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78" r:id="rId2"/>
  </p:sldMasterIdLst>
  <p:notesMasterIdLst>
    <p:notesMasterId r:id="rId9"/>
  </p:notesMasterIdLst>
  <p:sldIdLst>
    <p:sldId id="258" r:id="rId3"/>
    <p:sldId id="319" r:id="rId4"/>
    <p:sldId id="317" r:id="rId5"/>
    <p:sldId id="320" r:id="rId6"/>
    <p:sldId id="305" r:id="rId7"/>
    <p:sldId id="318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58" autoAdjust="0"/>
    <p:restoredTop sz="96262" autoAdjust="0"/>
  </p:normalViewPr>
  <p:slideViewPr>
    <p:cSldViewPr snapToGrid="0">
      <p:cViewPr>
        <p:scale>
          <a:sx n="60" d="100"/>
          <a:sy n="60" d="100"/>
        </p:scale>
        <p:origin x="960" y="-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F83A57-4DA4-4BCC-8593-71ECCB532B17}" type="datetimeFigureOut">
              <a:rPr lang="zh-CN" altLang="en-US" smtClean="0"/>
              <a:t>2022/4/29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99F44-A762-407F-8646-FF3019C885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964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99F44-A762-407F-8646-FF3019C885F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399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99F44-A762-407F-8646-FF3019C885F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8852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99F44-A762-407F-8646-FF3019C885F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277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gradFill flip="none" rotWithShape="1">
          <a:gsLst>
            <a:gs pos="61000">
              <a:srgbClr val="FFB685">
                <a:alpha val="75000"/>
              </a:srgbClr>
            </a:gs>
            <a:gs pos="38000">
              <a:srgbClr val="FFDCC5">
                <a:alpha val="40000"/>
              </a:srgbClr>
            </a:gs>
            <a:gs pos="0">
              <a:schemeClr val="bg1"/>
            </a:gs>
            <a:gs pos="100000">
              <a:srgbClr val="FF761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66799" y="2503554"/>
            <a:ext cx="10058400" cy="1850891"/>
          </a:xfrm>
        </p:spPr>
        <p:txBody>
          <a:bodyPr anchor="ctr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3575" y="4949911"/>
            <a:ext cx="7404847" cy="1149675"/>
          </a:xfrm>
        </p:spPr>
        <p:txBody>
          <a:bodyPr lIns="91440" rIns="91440">
            <a:normAutofit/>
          </a:bodyPr>
          <a:lstStyle>
            <a:lvl1pPr marL="0" indent="0" algn="ctr">
              <a:buNone/>
              <a:defRPr sz="3200" i="0" cap="all" spc="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9" name="矩形 16">
            <a:extLst>
              <a:ext uri="{FF2B5EF4-FFF2-40B4-BE49-F238E27FC236}">
                <a16:creationId xmlns:a16="http://schemas.microsoft.com/office/drawing/2014/main" id="{C238DDC1-55F6-44F2-9279-4D27C5211E97}"/>
              </a:ext>
            </a:extLst>
          </p:cNvPr>
          <p:cNvSpPr/>
          <p:nvPr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7619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027274D0-C478-4DB6-B14C-4ABA0801F4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390" y="336457"/>
            <a:ext cx="1397220" cy="1717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180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矩形 16">
            <a:extLst>
              <a:ext uri="{FF2B5EF4-FFF2-40B4-BE49-F238E27FC236}">
                <a16:creationId xmlns:a16="http://schemas.microsoft.com/office/drawing/2014/main" id="{143429F2-D541-43C9-9B6C-A48577D2C57B}"/>
              </a:ext>
            </a:extLst>
          </p:cNvPr>
          <p:cNvSpPr/>
          <p:nvPr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幻灯片编号">
            <a:extLst>
              <a:ext uri="{FF2B5EF4-FFF2-40B4-BE49-F238E27FC236}">
                <a16:creationId xmlns:a16="http://schemas.microsoft.com/office/drawing/2014/main" id="{BEC53EF5-6451-460A-8E8E-0CA5039EB982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6DB30BE7-FC70-403E-A810-0D6D43B0FD1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1E24205-50E2-4A05-ABCA-009EF8D053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7739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封面02">
    <p:bg>
      <p:bgPr>
        <a:solidFill>
          <a:srgbClr val="143C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8DundefineddJhFDMNundefinedZMRGtpurL.jpg" descr="8DundefineddJhFDMNundefinedZMRGtpurL.jpg"/>
          <p:cNvPicPr>
            <a:picLocks noChangeAspect="1"/>
          </p:cNvPicPr>
          <p:nvPr/>
        </p:nvPicPr>
        <p:blipFill>
          <a:blip r:embed="rId2">
            <a:alphaModFix amt="59731"/>
          </a:blip>
          <a:srcRect b="15591"/>
          <a:stretch>
            <a:fillRect/>
          </a:stretch>
        </p:blipFill>
        <p:spPr>
          <a:xfrm>
            <a:off x="0" y="0"/>
            <a:ext cx="12192045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这里是演讲标题文本"/>
          <p:cNvSpPr txBox="1">
            <a:spLocks noGrp="1"/>
          </p:cNvSpPr>
          <p:nvPr>
            <p:ph type="title" hasCustomPrompt="1"/>
          </p:nvPr>
        </p:nvSpPr>
        <p:spPr>
          <a:xfrm>
            <a:off x="310791" y="2876836"/>
            <a:ext cx="11570419" cy="1331677"/>
          </a:xfrm>
          <a:prstGeom prst="rect">
            <a:avLst/>
          </a:prstGeom>
        </p:spPr>
        <p:txBody>
          <a:bodyPr/>
          <a:lstStyle>
            <a:lvl1pPr algn="ctr">
              <a:defRPr sz="5000" b="0" i="0" baseline="0">
                <a:solidFill>
                  <a:srgbClr val="FFFFFF"/>
                </a:solidFill>
                <a:latin typeface="Times New Roman" panose="02020603050405020304" pitchFamily="18" charset="0"/>
                <a:ea typeface="MI Lan Pro" panose="02000500000000000000"/>
              </a:defRPr>
            </a:lvl1pPr>
          </a:lstStyle>
          <a:p>
            <a:r>
              <a:rPr dirty="0" err="1"/>
              <a:t>这里是演讲标题文本</a:t>
            </a:r>
            <a:endParaRPr dirty="0"/>
          </a:p>
        </p:txBody>
      </p:sp>
      <p:sp>
        <p:nvSpPr>
          <p:cNvPr id="15" name="演讲者姓名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580938" y="4297085"/>
            <a:ext cx="9030124" cy="470898"/>
          </a:xfrm>
          <a:prstGeom prst="rect">
            <a:avLst/>
          </a:prstGeom>
        </p:spPr>
        <p:txBody>
          <a:bodyPr lIns="68580" tIns="68580" rIns="68580" bIns="68580">
            <a:spAutoFit/>
          </a:bodyPr>
          <a:lstStyle>
            <a:lvl1pPr marL="0" indent="0" algn="ctr">
              <a:spcBef>
                <a:spcPts val="0"/>
              </a:spcBef>
              <a:buSzTx/>
              <a:buFontTx/>
              <a:buNone/>
              <a:defRPr sz="2400" b="0" i="0" baseline="0">
                <a:solidFill>
                  <a:srgbClr val="FFFFFF"/>
                </a:solidFill>
                <a:latin typeface="Times New Roman" panose="02020603050405020304" pitchFamily="18" charset="0"/>
                <a:ea typeface="MI Lan Pro" panose="02000500000000000000"/>
                <a:cs typeface="MI Lan Pro Normal" panose="02000500000000000000" pitchFamily="2" charset="-122"/>
                <a:sym typeface="Helvetica Neue Light"/>
              </a:defRPr>
            </a:lvl1pPr>
          </a:lstStyle>
          <a:p>
            <a:r>
              <a:rPr dirty="0" err="1"/>
              <a:t>演讲者姓名</a:t>
            </a:r>
            <a:endParaRPr dirty="0"/>
          </a:p>
        </p:txBody>
      </p:sp>
      <p:pic>
        <p:nvPicPr>
          <p:cNvPr id="16" name="颜色=反白.png" descr="颜色=反白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446388" y="300566"/>
            <a:ext cx="462058" cy="462058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9357961" y="6388391"/>
            <a:ext cx="2133340" cy="28827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2640217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封面02">
    <p:bg>
      <p:bgPr>
        <a:solidFill>
          <a:srgbClr val="143C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8DundefineddJhFDMNundefinedZMRGtpurL.jpg" descr="8DundefineddJhFDMNundefinedZMRGtpurL.jpg"/>
          <p:cNvPicPr>
            <a:picLocks noChangeAspect="1"/>
          </p:cNvPicPr>
          <p:nvPr/>
        </p:nvPicPr>
        <p:blipFill>
          <a:blip r:embed="rId2">
            <a:alphaModFix amt="59731"/>
          </a:blip>
          <a:srcRect b="15591"/>
          <a:stretch>
            <a:fillRect/>
          </a:stretch>
        </p:blipFill>
        <p:spPr>
          <a:xfrm>
            <a:off x="0" y="0"/>
            <a:ext cx="12192045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这里是演讲标题文本"/>
          <p:cNvSpPr txBox="1">
            <a:spLocks noGrp="1"/>
          </p:cNvSpPr>
          <p:nvPr>
            <p:ph type="title" hasCustomPrompt="1"/>
          </p:nvPr>
        </p:nvSpPr>
        <p:spPr>
          <a:xfrm>
            <a:off x="310791" y="2876836"/>
            <a:ext cx="11570419" cy="1331677"/>
          </a:xfrm>
          <a:prstGeom prst="rect">
            <a:avLst/>
          </a:prstGeom>
        </p:spPr>
        <p:txBody>
          <a:bodyPr/>
          <a:lstStyle>
            <a:lvl1pPr algn="ctr">
              <a:defRPr sz="5000" b="0" i="0">
                <a:solidFill>
                  <a:srgbClr val="FFFFFF"/>
                </a:solidFill>
                <a:latin typeface="MI Lan Pro" panose="02000500000000000000" pitchFamily="2" charset="-122"/>
                <a:ea typeface="MI Lan Pro" panose="02000500000000000000" pitchFamily="2" charset="-122"/>
              </a:defRPr>
            </a:lvl1pPr>
          </a:lstStyle>
          <a:p>
            <a:r>
              <a:rPr dirty="0" err="1"/>
              <a:t>这里是演讲标题文本</a:t>
            </a:r>
            <a:endParaRPr dirty="0"/>
          </a:p>
        </p:txBody>
      </p:sp>
      <p:sp>
        <p:nvSpPr>
          <p:cNvPr id="15" name="演讲者姓名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580938" y="4297085"/>
            <a:ext cx="9030124" cy="507831"/>
          </a:xfrm>
          <a:prstGeom prst="rect">
            <a:avLst/>
          </a:prstGeom>
        </p:spPr>
        <p:txBody>
          <a:bodyPr lIns="68580" tIns="68580" rIns="68580" bIns="68580">
            <a:spAutoFit/>
          </a:bodyPr>
          <a:lstStyle>
            <a:lvl1pPr marL="0" indent="0" algn="ctr">
              <a:spcBef>
                <a:spcPts val="0"/>
              </a:spcBef>
              <a:buSzTx/>
              <a:buFontTx/>
              <a:buNone/>
              <a:defRPr sz="2400" b="0" i="0">
                <a:solidFill>
                  <a:srgbClr val="FFFFFF"/>
                </a:solidFill>
                <a:latin typeface="MI Lan Pro Normal" panose="02000500000000000000" pitchFamily="2" charset="-122"/>
                <a:ea typeface="MI Lan Pro Normal" panose="02000500000000000000" pitchFamily="2" charset="-122"/>
                <a:cs typeface="MI Lan Pro Normal" panose="02000500000000000000" pitchFamily="2" charset="-122"/>
                <a:sym typeface="Helvetica Neue Light"/>
              </a:defRPr>
            </a:lvl1pPr>
          </a:lstStyle>
          <a:p>
            <a:r>
              <a:rPr dirty="0" err="1"/>
              <a:t>演讲者姓名</a:t>
            </a:r>
            <a:endParaRPr dirty="0"/>
          </a:p>
        </p:txBody>
      </p:sp>
      <p:pic>
        <p:nvPicPr>
          <p:cNvPr id="16" name="颜色=反白.png" descr="颜色=反白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446388" y="300566"/>
            <a:ext cx="462058" cy="462058"/>
          </a:xfrm>
          <a:prstGeom prst="rect">
            <a:avLst/>
          </a:prstGeom>
          <a:ln w="12700">
            <a:miter lim="400000"/>
          </a:ln>
        </p:spPr>
      </p:pic>
      <p:pic>
        <p:nvPicPr>
          <p:cNvPr id="17" name="白色透明底色.png" descr="白色透明底色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0070" y="876403"/>
            <a:ext cx="1911861" cy="1911861"/>
          </a:xfrm>
          <a:prstGeom prst="rect">
            <a:avLst/>
          </a:prstGeom>
          <a:ln w="12700">
            <a:miter lim="400000"/>
          </a:ln>
        </p:spPr>
      </p:pic>
      <p:pic>
        <p:nvPicPr>
          <p:cNvPr id="18" name="Union.png" descr="Union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2081" y="5968378"/>
            <a:ext cx="1487838" cy="274321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9357961" y="6355573"/>
            <a:ext cx="2133340" cy="353911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672862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65" name="正文级别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/>
          </a:p>
        </p:txBody>
      </p:sp>
      <p:sp>
        <p:nvSpPr>
          <p:cNvPr id="66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394187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页 拷贝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986213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506" y="116542"/>
            <a:ext cx="11030174" cy="722623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>
            <a:lvl1pPr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幻灯片编号">
            <a:extLst>
              <a:ext uri="{FF2B5EF4-FFF2-40B4-BE49-F238E27FC236}">
                <a16:creationId xmlns:a16="http://schemas.microsoft.com/office/drawing/2014/main" id="{8EAC6922-795E-4BB6-9976-CA3B373D92FA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6DB30BE7-FC70-403E-A810-0D6D43B0FD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210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gradFill>
          <a:gsLst>
            <a:gs pos="46000">
              <a:srgbClr val="FFEBDD"/>
            </a:gs>
            <a:gs pos="0">
              <a:schemeClr val="bg1"/>
            </a:gs>
            <a:gs pos="100000">
              <a:srgbClr val="FF9953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931" y="1663298"/>
            <a:ext cx="5691967" cy="1629225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5400" b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4796" y="4244797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cxnSp>
        <p:nvCxnSpPr>
          <p:cNvPr id="9" name="Straight Connector 8"/>
          <p:cNvCxnSpPr>
            <a:cxnSpLocks/>
          </p:cNvCxnSpPr>
          <p:nvPr/>
        </p:nvCxnSpPr>
        <p:spPr>
          <a:xfrm>
            <a:off x="372931" y="2164976"/>
            <a:ext cx="10870603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16">
            <a:extLst>
              <a:ext uri="{FF2B5EF4-FFF2-40B4-BE49-F238E27FC236}">
                <a16:creationId xmlns:a16="http://schemas.microsoft.com/office/drawing/2014/main" id="{6214F692-E04F-45DC-A997-ECBB4ECD6FDB}"/>
              </a:ext>
            </a:extLst>
          </p:cNvPr>
          <p:cNvSpPr/>
          <p:nvPr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6660E38D-5E03-4FF1-A608-F304CACBF5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130106"/>
            <a:ext cx="500352" cy="615202"/>
          </a:xfrm>
          <a:prstGeom prst="rect">
            <a:avLst/>
          </a:prstGeom>
        </p:spPr>
      </p:pic>
      <p:pic>
        <p:nvPicPr>
          <p:cNvPr id="1026" name="Picture 2" descr="https://p4.itc.cn/images01/20210331/e229594b8e3040b5b2e8be62172240df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8383" y="865389"/>
            <a:ext cx="6388795" cy="425503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29347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40659" y="1187865"/>
            <a:ext cx="5694380" cy="4681229"/>
          </a:xfrm>
        </p:spPr>
        <p:txBody>
          <a:bodyPr/>
          <a:lstStyle>
            <a:lvl1pPr>
              <a:defRPr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19" y="1187866"/>
            <a:ext cx="5633421" cy="4681230"/>
          </a:xfrm>
        </p:spPr>
        <p:txBody>
          <a:bodyPr/>
          <a:lstStyle>
            <a:lvl1pPr>
              <a:defRPr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8" name="幻灯片编号">
            <a:extLst>
              <a:ext uri="{FF2B5EF4-FFF2-40B4-BE49-F238E27FC236}">
                <a16:creationId xmlns:a16="http://schemas.microsoft.com/office/drawing/2014/main" id="{ABAE451F-BE1F-434F-8FDE-BB1DB04FA6C8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6DB30BE7-FC70-403E-A810-0D6D43B0FD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769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34353"/>
            <a:ext cx="557784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4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39788"/>
            <a:ext cx="5577840" cy="3620746"/>
          </a:xfrm>
        </p:spPr>
        <p:txBody>
          <a:bodyPr/>
          <a:lstStyle>
            <a:lvl1pPr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34353"/>
            <a:ext cx="566928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4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339788"/>
            <a:ext cx="5669280" cy="3620746"/>
          </a:xfrm>
        </p:spPr>
        <p:txBody>
          <a:bodyPr/>
          <a:lstStyle>
            <a:lvl1pPr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A8BAC526-C427-4827-8229-E9C7333318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2" name="幻灯片编号">
            <a:extLst>
              <a:ext uri="{FF2B5EF4-FFF2-40B4-BE49-F238E27FC236}">
                <a16:creationId xmlns:a16="http://schemas.microsoft.com/office/drawing/2014/main" id="{26F98CB0-EFCB-4CD4-A86C-C5706ED56359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6DB30BE7-FC70-403E-A810-0D6D43B0FD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564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AC6D51D2-C549-4579-B851-306D47A2EE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7" name="幻灯片编号">
            <a:extLst>
              <a:ext uri="{FF2B5EF4-FFF2-40B4-BE49-F238E27FC236}">
                <a16:creationId xmlns:a16="http://schemas.microsoft.com/office/drawing/2014/main" id="{C05F180D-37B7-4287-9D53-17C3B76F9427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39258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6DB30BE7-FC70-403E-A810-0D6D43B0FD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401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6">
            <a:extLst>
              <a:ext uri="{FF2B5EF4-FFF2-40B4-BE49-F238E27FC236}">
                <a16:creationId xmlns:a16="http://schemas.microsoft.com/office/drawing/2014/main" id="{8381E0D2-9DE5-4F3B-99C9-F7D61449054D}"/>
              </a:ext>
            </a:extLst>
          </p:cNvPr>
          <p:cNvSpPr/>
          <p:nvPr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幻灯片编号">
            <a:extLst>
              <a:ext uri="{FF2B5EF4-FFF2-40B4-BE49-F238E27FC236}">
                <a16:creationId xmlns:a16="http://schemas.microsoft.com/office/drawing/2014/main" id="{471428E6-486D-415E-86E9-97B4CEB52764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6DB30BE7-FC70-403E-A810-0D6D43B0FD1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0766D7F-247F-4494-AD5A-9217EB136F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045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6">
            <a:extLst>
              <a:ext uri="{FF2B5EF4-FFF2-40B4-BE49-F238E27FC236}">
                <a16:creationId xmlns:a16="http://schemas.microsoft.com/office/drawing/2014/main" id="{71B7A3D6-CB65-4C97-B8BE-E5872AF69941}"/>
              </a:ext>
            </a:extLst>
          </p:cNvPr>
          <p:cNvSpPr/>
          <p:nvPr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                                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rgbClr val="BD5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>
            <a:lvl1pPr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 sz="2000">
                <a:ea typeface="Arial Unicode MS" panose="020B0604020202020204"/>
              </a:defRPr>
            </a:lvl3pPr>
            <a:lvl4pPr>
              <a:defRPr sz="1800"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 b="1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13" name="幻灯片编号">
            <a:extLst>
              <a:ext uri="{FF2B5EF4-FFF2-40B4-BE49-F238E27FC236}">
                <a16:creationId xmlns:a16="http://schemas.microsoft.com/office/drawing/2014/main" id="{3BA75596-6051-49F7-BA89-BDF42A355992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6DB30BE7-FC70-403E-A810-0D6D43B0FD1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854B8E81-B3C3-4F18-B92F-5B702B54A2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264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772B0354-F662-4949-8154-16B0E141B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8" name="幻灯片编号">
            <a:extLst>
              <a:ext uri="{FF2B5EF4-FFF2-40B4-BE49-F238E27FC236}">
                <a16:creationId xmlns:a16="http://schemas.microsoft.com/office/drawing/2014/main" id="{4581C19D-DF69-48CE-96AA-B58D9B3D6201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6DB30BE7-FC70-403E-A810-0D6D43B0FD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192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914" y="34022"/>
            <a:ext cx="11275404" cy="7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35739"/>
            <a:ext cx="10058400" cy="473335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17" name="矩形 16"/>
          <p:cNvSpPr/>
          <p:nvPr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2" name="Straight Connector 9">
            <a:extLst>
              <a:ext uri="{FF2B5EF4-FFF2-40B4-BE49-F238E27FC236}">
                <a16:creationId xmlns:a16="http://schemas.microsoft.com/office/drawing/2014/main" id="{EF6486CC-A419-47DB-AE97-687783F97157}"/>
              </a:ext>
            </a:extLst>
          </p:cNvPr>
          <p:cNvCxnSpPr/>
          <p:nvPr/>
        </p:nvCxnSpPr>
        <p:spPr>
          <a:xfrm>
            <a:off x="0" y="797437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幻灯片编号">
            <a:extLst>
              <a:ext uri="{FF2B5EF4-FFF2-40B4-BE49-F238E27FC236}">
                <a16:creationId xmlns:a16="http://schemas.microsoft.com/office/drawing/2014/main" id="{AEF8560A-07C1-48B1-A51C-2CC6DC5A4F35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0575175" y="6517742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6DB30BE7-FC70-403E-A810-0D6D43B0FD1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4083B96-F9BE-45E6-BCE1-56F5EDC97DD8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451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800" b="1" kern="1200">
          <a:solidFill>
            <a:schemeClr val="tx1">
              <a:lumMod val="85000"/>
              <a:lumOff val="1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●"/>
        <a:defRPr sz="2400" kern="1200">
          <a:solidFill>
            <a:schemeClr val="tx1">
              <a:lumMod val="85000"/>
              <a:lumOff val="1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宋体" panose="02010600030101010101" pitchFamily="2" charset="-122"/>
        <a:buChar char="－"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文本"/>
          <p:cNvSpPr txBox="1">
            <a:spLocks noGrp="1"/>
          </p:cNvSpPr>
          <p:nvPr>
            <p:ph type="title"/>
          </p:nvPr>
        </p:nvSpPr>
        <p:spPr>
          <a:xfrm>
            <a:off x="562035" y="473375"/>
            <a:ext cx="8228597" cy="8023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 anchor="ctr">
            <a:normAutofit/>
          </a:bodyPr>
          <a:lstStyle/>
          <a:p>
            <a:r>
              <a:rPr dirty="0" err="1"/>
              <a:t>标题文本</a:t>
            </a:r>
            <a:endParaRPr dirty="0"/>
          </a:p>
        </p:txBody>
      </p:sp>
      <p:sp>
        <p:nvSpPr>
          <p:cNvPr id="3" name="正文级别 1…"/>
          <p:cNvSpPr txBox="1">
            <a:spLocks noGrp="1"/>
          </p:cNvSpPr>
          <p:nvPr>
            <p:ph type="body" idx="1"/>
          </p:nvPr>
        </p:nvSpPr>
        <p:spPr>
          <a:xfrm>
            <a:off x="562035" y="1286662"/>
            <a:ext cx="10777769" cy="4933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normAutofit/>
          </a:bodyPr>
          <a:lstStyle>
            <a:lvl2pPr marL="1260949" indent="-610822"/>
            <a:lvl3pPr marL="1757456" indent="-457200"/>
            <a:lvl4pPr marL="2626982" indent="-676599"/>
            <a:lvl5pPr marL="3277110" indent="-676599"/>
          </a:lstStyle>
          <a:p>
            <a:r>
              <a:rPr dirty="0" err="1"/>
              <a:t>正文级别</a:t>
            </a:r>
            <a:r>
              <a:rPr dirty="0"/>
              <a:t> 1</a:t>
            </a:r>
          </a:p>
          <a:p>
            <a:pPr lvl="1"/>
            <a:r>
              <a:rPr dirty="0" err="1"/>
              <a:t>正文级别</a:t>
            </a:r>
            <a:r>
              <a:rPr dirty="0"/>
              <a:t> 2</a:t>
            </a:r>
          </a:p>
          <a:p>
            <a:pPr lvl="2"/>
            <a:r>
              <a:rPr dirty="0" err="1"/>
              <a:t>正文级别</a:t>
            </a:r>
            <a:r>
              <a:rPr dirty="0"/>
              <a:t> 3</a:t>
            </a:r>
          </a:p>
          <a:p>
            <a:pPr lvl="3"/>
            <a:r>
              <a:rPr dirty="0" err="1"/>
              <a:t>正文级别</a:t>
            </a:r>
            <a:r>
              <a:rPr dirty="0"/>
              <a:t> 4</a:t>
            </a:r>
          </a:p>
          <a:p>
            <a:pPr lvl="4"/>
            <a:r>
              <a:rPr dirty="0" err="1"/>
              <a:t>正文级别</a:t>
            </a:r>
            <a:r>
              <a:rPr dirty="0"/>
              <a:t> 5</a:t>
            </a:r>
          </a:p>
        </p:txBody>
      </p:sp>
      <p:pic>
        <p:nvPicPr>
          <p:cNvPr id="4" name="白底.png" descr="白底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09171" y="300566"/>
            <a:ext cx="461963" cy="461963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颜色=橙色.png" descr="颜色=橙色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1446388" y="300566"/>
            <a:ext cx="462058" cy="462058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521663" y="6284871"/>
            <a:ext cx="305391" cy="692465"/>
          </a:xfrm>
          <a:prstGeom prst="rect">
            <a:avLst/>
          </a:prstGeom>
          <a:ln w="12700">
            <a:miter lim="400000"/>
          </a:ln>
        </p:spPr>
        <p:txBody>
          <a:bodyPr lIns="91424" tIns="91424" rIns="91424" bIns="91424" anchor="ctr">
            <a:spAutoFit/>
          </a:bodyPr>
          <a:lstStyle>
            <a:lvl1pPr defTabSz="457121">
              <a:defRPr sz="1100" b="0">
                <a:solidFill>
                  <a:srgbClr val="ED7D31"/>
                </a:solidFill>
                <a:latin typeface="Lantinghei SC Extralight"/>
                <a:ea typeface="Lantinghei SC Extralight"/>
                <a:cs typeface="Lantinghei SC Extralight"/>
                <a:sym typeface="Lantinghei SC Extralight"/>
              </a:defRPr>
            </a:lvl1pPr>
          </a:lstStyle>
          <a:p>
            <a:fld id="{6DB30BE7-FC70-403E-A810-0D6D43B0FD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15176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</p:sldLayoutIdLst>
  <p:transition spd="med"/>
  <p:txStyles>
    <p:titleStyle>
      <a:lvl1pPr marL="0" marR="0" indent="0" algn="l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0" baseline="0">
          <a:solidFill>
            <a:srgbClr val="2E2E2E"/>
          </a:solidFill>
          <a:uFillTx/>
          <a:latin typeface="MI Lan Pro" panose="02000500000000000000" pitchFamily="2" charset="-122"/>
          <a:ea typeface="MI Lan Pro" panose="02000500000000000000" pitchFamily="2" charset="-122"/>
          <a:cs typeface="Helvetica Neue"/>
          <a:sym typeface="Helvetica Neue"/>
        </a:defRPr>
      </a:lvl1pPr>
      <a:lvl2pPr marL="0" marR="0" indent="0" algn="l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2E2E2E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l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2E2E2E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l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2E2E2E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l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2E2E2E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0" algn="l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2E2E2E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0" algn="l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2E2E2E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0" algn="l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2E2E2E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0" algn="l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2E2E2E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228600" marR="0" indent="-228600" algn="l" defTabSz="457121" eaLnBrk="1" latinLnBrk="0" hangingPunct="1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 typeface="Arial"/>
        <a:buChar char="•"/>
        <a:tabLst/>
        <a:defRPr sz="2100" b="0" i="0" u="none" strike="noStrike" cap="none" spc="0" baseline="0">
          <a:solidFill>
            <a:srgbClr val="313131"/>
          </a:solidFill>
          <a:uFillTx/>
          <a:latin typeface="MI Lan Pro Normal" panose="02000500000000000000" pitchFamily="2" charset="-122"/>
          <a:ea typeface="MI Lan Pro Normal" panose="02000500000000000000" pitchFamily="2" charset="-122"/>
          <a:cs typeface="Helvetica Neue"/>
          <a:sym typeface="Helvetica Neue"/>
        </a:defRPr>
      </a:lvl1pPr>
      <a:lvl2pPr marL="562089" marR="0" indent="-237026" algn="l" defTabSz="457121" eaLnBrk="1" latinLnBrk="0" hangingPunct="1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 typeface="Arial"/>
        <a:buChar char="–"/>
        <a:tabLst/>
        <a:defRPr sz="2100" b="0" i="0" u="none" strike="noStrike" cap="none" spc="0" baseline="0">
          <a:solidFill>
            <a:srgbClr val="313131"/>
          </a:solidFill>
          <a:uFillTx/>
          <a:latin typeface="MI Lan Pro Normal" panose="02000500000000000000" pitchFamily="2" charset="-122"/>
          <a:ea typeface="MI Lan Pro Normal" panose="02000500000000000000" pitchFamily="2" charset="-122"/>
          <a:cs typeface="Helvetica Neue"/>
          <a:sym typeface="Helvetica Neue"/>
        </a:defRPr>
      </a:lvl2pPr>
      <a:lvl3pPr marL="893925" marR="0" indent="-243796" algn="l" defTabSz="457121" eaLnBrk="1" latinLnBrk="0" hangingPunct="1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 typeface="Arial"/>
        <a:buChar char="•"/>
        <a:tabLst/>
        <a:defRPr sz="2100" b="0" i="0" u="none" strike="noStrike" cap="none" spc="0" baseline="0">
          <a:solidFill>
            <a:srgbClr val="313131"/>
          </a:solidFill>
          <a:uFillTx/>
          <a:latin typeface="MI Lan Pro Normal" panose="02000500000000000000" pitchFamily="2" charset="-122"/>
          <a:ea typeface="MI Lan Pro Normal" panose="02000500000000000000" pitchFamily="2" charset="-122"/>
          <a:cs typeface="Helvetica Neue"/>
          <a:sym typeface="Helvetica Neue"/>
        </a:defRPr>
      </a:lvl3pPr>
      <a:lvl4pPr marL="1237742" marR="0" indent="-262550" algn="l" defTabSz="457121" eaLnBrk="1" latinLnBrk="0" hangingPunct="1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 typeface="Arial"/>
        <a:buChar char="–"/>
        <a:tabLst/>
        <a:defRPr sz="2100" b="0" i="0" u="none" strike="noStrike" cap="none" spc="0" baseline="0">
          <a:solidFill>
            <a:srgbClr val="313131"/>
          </a:solidFill>
          <a:uFillTx/>
          <a:latin typeface="MI Lan Pro Normal" panose="02000500000000000000" pitchFamily="2" charset="-122"/>
          <a:ea typeface="MI Lan Pro Normal" panose="02000500000000000000" pitchFamily="2" charset="-122"/>
          <a:cs typeface="Helvetica Neue"/>
          <a:sym typeface="Helvetica Neue"/>
        </a:defRPr>
      </a:lvl4pPr>
      <a:lvl5pPr marL="1562806" marR="0" indent="-262550" algn="l" defTabSz="457121" eaLnBrk="1" latinLnBrk="0" hangingPunct="1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 typeface="Arial"/>
        <a:buChar char="»"/>
        <a:tabLst/>
        <a:defRPr sz="2100" b="0" i="0" u="none" strike="noStrike" cap="none" spc="0" baseline="0">
          <a:solidFill>
            <a:srgbClr val="313131"/>
          </a:solidFill>
          <a:uFillTx/>
          <a:latin typeface="MI Lan Pro Normal" panose="02000500000000000000" pitchFamily="2" charset="-122"/>
          <a:ea typeface="MI Lan Pro Normal" panose="02000500000000000000" pitchFamily="2" charset="-122"/>
          <a:cs typeface="Helvetica Neue"/>
          <a:sym typeface="Helvetica Neue"/>
        </a:defRPr>
      </a:lvl5pPr>
      <a:lvl6pPr marL="1887870" marR="0" indent="-262550" algn="l" defTabSz="457121" eaLnBrk="1" latinLnBrk="0" hangingPunct="1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 typeface="Arial"/>
        <a:buChar char="•"/>
        <a:tabLst/>
        <a:defRPr sz="2100" b="0" i="0" u="none" strike="noStrike" cap="none" spc="0" baseline="0">
          <a:solidFill>
            <a:srgbClr val="313131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2212933" marR="0" indent="-262550" algn="l" defTabSz="457121" eaLnBrk="1" latinLnBrk="0" hangingPunct="1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 typeface="Arial"/>
        <a:buChar char="•"/>
        <a:tabLst/>
        <a:defRPr sz="2100" b="0" i="0" u="none" strike="noStrike" cap="none" spc="0" baseline="0">
          <a:solidFill>
            <a:srgbClr val="313131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2537997" marR="0" indent="-262550" algn="l" defTabSz="457121" eaLnBrk="1" latinLnBrk="0" hangingPunct="1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 typeface="Arial"/>
        <a:buChar char="•"/>
        <a:tabLst/>
        <a:defRPr sz="2100" b="0" i="0" u="none" strike="noStrike" cap="none" spc="0" baseline="0">
          <a:solidFill>
            <a:srgbClr val="313131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2863060" marR="0" indent="-262550" algn="l" defTabSz="457121" eaLnBrk="1" latinLnBrk="0" hangingPunct="1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 typeface="Arial"/>
        <a:buChar char="•"/>
        <a:tabLst/>
        <a:defRPr sz="2100" b="0" i="0" u="none" strike="noStrike" cap="none" spc="0" baseline="0">
          <a:solidFill>
            <a:srgbClr val="313131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ntinghei SC Extralight"/>
        </a:defRPr>
      </a:lvl1pPr>
      <a:lvl2pPr marL="0" marR="0" indent="325064" algn="ctr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ntinghei SC Extralight"/>
        </a:defRPr>
      </a:lvl2pPr>
      <a:lvl3pPr marL="0" marR="0" indent="650128" algn="ctr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ntinghei SC Extralight"/>
        </a:defRPr>
      </a:lvl3pPr>
      <a:lvl4pPr marL="0" marR="0" indent="975192" algn="ctr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ntinghei SC Extralight"/>
        </a:defRPr>
      </a:lvl4pPr>
      <a:lvl5pPr marL="0" marR="0" indent="1300254" algn="ctr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ntinghei SC Extralight"/>
        </a:defRPr>
      </a:lvl5pPr>
      <a:lvl6pPr marL="0" marR="0" indent="1625319" algn="ctr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ntinghei SC Extralight"/>
        </a:defRPr>
      </a:lvl6pPr>
      <a:lvl7pPr marL="0" marR="0" indent="1950382" algn="ctr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ntinghei SC Extralight"/>
        </a:defRPr>
      </a:lvl7pPr>
      <a:lvl8pPr marL="0" marR="0" indent="2275446" algn="ctr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ntinghei SC Extralight"/>
        </a:defRPr>
      </a:lvl8pPr>
      <a:lvl9pPr marL="0" marR="0" indent="2600510" algn="ctr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ntinghei SC Extra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这是演讲标题文字"/>
          <p:cNvSpPr txBox="1">
            <a:spLocks noGrp="1"/>
          </p:cNvSpPr>
          <p:nvPr>
            <p:ph type="title"/>
          </p:nvPr>
        </p:nvSpPr>
        <p:spPr>
          <a:xfrm>
            <a:off x="622397" y="2369931"/>
            <a:ext cx="11162224" cy="1663797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r>
              <a:rPr lang="en-US" sz="4400" b="0" dirty="0" smtClean="0">
                <a:cs typeface="Times New Roman" panose="02020603050405020304" pitchFamily="18" charset="0"/>
              </a:rPr>
              <a:t>Study on 5GS supporting for </a:t>
            </a:r>
            <a:r>
              <a:rPr lang="en-US" altLang="zh-CN" sz="4400" b="0" dirty="0" smtClean="0">
                <a:cs typeface="Times New Roman" panose="02020603050405020304" pitchFamily="18" charset="0"/>
              </a:rPr>
              <a:t>User </a:t>
            </a:r>
            <a:r>
              <a:rPr lang="en-US" altLang="zh-CN" sz="4400" dirty="0" smtClean="0">
                <a:cs typeface="Times New Roman" panose="02020603050405020304" pitchFamily="18" charset="0"/>
              </a:rPr>
              <a:t>Service (FS_5GMBUS)</a:t>
            </a:r>
            <a:endParaRPr sz="4400" b="0" dirty="0">
              <a:latin typeface="MI Lan Pro" panose="02000500000000000000" pitchFamily="2" charset="-122"/>
              <a:ea typeface="MI Lan Pro" panose="02000500000000000000" pitchFamily="2" charset="-122"/>
            </a:endParaRPr>
          </a:p>
        </p:txBody>
      </p:sp>
      <p:pic>
        <p:nvPicPr>
          <p:cNvPr id="98" name="颜色=反白.png" descr="颜色=反白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446388" y="300566"/>
            <a:ext cx="462058" cy="462058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矩形 2"/>
          <p:cNvSpPr/>
          <p:nvPr/>
        </p:nvSpPr>
        <p:spPr>
          <a:xfrm>
            <a:off x="422786" y="300566"/>
            <a:ext cx="253377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3GPP </a:t>
            </a:r>
            <a:r>
              <a:rPr lang="en-US" altLang="zh-CN" sz="2400" dirty="0" smtClean="0">
                <a:solidFill>
                  <a:schemeClr val="bg1"/>
                </a:solidFill>
              </a:rPr>
              <a:t>SA1#98E</a:t>
            </a:r>
            <a:endParaRPr lang="en-US" altLang="zh-CN" sz="2400" dirty="0">
              <a:solidFill>
                <a:schemeClr val="bg1"/>
              </a:solidFill>
            </a:endParaRPr>
          </a:p>
          <a:p>
            <a:r>
              <a:rPr lang="en-US" altLang="zh-CN" sz="2400" dirty="0">
                <a:solidFill>
                  <a:schemeClr val="bg1"/>
                </a:solidFill>
              </a:rPr>
              <a:t>9</a:t>
            </a:r>
            <a:r>
              <a:rPr lang="en-US" altLang="zh-CN" sz="2400" dirty="0" smtClean="0">
                <a:solidFill>
                  <a:schemeClr val="bg1"/>
                </a:solidFill>
              </a:rPr>
              <a:t> -19, May, 2022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41173" y="4903157"/>
            <a:ext cx="64450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Jianning LIU   </a:t>
            </a:r>
            <a:r>
              <a:rPr lang="en-US" altLang="zh-CN" sz="2400" u="sng" dirty="0" smtClean="0">
                <a:solidFill>
                  <a:schemeClr val="bg1"/>
                </a:solidFill>
              </a:rPr>
              <a:t>liujianning@xiaomi.com </a:t>
            </a:r>
          </a:p>
          <a:p>
            <a:r>
              <a:rPr lang="en-US" altLang="zh-CN" sz="2400" dirty="0" smtClean="0">
                <a:solidFill>
                  <a:schemeClr val="bg1"/>
                </a:solidFill>
              </a:rPr>
              <a:t>29 April</a:t>
            </a:r>
            <a:r>
              <a:rPr lang="en-US" altLang="zh-CN" sz="2400" dirty="0">
                <a:solidFill>
                  <a:schemeClr val="bg1"/>
                </a:solidFill>
              </a:rPr>
              <a:t>,</a:t>
            </a:r>
            <a:r>
              <a:rPr lang="en-US" altLang="zh-CN" sz="2400" dirty="0" smtClean="0">
                <a:solidFill>
                  <a:schemeClr val="bg1"/>
                </a:solidFill>
              </a:rPr>
              <a:t> </a:t>
            </a:r>
            <a:r>
              <a:rPr lang="en-US" altLang="zh-CN" sz="2400" dirty="0" smtClean="0">
                <a:solidFill>
                  <a:schemeClr val="bg1"/>
                </a:solidFill>
              </a:rPr>
              <a:t>2022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43638" y="300959"/>
            <a:ext cx="15087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S1-221110</a:t>
            </a:r>
            <a:endParaRPr lang="en-US" altLang="zh-CN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02965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What is the Motivation? 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394134" y="4996769"/>
            <a:ext cx="11071725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400" b="1" dirty="0" smtClean="0"/>
              <a:t>Mobile </a:t>
            </a:r>
            <a:r>
              <a:rPr lang="en-GB" altLang="zh-CN" sz="1400" b="1" dirty="0" smtClean="0"/>
              <a:t>User Service </a:t>
            </a:r>
            <a:r>
              <a:rPr lang="en-GB" altLang="zh-CN" sz="1400" dirty="0" smtClean="0"/>
              <a:t>is provided by 5G system to securely integrate/manage the User contact information</a:t>
            </a:r>
            <a:r>
              <a:rPr lang="en-GB" altLang="zh-CN" sz="1400" b="1" dirty="0" smtClean="0"/>
              <a:t> [User Name/Alias(s</a:t>
            </a:r>
            <a:r>
              <a:rPr lang="en-GB" altLang="zh-CN" sz="1400" b="1" dirty="0"/>
              <a:t>), phone number, additional </a:t>
            </a:r>
            <a:r>
              <a:rPr lang="en-GB" altLang="zh-CN" sz="1400" b="1" dirty="0" smtClean="0"/>
              <a:t>info (e.g., location, university, company, etc.</a:t>
            </a:r>
            <a:r>
              <a:rPr lang="en-GB" altLang="zh-CN" sz="1400" dirty="0" smtClean="0"/>
              <a:t>)] that provided by </a:t>
            </a:r>
            <a:r>
              <a:rPr lang="en-GB" altLang="zh-CN" sz="1400" b="1" dirty="0" smtClean="0"/>
              <a:t>user </a:t>
            </a:r>
            <a:r>
              <a:rPr lang="en-US" altLang="zh-CN" sz="1400" b="1" dirty="0" smtClean="0"/>
              <a:t>and network</a:t>
            </a:r>
            <a:r>
              <a:rPr lang="en-GB" altLang="zh-CN" sz="1400" dirty="0" smtClean="0"/>
              <a:t>, based </a:t>
            </a:r>
            <a:r>
              <a:rPr lang="en-GB" altLang="zh-CN" sz="1400" dirty="0"/>
              <a:t>on User </a:t>
            </a:r>
            <a:r>
              <a:rPr lang="en-GB" altLang="zh-CN" sz="1400" dirty="0" smtClean="0"/>
              <a:t>authorization/ regulations/ MNO(s) policy, e.g., </a:t>
            </a:r>
          </a:p>
          <a:p>
            <a:pPr marL="1200150" lvl="2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zh-CN" sz="1200" dirty="0" smtClean="0"/>
              <a:t>User Name</a:t>
            </a:r>
            <a:r>
              <a:rPr lang="en-GB" altLang="zh-CN" sz="1200" i="1" dirty="0" smtClean="0"/>
              <a:t>:            Jianning LIU/Carry</a:t>
            </a:r>
          </a:p>
          <a:p>
            <a:pPr marL="1200150" lvl="2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zh-CN" sz="1200" dirty="0" smtClean="0"/>
              <a:t>Phone number(s):  </a:t>
            </a:r>
            <a:r>
              <a:rPr lang="en-GB" altLang="zh-CN" sz="1200" i="1" dirty="0" smtClean="0"/>
              <a:t>+86186111***  (see details after authorization) </a:t>
            </a:r>
          </a:p>
          <a:p>
            <a:pPr marL="1200150" lvl="2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zh-CN" sz="1200" dirty="0" smtClean="0"/>
              <a:t>Additional info:       </a:t>
            </a:r>
            <a:r>
              <a:rPr lang="en-GB" altLang="zh-CN" sz="1200" i="1" dirty="0" smtClean="0"/>
              <a:t>Beijing, China, 3GPP SA1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854098" y="2295712"/>
            <a:ext cx="2944919" cy="2349579"/>
            <a:chOff x="2836168" y="2560063"/>
            <a:chExt cx="2944919" cy="2349579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58814" y="3622522"/>
              <a:ext cx="507762" cy="904181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13777" y="3580516"/>
              <a:ext cx="526322" cy="814813"/>
            </a:xfrm>
            <a:prstGeom prst="rect">
              <a:avLst/>
            </a:prstGeom>
          </p:spPr>
        </p:pic>
        <p:sp>
          <p:nvSpPr>
            <p:cNvPr id="25" name="任意多边形 24"/>
            <p:cNvSpPr/>
            <p:nvPr/>
          </p:nvSpPr>
          <p:spPr>
            <a:xfrm rot="21448924">
              <a:off x="3596699" y="3920013"/>
              <a:ext cx="1341868" cy="153311"/>
            </a:xfrm>
            <a:custGeom>
              <a:avLst/>
              <a:gdLst>
                <a:gd name="connsiteX0" fmla="*/ 0 w 3136490"/>
                <a:gd name="connsiteY0" fmla="*/ 39421 h 49253"/>
                <a:gd name="connsiteX1" fmla="*/ 1278193 w 3136490"/>
                <a:gd name="connsiteY1" fmla="*/ 92 h 49253"/>
                <a:gd name="connsiteX2" fmla="*/ 3136490 w 3136490"/>
                <a:gd name="connsiteY2" fmla="*/ 49253 h 49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36490" h="49253">
                  <a:moveTo>
                    <a:pt x="0" y="39421"/>
                  </a:moveTo>
                  <a:cubicBezTo>
                    <a:pt x="377722" y="18937"/>
                    <a:pt x="755445" y="-1547"/>
                    <a:pt x="1278193" y="92"/>
                  </a:cubicBezTo>
                  <a:cubicBezTo>
                    <a:pt x="1800941" y="1731"/>
                    <a:pt x="2468715" y="25492"/>
                    <a:pt x="3136490" y="49253"/>
                  </a:cubicBezTo>
                </a:path>
              </a:pathLst>
            </a:custGeom>
            <a:noFill/>
            <a:ln w="38100">
              <a:solidFill>
                <a:srgbClr val="00B0F0"/>
              </a:solidFill>
              <a:headEnd type="triangle" w="med" len="med"/>
              <a:tailEnd type="triangle" w="med" len="med"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sym typeface="Helvetica Neue"/>
              </a:endParaRPr>
            </a:p>
          </p:txBody>
        </p:sp>
        <p:sp>
          <p:nvSpPr>
            <p:cNvPr id="26" name="禁止符 25"/>
            <p:cNvSpPr/>
            <p:nvPr/>
          </p:nvSpPr>
          <p:spPr>
            <a:xfrm>
              <a:off x="4034381" y="3734853"/>
              <a:ext cx="367495" cy="367873"/>
            </a:xfrm>
            <a:prstGeom prst="noSmoking">
              <a:avLst/>
            </a:prstGeom>
            <a:solidFill>
              <a:srgbClr val="FF0000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100" b="1" cap="all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sym typeface="Helvetica Neue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052587" y="4533907"/>
              <a:ext cx="5907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  <a:sym typeface="Helvetica Neue"/>
                </a:rPr>
                <a:t>User A</a:t>
              </a:r>
              <a:endParaRPr lang="zh-CN" altLang="en-US" sz="105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sym typeface="Helvetica Neue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870417" y="4455423"/>
              <a:ext cx="84578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  <a:sym typeface="Helvetica Neue"/>
                </a:rPr>
                <a:t>Target User</a:t>
              </a:r>
              <a:endParaRPr lang="zh-CN" altLang="en-US" sz="105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sym typeface="Helvetica Neue"/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2836168" y="2560063"/>
              <a:ext cx="2944919" cy="2349579"/>
            </a:xfrm>
            <a:prstGeom prst="roundRect">
              <a:avLst>
                <a:gd name="adj" fmla="val 3218"/>
              </a:avLst>
            </a:prstGeom>
            <a:noFill/>
            <a:ln>
              <a:prstDash val="lgDash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endParaRPr lang="zh-CN" altLang="en-US" sz="1100" b="1" cap="all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sym typeface="Helvetica Neue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926771" y="2574917"/>
              <a:ext cx="20870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  <a:sym typeface="Helvetica Neue"/>
                </a:rPr>
                <a:t>No RCS/SMS/IMS service</a:t>
              </a:r>
              <a:endParaRPr lang="en-US" altLang="zh-CN" sz="120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sym typeface="Helvetica Neue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94134" y="1006521"/>
            <a:ext cx="11468670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zh-CN" b="1" dirty="0" smtClean="0"/>
              <a:t>Motivation: </a:t>
            </a:r>
          </a:p>
          <a:p>
            <a:pPr lvl="1">
              <a:spcBef>
                <a:spcPts val="600"/>
              </a:spcBef>
            </a:pPr>
            <a:r>
              <a:rPr lang="en-US" altLang="zh-CN" sz="1400" dirty="0"/>
              <a:t>Rich Communication Services (RCS), NG-RTC, IMS service, SMS, LCS, </a:t>
            </a:r>
            <a:r>
              <a:rPr lang="en-US" altLang="zh-CN" sz="1400" dirty="0" smtClean="0"/>
              <a:t>Ranging, many other excellent User-to-User </a:t>
            </a:r>
            <a:r>
              <a:rPr lang="en-US" altLang="zh-CN" sz="1400" dirty="0"/>
              <a:t>services defined for 3GPP </a:t>
            </a:r>
            <a:r>
              <a:rPr lang="en-US" altLang="zh-CN" sz="1400" dirty="0" smtClean="0"/>
              <a:t>system. However</a:t>
            </a:r>
            <a:r>
              <a:rPr lang="en-US" altLang="zh-CN" sz="1400" dirty="0"/>
              <a:t>, mobile users fails to </a:t>
            </a:r>
            <a:r>
              <a:rPr lang="en-US" altLang="zh-CN" sz="1400" dirty="0" smtClean="0"/>
              <a:t>trigger </a:t>
            </a:r>
            <a:r>
              <a:rPr lang="en-US" altLang="zh-CN" sz="1400" dirty="0"/>
              <a:t>these excellent services when they cannot get the target user’s contact information. So mobile users/MNOs couldn’t make best usage of these </a:t>
            </a:r>
            <a:r>
              <a:rPr lang="en-US" altLang="zh-CN" sz="1400" dirty="0" smtClean="0"/>
              <a:t>services, due </a:t>
            </a:r>
            <a:r>
              <a:rPr lang="en-US" altLang="zh-CN" sz="1400" dirty="0"/>
              <a:t>to no reliable user contact information provided by PLMNs for </a:t>
            </a:r>
            <a:r>
              <a:rPr lang="en-US" altLang="zh-CN" sz="1400" dirty="0" smtClean="0"/>
              <a:t>searching.</a:t>
            </a:r>
            <a:endParaRPr lang="en-GB" altLang="zh-CN" sz="1200" i="1" dirty="0" smtClean="0"/>
          </a:p>
        </p:txBody>
      </p:sp>
      <p:grpSp>
        <p:nvGrpSpPr>
          <p:cNvPr id="8" name="组合 7"/>
          <p:cNvGrpSpPr/>
          <p:nvPr/>
        </p:nvGrpSpPr>
        <p:grpSpPr>
          <a:xfrm>
            <a:off x="6757625" y="2295713"/>
            <a:ext cx="2824814" cy="2349579"/>
            <a:chOff x="6739695" y="2560064"/>
            <a:chExt cx="2824814" cy="2349579"/>
          </a:xfrm>
        </p:grpSpPr>
        <p:sp>
          <p:nvSpPr>
            <p:cNvPr id="16" name="禁止符 15"/>
            <p:cNvSpPr/>
            <p:nvPr/>
          </p:nvSpPr>
          <p:spPr>
            <a:xfrm>
              <a:off x="7924791" y="3812732"/>
              <a:ext cx="367495" cy="367873"/>
            </a:xfrm>
            <a:prstGeom prst="noSmoking">
              <a:avLst/>
            </a:prstGeom>
            <a:solidFill>
              <a:srgbClr val="FF0000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100" b="1" cap="all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sym typeface="Helvetica Neue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919874" y="4352413"/>
              <a:ext cx="5907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  <a:sym typeface="Helvetica Neue"/>
                </a:rPr>
                <a:t>User A</a:t>
              </a:r>
              <a:endParaRPr lang="zh-CN" altLang="en-US" sz="105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sym typeface="Helvetica Neue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649421" y="4346789"/>
              <a:ext cx="84578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  <a:sym typeface="Helvetica Neue"/>
                </a:rPr>
                <a:t>Target User</a:t>
              </a:r>
              <a:endParaRPr lang="zh-CN" altLang="en-US" sz="105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sym typeface="Helvetica Neue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6739695" y="2560064"/>
              <a:ext cx="2824814" cy="2349579"/>
            </a:xfrm>
            <a:prstGeom prst="roundRect">
              <a:avLst>
                <a:gd name="adj" fmla="val 3218"/>
              </a:avLst>
            </a:prstGeom>
            <a:noFill/>
            <a:ln>
              <a:prstDash val="lgDash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endParaRPr lang="zh-CN" altLang="en-US" sz="1100" b="1" cap="all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sym typeface="Helvetica Neue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756394" y="2560244"/>
              <a:ext cx="19347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  <a:sym typeface="Helvetica Neue"/>
                </a:rPr>
                <a:t>No Ranging/LCS service</a:t>
              </a:r>
              <a:endParaRPr lang="en-US" altLang="zh-CN" sz="120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sym typeface="Helvetica Neue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02907" y="3666985"/>
              <a:ext cx="357724" cy="660476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93451" y="3661998"/>
              <a:ext cx="357724" cy="660476"/>
            </a:xfrm>
            <a:prstGeom prst="rect">
              <a:avLst/>
            </a:prstGeom>
          </p:spPr>
        </p:pic>
        <p:cxnSp>
          <p:nvCxnSpPr>
            <p:cNvPr id="5" name="直接箭头连接符 4"/>
            <p:cNvCxnSpPr>
              <a:stCxn id="21" idx="3"/>
              <a:endCxn id="22" idx="1"/>
            </p:cNvCxnSpPr>
            <p:nvPr/>
          </p:nvCxnSpPr>
          <p:spPr>
            <a:xfrm flipV="1">
              <a:off x="7360631" y="3992236"/>
              <a:ext cx="1532820" cy="4987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98119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potential </a:t>
            </a:r>
            <a:r>
              <a:rPr lang="en-US" altLang="zh-CN" dirty="0" smtClean="0"/>
              <a:t>use </a:t>
            </a:r>
            <a:r>
              <a:rPr lang="en-US" altLang="zh-CN" dirty="0" smtClean="0"/>
              <a:t>cases(1)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403152" y="1005778"/>
            <a:ext cx="550458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900"/>
              </a:spcBef>
              <a:spcAft>
                <a:spcPts val="600"/>
              </a:spcAft>
              <a:buFont typeface="Wingdings" panose="05000000000000000000" pitchFamily="2" charset="2"/>
              <a:buChar char="n"/>
            </a:pPr>
            <a:r>
              <a:rPr lang="en-GB" altLang="zh-CN" b="1" dirty="0" smtClean="0"/>
              <a:t>Enable for RCS/SMS/IMS/NG-RTC/voice Service</a:t>
            </a:r>
          </a:p>
        </p:txBody>
      </p:sp>
      <p:sp>
        <p:nvSpPr>
          <p:cNvPr id="17" name="矩形 16"/>
          <p:cNvSpPr/>
          <p:nvPr/>
        </p:nvSpPr>
        <p:spPr>
          <a:xfrm>
            <a:off x="403151" y="1419727"/>
            <a:ext cx="11546801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User </a:t>
            </a:r>
            <a:r>
              <a:rPr lang="en-US" altLang="zh-CN" sz="1400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A </a:t>
            </a:r>
            <a:r>
              <a:rPr lang="en-US" altLang="zh-CN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and B both subscribe </a:t>
            </a:r>
            <a:r>
              <a:rPr lang="en-US" altLang="zh-CN" sz="1400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to </a:t>
            </a:r>
            <a:r>
              <a:rPr lang="en-US" altLang="zh-CN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Mobile User </a:t>
            </a:r>
            <a:r>
              <a:rPr lang="en-US" altLang="zh-CN" sz="1400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Service, providing and authorizing to expose the contact information </a:t>
            </a:r>
            <a:endParaRPr lang="en-US" altLang="zh-CN" sz="1400" dirty="0" smtClean="0">
              <a:solidFill>
                <a:prstClr val="black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  <a:sym typeface="Helvetica Neue"/>
            </a:endParaRPr>
          </a:p>
          <a:p>
            <a:pPr>
              <a:spcAft>
                <a:spcPts val="600"/>
              </a:spcAft>
            </a:pPr>
            <a:r>
              <a:rPr lang="en-US" altLang="zh-CN" sz="1400" i="1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	</a:t>
            </a:r>
            <a:r>
              <a:rPr lang="en-US" altLang="zh-CN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user A : </a:t>
            </a:r>
            <a:r>
              <a:rPr lang="en-US" altLang="zh-CN" sz="1400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[</a:t>
            </a:r>
            <a:r>
              <a:rPr lang="en-US" altLang="zh-CN" sz="12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“John. Smith”, “+86 11112222”, “Shanghai, China; Salesman for xxx product”</a:t>
            </a:r>
            <a:r>
              <a:rPr lang="en-US" altLang="zh-CN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]</a:t>
            </a:r>
            <a:r>
              <a:rPr lang="en-US" altLang="zh-CN" sz="12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 , </a:t>
            </a:r>
            <a:r>
              <a:rPr lang="en-US" altLang="zh-CN" sz="1400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for public usage (to all the </a:t>
            </a:r>
            <a:r>
              <a:rPr lang="en-US" altLang="zh-CN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Users).</a:t>
            </a:r>
          </a:p>
          <a:p>
            <a:pPr>
              <a:spcAft>
                <a:spcPts val="600"/>
              </a:spcAft>
            </a:pPr>
            <a:r>
              <a:rPr lang="en-US" altLang="zh-CN" sz="1400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	</a:t>
            </a:r>
            <a:r>
              <a:rPr lang="en-US" altLang="zh-CN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user B : [</a:t>
            </a:r>
            <a:r>
              <a:rPr lang="en-US" altLang="zh-CN" sz="12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“Lucy”, </a:t>
            </a:r>
            <a:r>
              <a:rPr lang="en-US" altLang="zh-CN" sz="1200" i="1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“+86 </a:t>
            </a:r>
            <a:r>
              <a:rPr lang="en-US" altLang="zh-CN" sz="12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*****”, </a:t>
            </a:r>
            <a:r>
              <a:rPr lang="en-US" altLang="zh-CN" sz="1200" i="1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“</a:t>
            </a:r>
            <a:r>
              <a:rPr lang="en-US" altLang="zh-CN" sz="12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Beijing, </a:t>
            </a:r>
            <a:r>
              <a:rPr lang="en-US" altLang="zh-CN" sz="1200" i="1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China</a:t>
            </a:r>
            <a:r>
              <a:rPr lang="en-US" altLang="zh-CN" sz="12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, Peking University”</a:t>
            </a:r>
            <a:r>
              <a:rPr lang="en-US" altLang="zh-CN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]</a:t>
            </a:r>
            <a:r>
              <a:rPr lang="en-US" altLang="zh-CN" sz="12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 , </a:t>
            </a:r>
            <a:r>
              <a:rPr lang="en-US" altLang="zh-CN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the phone number need additional authorization from user B. </a:t>
            </a:r>
            <a:r>
              <a:rPr lang="en-US" altLang="zh-CN" sz="14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 </a:t>
            </a:r>
            <a:endParaRPr lang="en-US" altLang="zh-CN" sz="1400" dirty="0">
              <a:solidFill>
                <a:prstClr val="black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  <a:sym typeface="Helvetica Neue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</a:pPr>
            <a:r>
              <a:rPr lang="en-US" altLang="zh-CN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User </a:t>
            </a:r>
            <a:r>
              <a:rPr lang="en-US" altLang="zh-CN" sz="1400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A wants to communicate with </a:t>
            </a:r>
            <a:r>
              <a:rPr lang="en-US" altLang="zh-CN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user </a:t>
            </a:r>
            <a:r>
              <a:rPr lang="en-US" altLang="zh-CN" sz="1400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B, but only know </a:t>
            </a:r>
            <a:r>
              <a:rPr lang="en-US" altLang="zh-CN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user B is </a:t>
            </a:r>
            <a:r>
              <a:rPr lang="en-US" altLang="zh-CN" sz="1200" u="sng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Lucy, </a:t>
            </a:r>
            <a:r>
              <a:rPr lang="en-US" altLang="zh-CN" sz="1200" u="sng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in Beijing Peking University</a:t>
            </a:r>
            <a:r>
              <a:rPr lang="en-US" altLang="zh-CN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</a:pPr>
            <a:r>
              <a:rPr lang="en-US" altLang="zh-CN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User A searches the contact information of user B in the Mobile User Service. but needs authorization from user B for the phone number.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</a:pPr>
            <a:r>
              <a:rPr lang="en-US" altLang="zh-CN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User A obtains the user’s phone number after authorization from user B, by providing necessary information of user A itself.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</a:pPr>
            <a:r>
              <a:rPr lang="en-US" altLang="zh-CN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User B successfully communicates with user A by using RCS/SMS/IMS/NG-RTC/Voice Service. 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81204" y="5845039"/>
            <a:ext cx="7464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sym typeface="Helvetica Neue"/>
              </a:rPr>
              <a:t>User A</a:t>
            </a:r>
            <a:endParaRPr lang="zh-CN" altLang="en-US" sz="1000" dirty="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  <a:sym typeface="Helvetica Neue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548987" y="4226598"/>
            <a:ext cx="2400402" cy="1881159"/>
          </a:xfrm>
          <a:prstGeom prst="roundRect">
            <a:avLst>
              <a:gd name="adj" fmla="val 3218"/>
            </a:avLst>
          </a:prstGeom>
          <a:noFill/>
          <a:ln>
            <a:prstDash val="lg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zh-CN" altLang="en-US" sz="1100" b="1" cap="all" dirty="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  <a:sym typeface="Helvetica Neue"/>
            </a:endParaRPr>
          </a:p>
        </p:txBody>
      </p:sp>
      <p:sp>
        <p:nvSpPr>
          <p:cNvPr id="29" name="云形标注 28"/>
          <p:cNvSpPr/>
          <p:nvPr/>
        </p:nvSpPr>
        <p:spPr>
          <a:xfrm>
            <a:off x="695875" y="4410606"/>
            <a:ext cx="1856728" cy="584530"/>
          </a:xfrm>
          <a:prstGeom prst="cloudCallou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zh-CN" altLang="en-US" sz="1100" b="1" cap="all" dirty="0">
              <a:solidFill>
                <a:prstClr val="black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054635" y="4439142"/>
            <a:ext cx="138801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i="1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Lucy, in Beijing Peking University</a:t>
            </a:r>
            <a:endParaRPr lang="zh-CN" altLang="en-US" sz="1400" dirty="0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38" y="5142023"/>
            <a:ext cx="394793" cy="703016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3521412" y="5845039"/>
            <a:ext cx="7464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sym typeface="Helvetica Neue"/>
              </a:rPr>
              <a:t>User A</a:t>
            </a:r>
            <a:endParaRPr lang="zh-CN" altLang="en-US" sz="1000" dirty="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  <a:sym typeface="Helvetica Neue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3289195" y="4226598"/>
            <a:ext cx="2585374" cy="1881159"/>
          </a:xfrm>
          <a:prstGeom prst="roundRect">
            <a:avLst>
              <a:gd name="adj" fmla="val 3218"/>
            </a:avLst>
          </a:prstGeom>
          <a:noFill/>
          <a:ln>
            <a:prstDash val="lg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zh-CN" altLang="en-US" sz="1100" b="1" cap="all" dirty="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  <a:sym typeface="Helvetica Neue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7447" y="5146480"/>
            <a:ext cx="394793" cy="703016"/>
          </a:xfrm>
          <a:prstGeom prst="rect">
            <a:avLst/>
          </a:prstGeom>
        </p:spPr>
      </p:pic>
      <p:sp>
        <p:nvSpPr>
          <p:cNvPr id="39" name="云形 38"/>
          <p:cNvSpPr/>
          <p:nvPr/>
        </p:nvSpPr>
        <p:spPr>
          <a:xfrm>
            <a:off x="3757544" y="4288677"/>
            <a:ext cx="1531631" cy="649617"/>
          </a:xfrm>
          <a:prstGeom prst="cloud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zh-CN" altLang="en-US" sz="1100" b="1" cap="all" dirty="0">
              <a:solidFill>
                <a:prstClr val="black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875524" y="4448524"/>
            <a:ext cx="141365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Mobile User Service</a:t>
            </a:r>
            <a:endParaRPr lang="zh-CN" altLang="en-US" sz="1400" b="1" dirty="0"/>
          </a:p>
        </p:txBody>
      </p:sp>
      <p:cxnSp>
        <p:nvCxnSpPr>
          <p:cNvPr id="41" name="直接箭头连接符 40"/>
          <p:cNvCxnSpPr>
            <a:stCxn id="38" idx="0"/>
            <a:endCxn id="39" idx="1"/>
          </p:cNvCxnSpPr>
          <p:nvPr/>
        </p:nvCxnSpPr>
        <p:spPr>
          <a:xfrm flipV="1">
            <a:off x="3794844" y="4937602"/>
            <a:ext cx="728516" cy="208878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4023894" y="5124914"/>
            <a:ext cx="194660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9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“Lucy</a:t>
            </a:r>
            <a:r>
              <a:rPr lang="en-US" altLang="zh-CN" sz="900" i="1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”, </a:t>
            </a:r>
            <a:endParaRPr lang="en-US" altLang="zh-CN" sz="900" i="1" dirty="0" smtClean="0">
              <a:solidFill>
                <a:prstClr val="black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  <a:sym typeface="Helvetica Neue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9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“</a:t>
            </a:r>
            <a:r>
              <a:rPr lang="en-US" altLang="zh-CN" sz="900" i="1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Beijing, China, Peking </a:t>
            </a:r>
            <a:r>
              <a:rPr lang="en-US" altLang="zh-CN" sz="9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University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9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“+86138****”   </a:t>
            </a:r>
            <a:r>
              <a:rPr lang="en-US" altLang="zh-CN" sz="9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authorization needed</a:t>
            </a:r>
            <a:endParaRPr lang="zh-CN" altLang="en-US" sz="1100" b="1" dirty="0"/>
          </a:p>
        </p:txBody>
      </p:sp>
      <p:sp>
        <p:nvSpPr>
          <p:cNvPr id="45" name="圆角矩形 44"/>
          <p:cNvSpPr/>
          <p:nvPr/>
        </p:nvSpPr>
        <p:spPr>
          <a:xfrm>
            <a:off x="6425833" y="4224414"/>
            <a:ext cx="2356153" cy="1881159"/>
          </a:xfrm>
          <a:prstGeom prst="roundRect">
            <a:avLst>
              <a:gd name="adj" fmla="val 3218"/>
            </a:avLst>
          </a:prstGeom>
          <a:noFill/>
          <a:ln>
            <a:prstDash val="lg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zh-CN" altLang="en-US" sz="1100" b="1" cap="all" dirty="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  <a:sym typeface="Helvetica Neue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8660" y="5139839"/>
            <a:ext cx="394793" cy="703016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6620137" y="5842855"/>
            <a:ext cx="7464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sym typeface="Helvetica Neue"/>
              </a:rPr>
              <a:t>User A</a:t>
            </a:r>
            <a:endParaRPr lang="zh-CN" altLang="en-US" sz="1000" dirty="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  <a:sym typeface="Helvetica Neue"/>
            </a:endParaRPr>
          </a:p>
        </p:txBody>
      </p:sp>
      <p:sp>
        <p:nvSpPr>
          <p:cNvPr id="49" name="云形 48"/>
          <p:cNvSpPr/>
          <p:nvPr/>
        </p:nvSpPr>
        <p:spPr>
          <a:xfrm>
            <a:off x="6856056" y="4305788"/>
            <a:ext cx="1531631" cy="649617"/>
          </a:xfrm>
          <a:prstGeom prst="cloud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zh-CN" altLang="en-US" sz="1100" b="1" cap="all" dirty="0">
              <a:solidFill>
                <a:prstClr val="black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984738" y="4480496"/>
            <a:ext cx="141365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Mobile User Service</a:t>
            </a:r>
            <a:endParaRPr lang="zh-CN" altLang="en-US" sz="1400" b="1" dirty="0"/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0209" y="5122730"/>
            <a:ext cx="479787" cy="737234"/>
          </a:xfrm>
          <a:prstGeom prst="rect">
            <a:avLst/>
          </a:prstGeom>
        </p:spPr>
      </p:pic>
      <p:sp>
        <p:nvSpPr>
          <p:cNvPr id="52" name="文本框 51"/>
          <p:cNvSpPr txBox="1"/>
          <p:nvPr/>
        </p:nvSpPr>
        <p:spPr>
          <a:xfrm>
            <a:off x="8035555" y="5859658"/>
            <a:ext cx="7464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sym typeface="Helvetica Neue"/>
              </a:rPr>
              <a:t>User B</a:t>
            </a:r>
            <a:endParaRPr lang="zh-CN" altLang="en-US" sz="1000" dirty="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  <a:sym typeface="Helvetica Neue"/>
            </a:endParaRPr>
          </a:p>
        </p:txBody>
      </p:sp>
      <p:sp>
        <p:nvSpPr>
          <p:cNvPr id="53" name="任意多边形 52"/>
          <p:cNvSpPr/>
          <p:nvPr/>
        </p:nvSpPr>
        <p:spPr>
          <a:xfrm>
            <a:off x="7130219" y="4860502"/>
            <a:ext cx="914400" cy="363283"/>
          </a:xfrm>
          <a:custGeom>
            <a:avLst/>
            <a:gdLst>
              <a:gd name="connsiteX0" fmla="*/ 0 w 914400"/>
              <a:gd name="connsiteY0" fmla="*/ 363283 h 363283"/>
              <a:gd name="connsiteX1" fmla="*/ 268942 w 914400"/>
              <a:gd name="connsiteY1" fmla="*/ 22624 h 363283"/>
              <a:gd name="connsiteX2" fmla="*/ 717177 w 914400"/>
              <a:gd name="connsiteY2" fmla="*/ 58483 h 363283"/>
              <a:gd name="connsiteX3" fmla="*/ 914400 w 914400"/>
              <a:gd name="connsiteY3" fmla="*/ 273635 h 363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363283">
                <a:moveTo>
                  <a:pt x="0" y="363283"/>
                </a:moveTo>
                <a:cubicBezTo>
                  <a:pt x="74706" y="218353"/>
                  <a:pt x="149413" y="73424"/>
                  <a:pt x="268942" y="22624"/>
                </a:cubicBezTo>
                <a:cubicBezTo>
                  <a:pt x="388471" y="-28176"/>
                  <a:pt x="609601" y="16648"/>
                  <a:pt x="717177" y="58483"/>
                </a:cubicBezTo>
                <a:cubicBezTo>
                  <a:pt x="824753" y="100318"/>
                  <a:pt x="869576" y="186976"/>
                  <a:pt x="914400" y="273635"/>
                </a:cubicBezTo>
              </a:path>
            </a:pathLst>
          </a:custGeom>
          <a:noFill/>
          <a:ln>
            <a:solidFill>
              <a:schemeClr val="accent1"/>
            </a:solidFill>
            <a:headEnd type="triangle" w="med" len="med"/>
            <a:tailEnd type="triangle" w="med" len="med"/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7178109" y="4776385"/>
            <a:ext cx="89479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authorization </a:t>
            </a:r>
            <a:endParaRPr lang="zh-CN" altLang="en-US" sz="1000" dirty="0"/>
          </a:p>
        </p:txBody>
      </p:sp>
      <p:sp>
        <p:nvSpPr>
          <p:cNvPr id="55" name="圆角矩形 54"/>
          <p:cNvSpPr/>
          <p:nvPr/>
        </p:nvSpPr>
        <p:spPr>
          <a:xfrm>
            <a:off x="9347717" y="4210101"/>
            <a:ext cx="2356153" cy="1881159"/>
          </a:xfrm>
          <a:prstGeom prst="roundRect">
            <a:avLst>
              <a:gd name="adj" fmla="val 3218"/>
            </a:avLst>
          </a:prstGeom>
          <a:noFill/>
          <a:ln>
            <a:prstDash val="lg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zh-CN" altLang="en-US" sz="1100" b="1" cap="all" dirty="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  <a:sym typeface="Helvetica Neue"/>
            </a:endParaRP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1876" y="5123433"/>
            <a:ext cx="394793" cy="703016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67497" y="5127493"/>
            <a:ext cx="454876" cy="698956"/>
          </a:xfrm>
          <a:prstGeom prst="rect">
            <a:avLst/>
          </a:prstGeom>
        </p:spPr>
      </p:pic>
      <p:sp>
        <p:nvSpPr>
          <p:cNvPr id="58" name="文本框 57"/>
          <p:cNvSpPr txBox="1"/>
          <p:nvPr/>
        </p:nvSpPr>
        <p:spPr>
          <a:xfrm>
            <a:off x="9552078" y="5809646"/>
            <a:ext cx="7464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sym typeface="Helvetica Neue"/>
              </a:rPr>
              <a:t>User A</a:t>
            </a:r>
            <a:endParaRPr lang="zh-CN" altLang="en-US" sz="1000" dirty="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  <a:sym typeface="Helvetica Neue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0967496" y="5826449"/>
            <a:ext cx="7464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sym typeface="Helvetica Neue"/>
              </a:rPr>
              <a:t>User B</a:t>
            </a:r>
            <a:endParaRPr lang="zh-CN" altLang="en-US" sz="1000" dirty="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  <a:sym typeface="Helvetica Neue"/>
            </a:endParaRPr>
          </a:p>
        </p:txBody>
      </p:sp>
      <p:sp>
        <p:nvSpPr>
          <p:cNvPr id="61" name="云形 60"/>
          <p:cNvSpPr/>
          <p:nvPr/>
        </p:nvSpPr>
        <p:spPr>
          <a:xfrm>
            <a:off x="9759977" y="4377988"/>
            <a:ext cx="1531631" cy="649617"/>
          </a:xfrm>
          <a:prstGeom prst="cloud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zh-CN" altLang="en-US" sz="1100" b="1" cap="all" dirty="0">
              <a:solidFill>
                <a:prstClr val="black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0027927" y="4548981"/>
            <a:ext cx="104382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5G Network</a:t>
            </a:r>
            <a:endParaRPr lang="zh-CN" altLang="en-US" sz="1400" b="1" dirty="0"/>
          </a:p>
        </p:txBody>
      </p:sp>
      <p:sp>
        <p:nvSpPr>
          <p:cNvPr id="60" name="任意多边形 59"/>
          <p:cNvSpPr/>
          <p:nvPr/>
        </p:nvSpPr>
        <p:spPr>
          <a:xfrm rot="21448924">
            <a:off x="10024830" y="4878993"/>
            <a:ext cx="932306" cy="469967"/>
          </a:xfrm>
          <a:custGeom>
            <a:avLst/>
            <a:gdLst>
              <a:gd name="connsiteX0" fmla="*/ 0 w 3136490"/>
              <a:gd name="connsiteY0" fmla="*/ 39421 h 49253"/>
              <a:gd name="connsiteX1" fmla="*/ 1278193 w 3136490"/>
              <a:gd name="connsiteY1" fmla="*/ 92 h 49253"/>
              <a:gd name="connsiteX2" fmla="*/ 3136490 w 3136490"/>
              <a:gd name="connsiteY2" fmla="*/ 49253 h 49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36490" h="49253">
                <a:moveTo>
                  <a:pt x="0" y="39421"/>
                </a:moveTo>
                <a:cubicBezTo>
                  <a:pt x="377722" y="18937"/>
                  <a:pt x="755445" y="-1547"/>
                  <a:pt x="1278193" y="92"/>
                </a:cubicBezTo>
                <a:cubicBezTo>
                  <a:pt x="1800941" y="1731"/>
                  <a:pt x="2468715" y="25492"/>
                  <a:pt x="3136490" y="49253"/>
                </a:cubicBezTo>
              </a:path>
            </a:pathLst>
          </a:custGeom>
          <a:noFill/>
          <a:ln w="38100">
            <a:solidFill>
              <a:srgbClr val="00B0F0"/>
            </a:solidFill>
            <a:headEnd type="triangle" w="med" len="med"/>
            <a:tailEnd type="triangle" w="med" len="med"/>
          </a:ln>
        </p:spPr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  <a:sym typeface="Helvetica Neue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926395" y="5274372"/>
            <a:ext cx="99097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00" i="1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“+</a:t>
            </a:r>
            <a:r>
              <a:rPr lang="en-US" altLang="zh-CN" sz="9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86138888877 </a:t>
            </a:r>
            <a:endParaRPr lang="zh-CN" altLang="en-US" dirty="0"/>
          </a:p>
        </p:txBody>
      </p:sp>
      <p:sp>
        <p:nvSpPr>
          <p:cNvPr id="36" name="矩形 35"/>
          <p:cNvSpPr/>
          <p:nvPr/>
        </p:nvSpPr>
        <p:spPr>
          <a:xfrm>
            <a:off x="7959954" y="4899187"/>
            <a:ext cx="85792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“</a:t>
            </a:r>
            <a:r>
              <a:rPr lang="en-US" altLang="zh-CN" sz="900" i="1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John.Smith</a:t>
            </a:r>
            <a:r>
              <a:rPr lang="en-US" altLang="zh-CN" sz="9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” </a:t>
            </a:r>
            <a:endParaRPr lang="zh-CN" altLang="en-US" dirty="0"/>
          </a:p>
        </p:txBody>
      </p:sp>
      <p:sp>
        <p:nvSpPr>
          <p:cNvPr id="4" name="流程图: 接点 3"/>
          <p:cNvSpPr/>
          <p:nvPr/>
        </p:nvSpPr>
        <p:spPr>
          <a:xfrm>
            <a:off x="623255" y="4268109"/>
            <a:ext cx="252000" cy="252000"/>
          </a:xfrm>
          <a:prstGeom prst="flowChartConnector">
            <a:avLst/>
          </a:prstGeom>
          <a:solidFill>
            <a:srgbClr val="FF8633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100" b="1" cap="all" dirty="0" smtClean="0">
                <a:solidFill>
                  <a:prstClr val="black"/>
                </a:solidFill>
              </a:rPr>
              <a:t>1</a:t>
            </a:r>
            <a:endParaRPr lang="zh-CN" altLang="en-US" sz="1100" b="1" cap="all" dirty="0">
              <a:solidFill>
                <a:prstClr val="black"/>
              </a:solidFill>
            </a:endParaRPr>
          </a:p>
        </p:txBody>
      </p:sp>
      <p:sp>
        <p:nvSpPr>
          <p:cNvPr id="40" name="流程图: 接点 39"/>
          <p:cNvSpPr/>
          <p:nvPr/>
        </p:nvSpPr>
        <p:spPr>
          <a:xfrm>
            <a:off x="3355912" y="4244176"/>
            <a:ext cx="252000" cy="252000"/>
          </a:xfrm>
          <a:prstGeom prst="flowChartConnector">
            <a:avLst/>
          </a:prstGeom>
          <a:solidFill>
            <a:srgbClr val="FF8633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100" b="1" cap="all" dirty="0" smtClean="0">
                <a:solidFill>
                  <a:prstClr val="black"/>
                </a:solidFill>
              </a:rPr>
              <a:t>2</a:t>
            </a:r>
            <a:endParaRPr lang="zh-CN" altLang="en-US" sz="1100" b="1" cap="all" dirty="0">
              <a:solidFill>
                <a:prstClr val="black"/>
              </a:solidFill>
            </a:endParaRPr>
          </a:p>
        </p:txBody>
      </p:sp>
      <p:sp>
        <p:nvSpPr>
          <p:cNvPr id="42" name="流程图: 接点 41"/>
          <p:cNvSpPr/>
          <p:nvPr/>
        </p:nvSpPr>
        <p:spPr>
          <a:xfrm>
            <a:off x="6494137" y="4235211"/>
            <a:ext cx="252000" cy="252000"/>
          </a:xfrm>
          <a:prstGeom prst="flowChartConnector">
            <a:avLst/>
          </a:prstGeom>
          <a:solidFill>
            <a:srgbClr val="FF8633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100" b="1" cap="all" dirty="0" smtClean="0">
                <a:solidFill>
                  <a:prstClr val="black"/>
                </a:solidFill>
              </a:rPr>
              <a:t>3</a:t>
            </a:r>
            <a:endParaRPr lang="zh-CN" altLang="en-US" sz="1100" b="1" cap="all" dirty="0">
              <a:solidFill>
                <a:prstClr val="black"/>
              </a:solidFill>
            </a:endParaRPr>
          </a:p>
        </p:txBody>
      </p:sp>
      <p:sp>
        <p:nvSpPr>
          <p:cNvPr id="43" name="流程图: 接点 42"/>
          <p:cNvSpPr/>
          <p:nvPr/>
        </p:nvSpPr>
        <p:spPr>
          <a:xfrm>
            <a:off x="9427847" y="4253565"/>
            <a:ext cx="252000" cy="252000"/>
          </a:xfrm>
          <a:prstGeom prst="flowChartConnector">
            <a:avLst/>
          </a:prstGeom>
          <a:solidFill>
            <a:srgbClr val="FF8633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100" b="1" cap="all" dirty="0" smtClean="0">
                <a:solidFill>
                  <a:prstClr val="black"/>
                </a:solidFill>
              </a:rPr>
              <a:t>4</a:t>
            </a:r>
            <a:endParaRPr lang="zh-CN" altLang="en-US" sz="1100" b="1" cap="all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815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potential </a:t>
            </a:r>
            <a:r>
              <a:rPr lang="en-US" altLang="zh-CN" dirty="0" smtClean="0"/>
              <a:t>use </a:t>
            </a:r>
            <a:r>
              <a:rPr lang="en-US" altLang="zh-CN" dirty="0" smtClean="0"/>
              <a:t>cases(2)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419194" y="1149296"/>
            <a:ext cx="846813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900"/>
              </a:spcBef>
              <a:spcAft>
                <a:spcPts val="600"/>
              </a:spcAft>
              <a:buFont typeface="Wingdings" panose="05000000000000000000" pitchFamily="2" charset="2"/>
              <a:buChar char="n"/>
            </a:pPr>
            <a:r>
              <a:rPr lang="en-GB" altLang="zh-CN" b="1" dirty="0" smtClean="0"/>
              <a:t>Automatic update for the user contact information to other authorized user </a:t>
            </a:r>
            <a:endParaRPr lang="en-GB" altLang="zh-CN" b="1" dirty="0" smtClean="0"/>
          </a:p>
        </p:txBody>
      </p:sp>
      <p:sp>
        <p:nvSpPr>
          <p:cNvPr id="17" name="矩形 16"/>
          <p:cNvSpPr/>
          <p:nvPr/>
        </p:nvSpPr>
        <p:spPr>
          <a:xfrm>
            <a:off x="632535" y="1689646"/>
            <a:ext cx="8944566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User </a:t>
            </a:r>
            <a:r>
              <a:rPr lang="en-US" altLang="zh-CN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A, B and C subscribe </a:t>
            </a:r>
            <a:r>
              <a:rPr lang="en-US" altLang="zh-CN" sz="1400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to </a:t>
            </a:r>
            <a:r>
              <a:rPr lang="en-US" altLang="zh-CN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the Mobile </a:t>
            </a:r>
            <a:r>
              <a:rPr lang="en-US" altLang="zh-CN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User </a:t>
            </a:r>
            <a:r>
              <a:rPr lang="en-US" altLang="zh-CN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Service.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User C is not authorized to further subscribe to User A contact information</a:t>
            </a:r>
            <a:endParaRPr lang="en-US" altLang="zh-CN" sz="1400" dirty="0" smtClean="0">
              <a:solidFill>
                <a:prstClr val="black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  <a:sym typeface="Helvetica Neue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User B is authorized to further subscribe to User A contact information.</a:t>
            </a:r>
            <a:endParaRPr lang="en-US" altLang="zh-CN" sz="1400" dirty="0" smtClean="0">
              <a:solidFill>
                <a:prstClr val="black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  <a:sym typeface="Helvetica Neue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</a:pPr>
            <a:r>
              <a:rPr lang="en-US" altLang="zh-CN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User A updates the user contact information, e.g., new address, or new phone number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</a:pPr>
            <a:r>
              <a:rPr lang="en-US" altLang="zh-CN" sz="1400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N</a:t>
            </a:r>
            <a:r>
              <a:rPr lang="en-US" altLang="zh-CN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etwork will notify User B the </a:t>
            </a:r>
            <a:r>
              <a:rPr lang="en-US" altLang="zh-CN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updates of the User A  contact information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</a:pPr>
            <a:r>
              <a:rPr lang="en-US" altLang="zh-CN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User C cannot receive the updates of the User A contact information due to no further subscription to User A </a:t>
            </a:r>
            <a:endParaRPr lang="en-US" altLang="zh-CN" sz="1400" dirty="0" smtClean="0">
              <a:solidFill>
                <a:prstClr val="black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  <a:sym typeface="Helvetica Neue"/>
            </a:endParaRPr>
          </a:p>
        </p:txBody>
      </p:sp>
      <p:sp>
        <p:nvSpPr>
          <p:cNvPr id="39" name="云形 38"/>
          <p:cNvSpPr/>
          <p:nvPr/>
        </p:nvSpPr>
        <p:spPr>
          <a:xfrm>
            <a:off x="4682633" y="4411362"/>
            <a:ext cx="3086541" cy="1244894"/>
          </a:xfrm>
          <a:prstGeom prst="cloud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zh-CN" altLang="en-US" sz="1100" b="1" cap="all" dirty="0">
              <a:solidFill>
                <a:prstClr val="black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158215" y="4821832"/>
            <a:ext cx="22869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Helvetica Neue"/>
              </a:rPr>
              <a:t>Mobile User Service</a:t>
            </a:r>
            <a:endParaRPr lang="zh-CN" altLang="en-US" sz="2800" b="1" dirty="0"/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5569" y="4338879"/>
            <a:ext cx="719156" cy="1280616"/>
          </a:xfrm>
          <a:prstGeom prst="rect">
            <a:avLst/>
          </a:prstGeom>
        </p:spPr>
      </p:pic>
      <p:cxnSp>
        <p:nvCxnSpPr>
          <p:cNvPr id="7" name="直接箭头连接符 6"/>
          <p:cNvCxnSpPr>
            <a:stCxn id="46" idx="3"/>
            <a:endCxn id="39" idx="2"/>
          </p:cNvCxnSpPr>
          <p:nvPr/>
        </p:nvCxnSpPr>
        <p:spPr>
          <a:xfrm>
            <a:off x="2674725" y="4979187"/>
            <a:ext cx="2017482" cy="546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627478" y="4511044"/>
            <a:ext cx="22680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Updates the address, phone number, location, etc.</a:t>
            </a:r>
            <a:endParaRPr lang="zh-CN" altLang="en-US" sz="1200" dirty="0"/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2548" y="3363701"/>
            <a:ext cx="792084" cy="1217105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66167" y="5104068"/>
            <a:ext cx="710915" cy="1092382"/>
          </a:xfrm>
          <a:prstGeom prst="rect">
            <a:avLst/>
          </a:prstGeom>
        </p:spPr>
      </p:pic>
      <p:cxnSp>
        <p:nvCxnSpPr>
          <p:cNvPr id="68" name="直接箭头连接符 67"/>
          <p:cNvCxnSpPr>
            <a:stCxn id="39" idx="0"/>
            <a:endCxn id="65" idx="1"/>
          </p:cNvCxnSpPr>
          <p:nvPr/>
        </p:nvCxnSpPr>
        <p:spPr>
          <a:xfrm flipV="1">
            <a:off x="7766602" y="3972254"/>
            <a:ext cx="2235946" cy="10615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箭头连接符 68"/>
          <p:cNvCxnSpPr>
            <a:stCxn id="39" idx="0"/>
            <a:endCxn id="66" idx="0"/>
          </p:cNvCxnSpPr>
          <p:nvPr/>
        </p:nvCxnSpPr>
        <p:spPr>
          <a:xfrm>
            <a:off x="7766602" y="5033809"/>
            <a:ext cx="1655023" cy="702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文本框 71"/>
          <p:cNvSpPr txBox="1"/>
          <p:nvPr/>
        </p:nvSpPr>
        <p:spPr>
          <a:xfrm>
            <a:off x="10127922" y="4625652"/>
            <a:ext cx="7464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sym typeface="Helvetica Neue"/>
              </a:rPr>
              <a:t>User </a:t>
            </a:r>
            <a:r>
              <a:rPr lang="en-US" altLang="zh-CN" sz="100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sym typeface="Helvetica Neue"/>
              </a:rPr>
              <a:t>C</a:t>
            </a:r>
            <a:endParaRPr lang="zh-CN" altLang="en-US" sz="1000" dirty="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  <a:sym typeface="Helvetica Neue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2072056" y="5723975"/>
            <a:ext cx="7464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sym typeface="Helvetica Neue"/>
              </a:rPr>
              <a:t>User A</a:t>
            </a:r>
            <a:endParaRPr lang="zh-CN" altLang="en-US" sz="1100" dirty="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  <a:sym typeface="Helvetica Neue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9091569" y="6217041"/>
            <a:ext cx="7464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sym typeface="Helvetica Neue"/>
              </a:rPr>
              <a:t>User </a:t>
            </a:r>
            <a:r>
              <a:rPr lang="en-US" altLang="zh-CN" sz="1000" dirty="0" smtClea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sym typeface="Helvetica Neue"/>
              </a:rPr>
              <a:t>B</a:t>
            </a:r>
            <a:endParaRPr lang="zh-CN" altLang="en-US" sz="1000" dirty="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  <a:sym typeface="Helvetica Neue"/>
            </a:endParaRPr>
          </a:p>
        </p:txBody>
      </p:sp>
      <p:sp>
        <p:nvSpPr>
          <p:cNvPr id="77" name="文本框 76"/>
          <p:cNvSpPr txBox="1"/>
          <p:nvPr/>
        </p:nvSpPr>
        <p:spPr>
          <a:xfrm rot="20198699">
            <a:off x="8611585" y="3988487"/>
            <a:ext cx="14845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no updates</a:t>
            </a:r>
            <a:endParaRPr lang="zh-CN" altLang="en-US" sz="1200" dirty="0"/>
          </a:p>
        </p:txBody>
      </p:sp>
      <p:sp>
        <p:nvSpPr>
          <p:cNvPr id="78" name="文本框 77"/>
          <p:cNvSpPr txBox="1"/>
          <p:nvPr/>
        </p:nvSpPr>
        <p:spPr>
          <a:xfrm rot="974410">
            <a:off x="7716971" y="5253335"/>
            <a:ext cx="14845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Notify the updates</a:t>
            </a:r>
            <a:endParaRPr lang="zh-CN" altLang="en-US" sz="1200" dirty="0"/>
          </a:p>
        </p:txBody>
      </p:sp>
      <p:sp>
        <p:nvSpPr>
          <p:cNvPr id="20" name="禁止符 19"/>
          <p:cNvSpPr/>
          <p:nvPr/>
        </p:nvSpPr>
        <p:spPr>
          <a:xfrm>
            <a:off x="8487041" y="4545670"/>
            <a:ext cx="260912" cy="245432"/>
          </a:xfrm>
          <a:prstGeom prst="noSmoking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endParaRPr lang="zh-CN" altLang="en-US" sz="1100" b="1" cap="all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1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What is the Objective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49623" y="972887"/>
            <a:ext cx="11546541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00"/>
              </a:spcBef>
              <a:spcAft>
                <a:spcPts val="600"/>
              </a:spcAft>
            </a:pPr>
            <a:r>
              <a:rPr lang="en-GB" altLang="zh-CN" sz="1600" b="1" kern="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Objective</a:t>
            </a:r>
            <a:endParaRPr lang="zh-CN" altLang="zh-CN" sz="1600" b="1" kern="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Bef>
                <a:spcPts val="600"/>
              </a:spcBef>
              <a:spcAft>
                <a:spcPts val="600"/>
              </a:spcAft>
            </a:pP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This SID is workable based on the pre-condition “ under user’s authorization, obey any regulations (e.g., GDPR), by considering MNOs </a:t>
            </a: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policy”, how to design/use the services enabled by the User Service is out scope of this SID. </a:t>
            </a:r>
            <a:endParaRPr lang="zh-CN" altLang="zh-CN" sz="1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hangingPunct="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 objective of this SID is to identify the potential use cases and requirements for Mobile User Service, including: </a:t>
            </a:r>
            <a:endParaRPr lang="zh-CN" altLang="zh-CN" sz="1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Identify </a:t>
            </a: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the potential </a:t>
            </a: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contact </a:t>
            </a: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information that used for </a:t>
            </a:r>
            <a:r>
              <a:rPr lang="en-US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Mobile </a:t>
            </a: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User </a:t>
            </a: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service, e.g., including, name/alias, phone number, additional information, etc. </a:t>
            </a:r>
            <a:endParaRPr lang="zh-CN" altLang="zh-CN" sz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management of the </a:t>
            </a: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user contact information in PLMN, e.g., collect/update/expose </a:t>
            </a: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the user </a:t>
            </a: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contact </a:t>
            </a: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information, etc. </a:t>
            </a:r>
            <a:endParaRPr lang="zh-CN" altLang="zh-CN" sz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supporting </a:t>
            </a: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user contact information shared between MNOs if allowable, e.g., in same country, PLMN A </a:t>
            </a: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user </a:t>
            </a: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can access to the </a:t>
            </a: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contact </a:t>
            </a: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information </a:t>
            </a: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of user in </a:t>
            </a: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PLMN B based on user authorization, operators’ agreement and national regulations</a:t>
            </a: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.</a:t>
            </a:r>
            <a:endParaRPr lang="zh-CN" altLang="zh-CN" sz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hangingPunct="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To identify the potential requirements for privacy and security of </a:t>
            </a: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User </a:t>
            </a: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Service</a:t>
            </a: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by considering, e.g., User’s permission, MNOs policy, national regulations, etc. including: </a:t>
            </a:r>
            <a:endParaRPr lang="en-GB" altLang="zh-CN" sz="1400" dirty="0" smtClean="0">
              <a:solidFill>
                <a:srgbClr val="000000"/>
              </a:solidFill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 hangingPunct="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charging </a:t>
            </a:r>
            <a:r>
              <a:rPr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or other aspect if identified</a:t>
            </a:r>
          </a:p>
          <a:p>
            <a:pPr marL="342900" lvl="0" indent="-342900" hangingPunct="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To </a:t>
            </a:r>
            <a:r>
              <a:rPr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identify the gap between the new potential requirements and existing requirements. </a:t>
            </a:r>
          </a:p>
          <a:p>
            <a:pPr marL="342900" lvl="0" indent="-342900" hangingPunct="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endParaRPr lang="zh-CN" altLang="zh-CN" sz="12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7383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100000">
              <a:srgbClr val="143C9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8DundefineddJhFDMNundefinedZMRGtpurL.jpg" descr="8DundefineddJhFDMNundefinedZMRGtpurL.jpg"/>
          <p:cNvPicPr>
            <a:picLocks noChangeAspect="1"/>
          </p:cNvPicPr>
          <p:nvPr/>
        </p:nvPicPr>
        <p:blipFill>
          <a:blip r:embed="rId2">
            <a:alphaModFix amt="48697"/>
          </a:blip>
          <a:srcRect t="1500" b="14134"/>
          <a:stretch>
            <a:fillRect/>
          </a:stretch>
        </p:blipFill>
        <p:spPr>
          <a:xfrm>
            <a:off x="0" y="3513"/>
            <a:ext cx="12192043" cy="685448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白色透明底色.png" descr="白色透明底色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2513" y="362425"/>
            <a:ext cx="670388" cy="670388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矩形 1"/>
          <p:cNvSpPr/>
          <p:nvPr/>
        </p:nvSpPr>
        <p:spPr>
          <a:xfrm>
            <a:off x="2672909" y="2618995"/>
            <a:ext cx="6846224" cy="1623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95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"/>
                <a:sym typeface="Helvetica Neue"/>
              </a:rPr>
              <a:t>Thank You!</a:t>
            </a:r>
            <a:endParaRPr kumimoji="0" lang="zh-CN" altLang="en-US" sz="995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69888966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2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>
    <a:spDef>
      <a:spPr>
        <a:solidFill>
          <a:srgbClr val="FF8633"/>
        </a:solidFill>
      </a:spPr>
      <a:bodyPr wrap="square">
        <a:spAutoFit/>
      </a:bodyPr>
      <a:lstStyle>
        <a:defPPr algn="ctr">
          <a:defRPr sz="1100" b="1" cap="all" dirty="0">
            <a:solidFill>
              <a:prstClr val="black"/>
            </a:solidFill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主题2" id="{CB43AE68-B6F9-495E-9630-FE02ED587D8F}" vid="{CB3DF65D-E427-4C6C-B8EB-AAD91EACE704}"/>
    </a:ext>
  </a:extLst>
</a:theme>
</file>

<file path=ppt/theme/theme2.xml><?xml version="1.0" encoding="utf-8"?>
<a:theme xmlns:a="http://schemas.openxmlformats.org/drawingml/2006/main" name="主题3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主题3" id="{9859533D-853D-4227-910E-CBC39FF8C65C}" vid="{DCAF5602-47E6-41EF-99CC-478151C4A858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13323</TotalTime>
  <Words>618</Words>
  <Application>Microsoft Office PowerPoint</Application>
  <PresentationFormat>宽屏</PresentationFormat>
  <Paragraphs>77</Paragraphs>
  <Slides>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 Unicode MS</vt:lpstr>
      <vt:lpstr>Helvetica Neue</vt:lpstr>
      <vt:lpstr>Helvetica Neue Light</vt:lpstr>
      <vt:lpstr>Helvetica Neue Medium</vt:lpstr>
      <vt:lpstr>Lantinghei SC Extralight</vt:lpstr>
      <vt:lpstr>MI Lan Pro</vt:lpstr>
      <vt:lpstr>MI Lan Pro Normal</vt:lpstr>
      <vt:lpstr>等线</vt:lpstr>
      <vt:lpstr>宋体</vt:lpstr>
      <vt:lpstr>Arial</vt:lpstr>
      <vt:lpstr>Calibri</vt:lpstr>
      <vt:lpstr>Calibri Light</vt:lpstr>
      <vt:lpstr>Times New Roman</vt:lpstr>
      <vt:lpstr>Wingdings</vt:lpstr>
      <vt:lpstr>主题2</vt:lpstr>
      <vt:lpstr>主题3</vt:lpstr>
      <vt:lpstr>Study on 5GS supporting for User Service (FS_5GMBUS)</vt:lpstr>
      <vt:lpstr>What is the Motivation? </vt:lpstr>
      <vt:lpstr>potential use cases(1)</vt:lpstr>
      <vt:lpstr>potential use cases(2)</vt:lpstr>
      <vt:lpstr>What is the Objective 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Authorized Subscription as a Service (ASaaS) 授权签约开放服务</dc:title>
  <dc:creator>XM</dc:creator>
  <cp:lastModifiedBy>XM3</cp:lastModifiedBy>
  <cp:revision>381</cp:revision>
  <dcterms:created xsi:type="dcterms:W3CDTF">2021-11-03T02:19:22Z</dcterms:created>
  <dcterms:modified xsi:type="dcterms:W3CDTF">2022-04-29T16:41:06Z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364e391710b742e3801e00d9c36f68a1">
    <vt:lpwstr>CWM9f2DcAGjPmgxGOO50DZM2sUKkQwQw4+9l/m6uM+jA2g1LKNGiY+jNGqa6wZeDIzftketeoUdJH8BdvUuZMWO5g==</vt:lpwstr>
  </property>
</Properties>
</file>