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8"/>
  </p:notesMasterIdLst>
  <p:sldIdLst>
    <p:sldId id="256" r:id="rId3"/>
    <p:sldId id="293" r:id="rId4"/>
    <p:sldId id="298" r:id="rId5"/>
    <p:sldId id="280" r:id="rId6"/>
    <p:sldId id="294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281F-DBBE-4EBF-92C6-79328EED9B1E}" type="datetimeFigureOut">
              <a:rPr lang="en-IN" smtClean="0"/>
              <a:t>15-02-2022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4C3CA-A8D7-4292-AC51-8D0A5A69F5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306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16-02-2022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16-02-2022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3935" y="2444335"/>
            <a:ext cx="9855427" cy="3187839"/>
          </a:xfrm>
        </p:spPr>
        <p:txBody>
          <a:bodyPr>
            <a:normAutofit fontScale="90000"/>
          </a:bodyPr>
          <a:lstStyle/>
          <a:p>
            <a:r>
              <a:rPr lang="en-US" sz="5300" dirty="0"/>
              <a:t>Usage of Non-3GPP Digital Terrestrial Broadcast Networks (DTT) for Multicast/Broadcast Services (MBS) in 5GS</a:t>
            </a:r>
            <a:endParaRPr lang="en-IN" sz="36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CC2B74-3526-4111-A8DF-1F3302EB907D}"/>
              </a:ext>
            </a:extLst>
          </p:cNvPr>
          <p:cNvSpPr txBox="1"/>
          <p:nvPr/>
        </p:nvSpPr>
        <p:spPr>
          <a:xfrm>
            <a:off x="10283687" y="56984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S1-220168</a:t>
            </a:r>
            <a:endParaRPr lang="en-IN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404225-ACDD-402D-91C9-A25F5EE1D1E1}"/>
              </a:ext>
            </a:extLst>
          </p:cNvPr>
          <p:cNvSpPr txBox="1"/>
          <p:nvPr/>
        </p:nvSpPr>
        <p:spPr>
          <a:xfrm>
            <a:off x="3180522" y="5632606"/>
            <a:ext cx="7752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</a:rPr>
              <a:t>Source: </a:t>
            </a:r>
            <a:r>
              <a:rPr lang="en-US" sz="2000" dirty="0" err="1">
                <a:solidFill>
                  <a:srgbClr val="FF0000"/>
                </a:solidFill>
              </a:rPr>
              <a:t>Saankhya</a:t>
            </a:r>
            <a:r>
              <a:rPr lang="en-US" sz="2000" dirty="0">
                <a:solidFill>
                  <a:srgbClr val="FF0000"/>
                </a:solidFill>
              </a:rPr>
              <a:t> Labs, </a:t>
            </a:r>
            <a:r>
              <a:rPr lang="en-US" sz="2000" dirty="0" err="1">
                <a:solidFill>
                  <a:srgbClr val="FF0000"/>
                </a:solidFill>
              </a:rPr>
              <a:t>Ligado</a:t>
            </a:r>
            <a:r>
              <a:rPr lang="en-US" sz="2000" dirty="0">
                <a:solidFill>
                  <a:srgbClr val="FF0000"/>
                </a:solidFill>
              </a:rPr>
              <a:t> Networks, Hewlett-Packard Enterprise, One Media 3.0, Fraunhofer IIS, </a:t>
            </a:r>
            <a:r>
              <a:rPr lang="en-US" sz="2000" dirty="0" err="1">
                <a:solidFill>
                  <a:srgbClr val="FF0000"/>
                </a:solidFill>
              </a:rPr>
              <a:t>CEWiT</a:t>
            </a:r>
            <a:r>
              <a:rPr lang="en-US" sz="2000" dirty="0">
                <a:solidFill>
                  <a:srgbClr val="FF0000"/>
                </a:solidFill>
              </a:rPr>
              <a:t>, </a:t>
            </a:r>
            <a:r>
              <a:rPr lang="en-US" sz="2000" dirty="0" err="1">
                <a:solidFill>
                  <a:srgbClr val="FF0000"/>
                </a:solidFill>
              </a:rPr>
              <a:t>Tejas</a:t>
            </a:r>
            <a:r>
              <a:rPr lang="en-US" sz="2000" dirty="0">
                <a:solidFill>
                  <a:srgbClr val="FF0000"/>
                </a:solidFill>
              </a:rPr>
              <a:t> Networks, IIT Bombay, IIT Kanpur, IIT Madras, IIT Hyderabad, IIT Kharagpur, Reliance Jio</a:t>
            </a:r>
            <a:endParaRPr lang="en-IN" sz="20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24863B-85F1-498E-A1BB-CF7661615CC8}"/>
              </a:ext>
            </a:extLst>
          </p:cNvPr>
          <p:cNvSpPr txBox="1"/>
          <p:nvPr/>
        </p:nvSpPr>
        <p:spPr>
          <a:xfrm>
            <a:off x="5557205" y="1691755"/>
            <a:ext cx="3134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3200" dirty="0">
                <a:solidFill>
                  <a:srgbClr val="FF0000"/>
                </a:solidFill>
              </a:rPr>
              <a:t>3GPP SA Proposal</a:t>
            </a:r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DTT within 5GS for MBS - 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 algn="l"/>
            <a:r>
              <a:rPr lang="en-GB" sz="2400" kern="0" dirty="0"/>
              <a:t>Non-3GPP Digital Terrestrial Broadcasting Technologies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Purpose-built for optimum broadcast/multicast performance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Large and Small Coverage Area Support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Improved Mobility Support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Multi Frequency as well as Single Frequency Networks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High Spectral Efficiency - Higher Mod-Cod support like 4K-QAM (ATSC3)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Use Cases - Non-3GPP DTT Broadcasting </a:t>
            </a:r>
            <a:r>
              <a:rPr lang="en-GB" sz="2400" kern="0" dirty="0"/>
              <a:t>Technologies</a:t>
            </a:r>
            <a:endParaRPr lang="en-IN" sz="2400" kern="0" dirty="0"/>
          </a:p>
          <a:p>
            <a:pPr lvl="1">
              <a:lnSpc>
                <a:spcPct val="115000"/>
              </a:lnSpc>
            </a:pPr>
            <a:r>
              <a:rPr lang="en-GB" sz="2000" kern="0" dirty="0"/>
              <a:t>Data Offload (Video/Audio and other Content)</a:t>
            </a:r>
          </a:p>
          <a:p>
            <a:pPr lvl="2">
              <a:lnSpc>
                <a:spcPct val="115000"/>
              </a:lnSpc>
            </a:pPr>
            <a:r>
              <a:rPr lang="en-IN" sz="1800" kern="0" dirty="0"/>
              <a:t>Offload of unicast sessions or MB session in NG-RAN to a MB session in non-3GPP DTT</a:t>
            </a:r>
            <a:endParaRPr lang="en-GB" sz="1800" kern="0" dirty="0"/>
          </a:p>
          <a:p>
            <a:pPr lvl="2">
              <a:lnSpc>
                <a:spcPct val="115000"/>
              </a:lnSpc>
            </a:pPr>
            <a:r>
              <a:rPr lang="en-GB" sz="1800" kern="0" dirty="0"/>
              <a:t>Reduced Congestion in Cellular Network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Rural (Sparsely Populated Area) Coverage</a:t>
            </a:r>
          </a:p>
        </p:txBody>
      </p:sp>
    </p:spTree>
    <p:extLst>
      <p:ext uri="{BB962C8B-B14F-4D97-AF65-F5344CB8AC3E}">
        <p14:creationId xmlns:p14="http://schemas.microsoft.com/office/powerpoint/2010/main" val="3995261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DTT within 5GS for MBS - 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942975"/>
            <a:ext cx="11467913" cy="5777961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/>
              <a:t>Improved Resource Utilization across non-3GPP access (DTT) and 3GPP 5G NG-RAN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Compatible with existing DTT Spectrum </a:t>
            </a:r>
            <a:r>
              <a:rPr lang="en-GB" sz="2400" kern="0" dirty="0" err="1"/>
              <a:t>rasters</a:t>
            </a:r>
            <a:r>
              <a:rPr lang="en-GB" sz="2400" kern="0" dirty="0"/>
              <a:t> (6/7/8Mhz)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Mature Standards that have regulatory approval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New business opportunities in conjunction with 5GS</a:t>
            </a:r>
          </a:p>
          <a:p>
            <a:pPr lvl="1">
              <a:lnSpc>
                <a:spcPct val="115000"/>
              </a:lnSpc>
            </a:pPr>
            <a:r>
              <a:rPr lang="en-GB" sz="2000" kern="0" dirty="0"/>
              <a:t>ATSC3 Deployed in USA, Korea, DVB-T2 is deployed in 144 countries &amp; ISDB-T in 24 countries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Coverage (service) continuity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Service continuity to a user outside 3GPP NR coverage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Broadcast Capacity on-demand update as per traffic needs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Flexible capacity allocation through usage of non-3GPP DTT network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On-demand Coverage improvement for Broadcast mode delivery of OTT content/TV services</a:t>
            </a:r>
          </a:p>
        </p:txBody>
      </p:sp>
    </p:spTree>
    <p:extLst>
      <p:ext uri="{BB962C8B-B14F-4D97-AF65-F5344CB8AC3E}">
        <p14:creationId xmlns:p14="http://schemas.microsoft.com/office/powerpoint/2010/main" val="166784914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600" dirty="0">
                <a:solidFill>
                  <a:srgbClr val="FA1447"/>
                </a:solidFill>
              </a:rPr>
              <a:t>Usage of Non-3GPP DTT within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732383" y="930319"/>
            <a:ext cx="11459617" cy="513359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400" kern="0" dirty="0"/>
              <a:t>TS 22.261 - Clause 6.3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Support for both 3GPP (NR, E-UTRA…) and non-3GPP Access Technologies (WLAN, Wireline…)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Selection of most appropriate 3GPP or non-3GPP access technology for a service</a:t>
            </a:r>
          </a:p>
          <a:p>
            <a:pPr lvl="2">
              <a:lnSpc>
                <a:spcPct val="115000"/>
              </a:lnSpc>
            </a:pPr>
            <a:r>
              <a:rPr lang="en-IN" sz="1800" kern="0" dirty="0"/>
              <a:t>For optimization and resource efficiency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Allow more than one access technologies to be used simultaneously </a:t>
            </a:r>
          </a:p>
          <a:p>
            <a:pPr lvl="2">
              <a:lnSpc>
                <a:spcPct val="115000"/>
              </a:lnSpc>
            </a:pPr>
            <a:r>
              <a:rPr lang="en-IN" sz="1800" kern="0" dirty="0"/>
              <a:t>For one or more services active on a UE</a:t>
            </a:r>
          </a:p>
          <a:p>
            <a:pPr algn="just">
              <a:lnSpc>
                <a:spcPct val="115000"/>
              </a:lnSpc>
            </a:pPr>
            <a:r>
              <a:rPr lang="en-IN" sz="2400" kern="0" dirty="0"/>
              <a:t>TS 22.261 - Clause 6.13</a:t>
            </a:r>
          </a:p>
          <a:p>
            <a:pPr lvl="1" algn="just">
              <a:lnSpc>
                <a:spcPct val="115000"/>
              </a:lnSpc>
            </a:pPr>
            <a:r>
              <a:rPr lang="en-IN" sz="2000" kern="0" dirty="0"/>
              <a:t>Support multicast/broadcast services</a:t>
            </a:r>
          </a:p>
          <a:p>
            <a:pPr>
              <a:lnSpc>
                <a:spcPct val="115000"/>
              </a:lnSpc>
            </a:pPr>
            <a:r>
              <a:rPr lang="en-GB" sz="2400" kern="0" dirty="0">
                <a:ea typeface="DengXian" panose="02010600030101010101" pitchFamily="2" charset="-122"/>
              </a:rPr>
              <a:t>However TS 22.261 does not specify </a:t>
            </a:r>
          </a:p>
          <a:p>
            <a:pPr lvl="1">
              <a:lnSpc>
                <a:spcPct val="115000"/>
              </a:lnSpc>
            </a:pPr>
            <a:r>
              <a:rPr lang="en-GB" sz="1968" kern="0" dirty="0">
                <a:ea typeface="DengXian" panose="02010600030101010101" pitchFamily="2" charset="-122"/>
              </a:rPr>
              <a:t>Usage of non-3GPP DTT </a:t>
            </a:r>
            <a:r>
              <a:rPr lang="en-GB" sz="1800" kern="0" dirty="0">
                <a:ea typeface="DengXian" panose="02010600030101010101" pitchFamily="2" charset="-122"/>
              </a:rPr>
              <a:t>for </a:t>
            </a:r>
            <a:r>
              <a:rPr lang="en-IN" sz="1800" kern="0" dirty="0">
                <a:ea typeface="DengXian" panose="02010600030101010101" pitchFamily="2" charset="-122"/>
              </a:rPr>
              <a:t>multicast/broadcast service in 5GS</a:t>
            </a:r>
          </a:p>
          <a:p>
            <a:pPr>
              <a:lnSpc>
                <a:spcPct val="115000"/>
              </a:lnSpc>
            </a:pPr>
            <a:r>
              <a:rPr lang="en-GB" sz="2400" kern="0" dirty="0">
                <a:ea typeface="DengXian" panose="02010600030101010101" pitchFamily="2" charset="-122"/>
              </a:rPr>
              <a:t>Considering the advantages of using non-3GPP DTT for MBS it is reque</a:t>
            </a:r>
            <a:r>
              <a:rPr lang="en-GB" sz="2400" dirty="0">
                <a:effectLst/>
                <a:ea typeface="DengXian" panose="02010600030101010101" pitchFamily="2" charset="-122"/>
              </a:rPr>
              <a:t>sted to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ea typeface="DengXian" panose="02010600030101010101" pitchFamily="2" charset="-122"/>
              </a:rPr>
              <a:t>allow </a:t>
            </a:r>
            <a:r>
              <a:rPr lang="en-GB" sz="1835" kern="0" dirty="0">
                <a:ea typeface="DengXian" panose="02010600030101010101" pitchFamily="2" charset="-122"/>
              </a:rPr>
              <a:t>usage of non-3GPP DTT for MBS </a:t>
            </a:r>
            <a:r>
              <a:rPr lang="en-IN" sz="1835" kern="0" dirty="0">
                <a:ea typeface="DengXian" panose="02010600030101010101" pitchFamily="2" charset="-122"/>
              </a:rPr>
              <a:t>in 5GS through interworking of non-3GPP DTT with 5GS and update the specifications accordingly.</a:t>
            </a:r>
          </a:p>
        </p:txBody>
      </p:sp>
    </p:spTree>
    <p:extLst>
      <p:ext uri="{BB962C8B-B14F-4D97-AF65-F5344CB8AC3E}">
        <p14:creationId xmlns:p14="http://schemas.microsoft.com/office/powerpoint/2010/main" val="283491268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03790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12631</TotalTime>
  <Words>397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3GPP_theme</vt:lpstr>
      <vt:lpstr>2_Office Theme</vt:lpstr>
      <vt:lpstr>Usage of Non-3GPP Digital Terrestrial Broadcast Networks (DTT) for Multicast/Broadcast Services (MBS) in 5GS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Proposal Exploring RAN Disaggregation for 5G-NR</dc:title>
  <dc:creator>Meghna Khaturia</dc:creator>
  <cp:lastModifiedBy>Pranav Jha</cp:lastModifiedBy>
  <cp:revision>288</cp:revision>
  <dcterms:created xsi:type="dcterms:W3CDTF">2021-08-01T12:34:05Z</dcterms:created>
  <dcterms:modified xsi:type="dcterms:W3CDTF">2022-02-16T14:16:58Z</dcterms:modified>
</cp:coreProperties>
</file>