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9"/>
  </p:notesMasterIdLst>
  <p:sldIdLst>
    <p:sldId id="256" r:id="rId3"/>
    <p:sldId id="301" r:id="rId4"/>
    <p:sldId id="280" r:id="rId5"/>
    <p:sldId id="293" r:id="rId6"/>
    <p:sldId id="302" r:id="rId7"/>
    <p:sldId id="294" r:id="rId8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C5DA"/>
    <a:srgbClr val="A5B592"/>
    <a:srgbClr val="E6E0EC"/>
    <a:srgbClr val="9DC3E6"/>
    <a:srgbClr val="FA14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A281F-DBBE-4EBF-92C6-79328EED9B1E}" type="datetimeFigureOut">
              <a:rPr lang="en-IN" smtClean="0"/>
              <a:t>15-02-2022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4C3CA-A8D7-4292-AC51-8D0A5A69F5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13066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439064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1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820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064065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15-02-2022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21229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386184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107099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519175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15-02-2022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53608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6200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1647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68522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332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00446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308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29432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707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18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/>
        </p:nvSpPr>
        <p:spPr>
          <a:xfrm>
            <a:off x="558805" y="6452039"/>
            <a:ext cx="528828" cy="13356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8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339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ransition spd="slow"/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A6963-1F7F-4C6E-B3D1-3775EAFC0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3935" y="2444335"/>
            <a:ext cx="9855427" cy="2584865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3GPP SA Proposal</a:t>
            </a:r>
            <a:br>
              <a:rPr lang="en-US" sz="3600" dirty="0"/>
            </a:br>
            <a:br>
              <a:rPr lang="en-US" sz="3600" dirty="0"/>
            </a:br>
            <a:r>
              <a:rPr lang="en-US" sz="2700" dirty="0">
                <a:solidFill>
                  <a:schemeClr val="bg1"/>
                </a:solidFill>
              </a:rPr>
              <a:t>c</a:t>
            </a:r>
            <a:br>
              <a:rPr lang="en-US" sz="5300" dirty="0"/>
            </a:br>
            <a:r>
              <a:rPr lang="en-US" sz="5300" dirty="0"/>
              <a:t>Usage of Non-3GPP Satellite Access (NTN) for Multicast Broadcast Services (MBS) in 5GS</a:t>
            </a:r>
            <a:br>
              <a:rPr lang="en-US" sz="3600" dirty="0"/>
            </a:br>
            <a:br>
              <a:rPr lang="en-US" sz="3600" dirty="0"/>
            </a:br>
            <a:endParaRPr lang="en-IN" sz="36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F1EAE0-4C70-4A66-827D-F7CD2F01B743}"/>
              </a:ext>
            </a:extLst>
          </p:cNvPr>
          <p:cNvSpPr txBox="1"/>
          <p:nvPr/>
        </p:nvSpPr>
        <p:spPr>
          <a:xfrm>
            <a:off x="10283687" y="569843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S1-220166</a:t>
            </a:r>
            <a:endParaRPr lang="en-IN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D6E86-F14E-4493-B9EE-77604ED415E3}"/>
              </a:ext>
            </a:extLst>
          </p:cNvPr>
          <p:cNvSpPr txBox="1"/>
          <p:nvPr/>
        </p:nvSpPr>
        <p:spPr>
          <a:xfrm>
            <a:off x="3195387" y="5407319"/>
            <a:ext cx="77525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Source: </a:t>
            </a:r>
            <a:r>
              <a:rPr lang="en-US" sz="2000" dirty="0" err="1">
                <a:solidFill>
                  <a:srgbClr val="FF0000"/>
                </a:solidFill>
              </a:rPr>
              <a:t>Saankhya</a:t>
            </a:r>
            <a:r>
              <a:rPr lang="en-US" sz="2000" dirty="0">
                <a:solidFill>
                  <a:srgbClr val="FF0000"/>
                </a:solidFill>
              </a:rPr>
              <a:t> Labs, </a:t>
            </a:r>
            <a:r>
              <a:rPr lang="en-US" sz="2000" dirty="0" err="1">
                <a:solidFill>
                  <a:srgbClr val="FF0000"/>
                </a:solidFill>
              </a:rPr>
              <a:t>Ligado</a:t>
            </a:r>
            <a:r>
              <a:rPr lang="en-US" sz="2000" dirty="0">
                <a:solidFill>
                  <a:srgbClr val="FF0000"/>
                </a:solidFill>
              </a:rPr>
              <a:t> Networks, One Media 3.0, Fraunhofer IIS, </a:t>
            </a:r>
            <a:r>
              <a:rPr lang="en-US" sz="2000" dirty="0" err="1">
                <a:solidFill>
                  <a:srgbClr val="FF0000"/>
                </a:solidFill>
              </a:rPr>
              <a:t>CEWiT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err="1">
                <a:solidFill>
                  <a:srgbClr val="FF0000"/>
                </a:solidFill>
              </a:rPr>
              <a:t>Tejas</a:t>
            </a:r>
            <a:r>
              <a:rPr lang="en-US" sz="2000" dirty="0">
                <a:solidFill>
                  <a:srgbClr val="FF0000"/>
                </a:solidFill>
              </a:rPr>
              <a:t> Networks, IIT Bombay, IIT Kanpur, IIT Madras, IIT Hyderabad, IIT Kharagpur</a:t>
            </a:r>
            <a:r>
              <a:rPr lang="en-US" sz="2000">
                <a:solidFill>
                  <a:srgbClr val="FF0000"/>
                </a:solidFill>
              </a:rPr>
              <a:t>, Reliance </a:t>
            </a:r>
            <a:r>
              <a:rPr lang="en-US" sz="2000" dirty="0">
                <a:solidFill>
                  <a:srgbClr val="FF0000"/>
                </a:solidFill>
              </a:rPr>
              <a:t>Jio</a:t>
            </a:r>
            <a:endParaRPr lang="en-IN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76062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Non-3GPP Satellite Access (NTN) in 5GS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503582" y="887898"/>
            <a:ext cx="10392805" cy="1325216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TS  22.261 - Clause 6</a:t>
            </a:r>
          </a:p>
          <a:p>
            <a:pPr lvl="1">
              <a:lnSpc>
                <a:spcPct val="115000"/>
              </a:lnSpc>
            </a:pPr>
            <a:r>
              <a:rPr lang="en-IN" sz="1600" kern="0" dirty="0">
                <a:solidFill>
                  <a:srgbClr val="000000"/>
                </a:solidFill>
                <a:ea typeface="DengXian" panose="02010600030101010101" pitchFamily="2" charset="-122"/>
              </a:rPr>
              <a:t>5GS shall support both 3GPP satellite access and non-3GPP satellite access</a:t>
            </a:r>
          </a:p>
          <a:p>
            <a:pPr lvl="1">
              <a:lnSpc>
                <a:spcPct val="115000"/>
              </a:lnSpc>
            </a:pPr>
            <a:r>
              <a:rPr lang="en-IN" sz="1600" kern="0" dirty="0">
                <a:solidFill>
                  <a:srgbClr val="000000"/>
                </a:solidFill>
                <a:ea typeface="DengXian" panose="02010600030101010101" pitchFamily="2" charset="-122"/>
              </a:rPr>
              <a:t>5GS shall support multicast/broadcast service via 5G satellite or other access networks.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423040E-D28E-4A8C-841B-D1FBD4F7CF83}"/>
              </a:ext>
            </a:extLst>
          </p:cNvPr>
          <p:cNvSpPr/>
          <p:nvPr/>
        </p:nvSpPr>
        <p:spPr bwMode="auto">
          <a:xfrm>
            <a:off x="993913" y="2093843"/>
            <a:ext cx="9902474" cy="412183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15000"/>
              </a:lnSpc>
            </a:pPr>
            <a:r>
              <a:rPr lang="en-IN" sz="2800" kern="0" dirty="0"/>
              <a:t>			TS  22.261</a:t>
            </a:r>
          </a:p>
          <a:p>
            <a:pPr lvl="1" algn="just">
              <a:lnSpc>
                <a:spcPct val="115000"/>
              </a:lnSpc>
            </a:pPr>
            <a:r>
              <a:rPr lang="en-IN" sz="2400" kern="0" dirty="0"/>
              <a:t>Clause 6.3</a:t>
            </a:r>
          </a:p>
          <a:p>
            <a:pPr lvl="2" algn="just">
              <a:lnSpc>
                <a:spcPct val="115000"/>
              </a:lnSpc>
            </a:pPr>
            <a:r>
              <a:rPr lang="en-IN" sz="1600" kern="0" dirty="0"/>
              <a:t>“The 5G system will support 3GPP access technologies, including one or more NR and E-UTRA as well as non-3GPP access technologies.”</a:t>
            </a:r>
          </a:p>
          <a:p>
            <a:pPr lvl="1" algn="just">
              <a:lnSpc>
                <a:spcPct val="115000"/>
              </a:lnSpc>
            </a:pPr>
            <a:r>
              <a:rPr lang="en-IN" sz="2400" kern="0" dirty="0"/>
              <a:t>Clause 6.3.2.3</a:t>
            </a:r>
          </a:p>
          <a:p>
            <a:pPr lvl="2" algn="just">
              <a:lnSpc>
                <a:spcPct val="115000"/>
              </a:lnSpc>
            </a:pPr>
            <a:r>
              <a:rPr lang="en-IN" sz="1600" kern="0" dirty="0"/>
              <a:t>“The 5G system shall be able to provide services using satellite access”</a:t>
            </a:r>
          </a:p>
          <a:p>
            <a:pPr lvl="2" algn="just">
              <a:lnSpc>
                <a:spcPct val="115000"/>
              </a:lnSpc>
            </a:pPr>
            <a:r>
              <a:rPr lang="en-IN" sz="1600" kern="0" dirty="0"/>
              <a:t>“A 5G system with satellite access shall support different configurations where the radio access network is either a satellite NG-RAN or a non-3GPP satellite access network, or both.”</a:t>
            </a:r>
            <a:endParaRPr lang="en-GB" sz="1600" kern="0" dirty="0"/>
          </a:p>
          <a:p>
            <a:pPr lvl="1" algn="just">
              <a:lnSpc>
                <a:spcPct val="115000"/>
              </a:lnSpc>
            </a:pPr>
            <a:r>
              <a:rPr lang="en-IN" sz="2400" kern="0" dirty="0"/>
              <a:t>Clause 6.13</a:t>
            </a:r>
          </a:p>
          <a:p>
            <a:pPr lvl="2" algn="just">
              <a:lnSpc>
                <a:spcPct val="115000"/>
              </a:lnSpc>
            </a:pPr>
            <a:r>
              <a:rPr lang="en-IN" sz="1600" kern="0" dirty="0"/>
              <a:t>“The 5G system shall support multicast/broadcast via a 5G satellite access network, or via a combination of a 5G satellite access network and other 5G access networks.”</a:t>
            </a:r>
          </a:p>
        </p:txBody>
      </p:sp>
    </p:spTree>
    <p:extLst>
      <p:ext uri="{BB962C8B-B14F-4D97-AF65-F5344CB8AC3E}">
        <p14:creationId xmlns:p14="http://schemas.microsoft.com/office/powerpoint/2010/main" val="18251487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Usage of Non-3GPP NTN in 5GS for MBS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490330" y="901149"/>
            <a:ext cx="11383618" cy="5552659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400" kern="0" dirty="0">
                <a:solidFill>
                  <a:srgbClr val="000000"/>
                </a:solidFill>
                <a:ea typeface="DengXian" panose="02010600030101010101" pitchFamily="2" charset="-122"/>
              </a:rPr>
              <a:t>However TS 22.261 does not clearly specify </a:t>
            </a:r>
          </a:p>
          <a:p>
            <a:pPr lvl="1">
              <a:lnSpc>
                <a:spcPct val="115000"/>
              </a:lnSpc>
            </a:pPr>
            <a:r>
              <a:rPr lang="en-GB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If non-3GPP satellite access can be used for </a:t>
            </a: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multicast/broadcast service in 5GS</a:t>
            </a:r>
          </a:p>
          <a:p>
            <a:pPr>
              <a:lnSpc>
                <a:spcPct val="115000"/>
              </a:lnSpc>
            </a:pPr>
            <a:r>
              <a:rPr lang="en-IN" sz="2400" kern="0" dirty="0">
                <a:solidFill>
                  <a:srgbClr val="000000"/>
                </a:solidFill>
                <a:ea typeface="DengXian" panose="02010600030101010101" pitchFamily="2" charset="-122"/>
              </a:rPr>
              <a:t>Usage of non-3GPP satellite access for 5G services including MBS appears promising</a:t>
            </a:r>
          </a:p>
          <a:p>
            <a:pPr lvl="1">
              <a:lnSpc>
                <a:spcPct val="115000"/>
              </a:lnSpc>
            </a:pP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There may be many different types of non-3GPP satellite access, both legacy and new (e.g., SpaceX, </a:t>
            </a:r>
            <a:r>
              <a:rPr lang="en-IN" sz="18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Starlink</a:t>
            </a: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, Amazon’s Kuiper, </a:t>
            </a:r>
            <a:r>
              <a:rPr lang="en-IN" sz="18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OneWeb</a:t>
            </a: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, </a:t>
            </a:r>
            <a:r>
              <a:rPr lang="en-IN" sz="18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Telesat</a:t>
            </a: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 …)</a:t>
            </a:r>
            <a:endParaRPr lang="en-GB" sz="1800" kern="0" dirty="0">
              <a:solidFill>
                <a:srgbClr val="000000"/>
              </a:solidFill>
              <a:ea typeface="DengXian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GB" sz="2400" kern="0" dirty="0">
                <a:solidFill>
                  <a:srgbClr val="000000"/>
                </a:solidFill>
                <a:ea typeface="DengXian" panose="02010600030101010101" pitchFamily="2" charset="-122"/>
              </a:rPr>
              <a:t>It is </a:t>
            </a:r>
            <a:r>
              <a:rPr lang="en-GB" sz="2400" dirty="0">
                <a:solidFill>
                  <a:srgbClr val="000000"/>
                </a:solidFill>
                <a:effectLst/>
                <a:ea typeface="DengXian" panose="02010600030101010101" pitchFamily="2" charset="-122"/>
              </a:rPr>
              <a:t>therefore </a:t>
            </a:r>
            <a:r>
              <a:rPr lang="en-GB" sz="2400" kern="0" dirty="0">
                <a:solidFill>
                  <a:srgbClr val="000000"/>
                </a:solidFill>
                <a:ea typeface="DengXian" panose="02010600030101010101" pitchFamily="2" charset="-122"/>
              </a:rPr>
              <a:t>reque</a:t>
            </a:r>
            <a:r>
              <a:rPr lang="en-GB" sz="2400" dirty="0">
                <a:solidFill>
                  <a:srgbClr val="000000"/>
                </a:solidFill>
                <a:effectLst/>
                <a:ea typeface="DengXian" panose="02010600030101010101" pitchFamily="2" charset="-122"/>
              </a:rPr>
              <a:t>sted to </a:t>
            </a:r>
          </a:p>
          <a:p>
            <a:pPr lvl="1">
              <a:lnSpc>
                <a:spcPct val="115000"/>
              </a:lnSpc>
            </a:pP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Allow “usage of non-3GPP satellite access (NTN) for MB service in 5GS” and update stage 1 specifications accordingly</a:t>
            </a:r>
          </a:p>
        </p:txBody>
      </p:sp>
    </p:spTree>
    <p:extLst>
      <p:ext uri="{BB962C8B-B14F-4D97-AF65-F5344CB8AC3E}">
        <p14:creationId xmlns:p14="http://schemas.microsoft.com/office/powerpoint/2010/main" val="283491268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Usage of Non-3GPP NTN in 5GS for MBS - Motivation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1091681"/>
            <a:ext cx="10392805" cy="545448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400" kern="0" dirty="0"/>
              <a:t>Large Coverage Area Support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Improved Mobility Support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Improved Resource Utilization across non-3GPP NTN and 3GPP 5G NG-RAN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New business opportunities in conjunction with 5GS</a:t>
            </a:r>
          </a:p>
          <a:p>
            <a:pPr lvl="1">
              <a:lnSpc>
                <a:spcPct val="115000"/>
              </a:lnSpc>
            </a:pP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Many different types of non-3GPP satellite access, both legacy and new (e.g., </a:t>
            </a:r>
            <a:r>
              <a:rPr lang="en-IN" sz="20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Spacex</a:t>
            </a: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’ </a:t>
            </a:r>
            <a:r>
              <a:rPr lang="en-IN" sz="20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Starlink</a:t>
            </a: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, Amazon’s Kuiper, </a:t>
            </a:r>
            <a:r>
              <a:rPr lang="en-IN" sz="20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OneWeb</a:t>
            </a: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, </a:t>
            </a:r>
            <a:r>
              <a:rPr lang="en-IN" sz="20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Telesat</a:t>
            </a: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 …)</a:t>
            </a:r>
            <a:endParaRPr lang="en-GB" sz="1968" kern="0" dirty="0"/>
          </a:p>
          <a:p>
            <a:pPr>
              <a:lnSpc>
                <a:spcPct val="115000"/>
              </a:lnSpc>
            </a:pPr>
            <a:r>
              <a:rPr lang="en-IN" sz="2400" kern="0" dirty="0"/>
              <a:t>‘Best Connected’ hybrid broadcast network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Higher throughput payload broadcast over terrestrial networks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Lower throughput, but critical payloads broadcast over NTN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Coverage (service) continuity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Service continuity to a user outside 3GPP NR coverage</a:t>
            </a:r>
          </a:p>
        </p:txBody>
      </p:sp>
    </p:spTree>
    <p:extLst>
      <p:ext uri="{BB962C8B-B14F-4D97-AF65-F5344CB8AC3E}">
        <p14:creationId xmlns:p14="http://schemas.microsoft.com/office/powerpoint/2010/main" val="39952615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Use cases of Non-3GPP NTN in 5GS for MBS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1091681"/>
            <a:ext cx="10392805" cy="545448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IN" sz="2232" kern="0" dirty="0"/>
              <a:t>Firmware-Over-The-Air (FOTA)</a:t>
            </a:r>
            <a:endParaRPr lang="en-GB" sz="2232" kern="0" dirty="0"/>
          </a:p>
          <a:p>
            <a:pPr>
              <a:lnSpc>
                <a:spcPct val="115000"/>
              </a:lnSpc>
            </a:pPr>
            <a:r>
              <a:rPr lang="en-IN" sz="2232" kern="0" dirty="0"/>
              <a:t>Augmentation services for high precision GNSS</a:t>
            </a:r>
          </a:p>
          <a:p>
            <a:pPr lvl="1">
              <a:lnSpc>
                <a:spcPct val="115000"/>
              </a:lnSpc>
            </a:pPr>
            <a:r>
              <a:rPr lang="en-IN" sz="2035" kern="0" dirty="0"/>
              <a:t>Automated Driving</a:t>
            </a:r>
          </a:p>
          <a:p>
            <a:pPr>
              <a:lnSpc>
                <a:spcPct val="115000"/>
              </a:lnSpc>
            </a:pPr>
            <a:r>
              <a:rPr lang="en-GB" sz="2232" kern="0" dirty="0"/>
              <a:t>Content Offload (Video etc.)</a:t>
            </a:r>
          </a:p>
          <a:p>
            <a:pPr lvl="1">
              <a:lnSpc>
                <a:spcPct val="115000"/>
              </a:lnSpc>
            </a:pPr>
            <a:r>
              <a:rPr lang="en-GB" sz="2035" kern="0" dirty="0"/>
              <a:t>Reduced Congestion in Cellular Network</a:t>
            </a:r>
          </a:p>
          <a:p>
            <a:pPr>
              <a:lnSpc>
                <a:spcPct val="115000"/>
              </a:lnSpc>
            </a:pPr>
            <a:r>
              <a:rPr lang="en-GB" sz="2232" kern="0" dirty="0"/>
              <a:t>Coverage to Rural (Sparsely Populated Area) and Remote areas</a:t>
            </a:r>
          </a:p>
          <a:p>
            <a:pPr>
              <a:lnSpc>
                <a:spcPct val="115000"/>
              </a:lnSpc>
            </a:pPr>
            <a:r>
              <a:rPr lang="en-IN" sz="2232" kern="0" dirty="0"/>
              <a:t>Broadcast Capacity on-demand update as per traffic needs</a:t>
            </a:r>
          </a:p>
          <a:p>
            <a:pPr>
              <a:lnSpc>
                <a:spcPct val="115000"/>
              </a:lnSpc>
            </a:pPr>
            <a:r>
              <a:rPr lang="en-IN" sz="2232" kern="0" dirty="0"/>
              <a:t>On-demand Coverage improvement for Broadcast mode delivery of OTT content</a:t>
            </a:r>
            <a:endParaRPr lang="en-GB" sz="2232" kern="0" dirty="0"/>
          </a:p>
        </p:txBody>
      </p:sp>
    </p:spTree>
    <p:extLst>
      <p:ext uri="{BB962C8B-B14F-4D97-AF65-F5344CB8AC3E}">
        <p14:creationId xmlns:p14="http://schemas.microsoft.com/office/powerpoint/2010/main" val="6152086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B5350-DE03-43B3-8532-20874E2D6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399" y="2872570"/>
            <a:ext cx="10363201" cy="1470025"/>
          </a:xfrm>
        </p:spPr>
        <p:txBody>
          <a:bodyPr/>
          <a:lstStyle/>
          <a:p>
            <a:pPr algn="ctr"/>
            <a:r>
              <a:rPr lang="en-IN" b="1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60379049"/>
      </p:ext>
    </p:extLst>
  </p:cSld>
  <p:clrMapOvr>
    <a:masterClrMapping/>
  </p:clrMapOvr>
</p:sld>
</file>

<file path=ppt/theme/theme1.xml><?xml version="1.0" encoding="utf-8"?>
<a:theme xmlns:a="http://schemas.openxmlformats.org/drawingml/2006/main" name="3GPP_them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3GPP_theme" id="{5572D49C-092F-461D-B72E-1E5E4FB7692B}" vid="{050A37DD-CA11-41F9-86B2-5A29D0706DC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3GPP_theme</Template>
  <TotalTime>14391</TotalTime>
  <Words>475</Words>
  <Application>Microsoft Office PowerPoint</Application>
  <PresentationFormat>Widescreen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3GPP_theme</vt:lpstr>
      <vt:lpstr>2_Office Theme</vt:lpstr>
      <vt:lpstr>3GPP SA Proposal  c Usage of Non-3GPP Satellite Access (NTN) for Multicast Broadcast Services (MBS) in 5GS  </vt:lpstr>
      <vt:lpstr>PowerPoint Presentation</vt:lpstr>
      <vt:lpstr>PowerPoint Presentation</vt:lpstr>
      <vt:lpstr>PowerPoint Presentation</vt:lpstr>
      <vt:lpstr>PowerPoint Presentation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 Proposal Exploring RAN Disaggregation for 5G-NR</dc:title>
  <dc:creator>Meghna Khaturia</dc:creator>
  <cp:lastModifiedBy>Pranav Jha</cp:lastModifiedBy>
  <cp:revision>301</cp:revision>
  <dcterms:created xsi:type="dcterms:W3CDTF">2021-08-01T12:34:05Z</dcterms:created>
  <dcterms:modified xsi:type="dcterms:W3CDTF">2022-02-16T14:17:27Z</dcterms:modified>
</cp:coreProperties>
</file>