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8" r:id="rId2"/>
  </p:sldMasterIdLst>
  <p:notesMasterIdLst>
    <p:notesMasterId r:id="rId10"/>
  </p:notesMasterIdLst>
  <p:sldIdLst>
    <p:sldId id="258" r:id="rId3"/>
    <p:sldId id="303" r:id="rId4"/>
    <p:sldId id="304" r:id="rId5"/>
    <p:sldId id="290" r:id="rId6"/>
    <p:sldId id="305" r:id="rId7"/>
    <p:sldId id="291" r:id="rId8"/>
    <p:sldId id="29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8" autoAdjust="0"/>
    <p:restoredTop sz="91014" autoAdjust="0"/>
  </p:normalViewPr>
  <p:slideViewPr>
    <p:cSldViewPr snapToGrid="0">
      <p:cViewPr varScale="1">
        <p:scale>
          <a:sx n="104" d="100"/>
          <a:sy n="104" d="100"/>
        </p:scale>
        <p:origin x="9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83A57-4DA4-4BCC-8593-71ECCB532B17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99F44-A762-407F-8646-FF3019C88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6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S: </a:t>
            </a:r>
            <a:r>
              <a:rPr lang="en-US" altLang="zh-CN" dirty="0" err="1" smtClean="0"/>
              <a:t>simplyhired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99F44-A762-407F-8646-FF3019C885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7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61000">
              <a:srgbClr val="FFB685">
                <a:alpha val="75000"/>
              </a:srgbClr>
            </a:gs>
            <a:gs pos="38000">
              <a:srgbClr val="FFDCC5">
                <a:alpha val="40000"/>
              </a:srgbClr>
            </a:gs>
            <a:gs pos="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8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470898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 baseline="0">
                <a:solidFill>
                  <a:srgbClr val="FFFFFF"/>
                </a:solidFill>
                <a:latin typeface="Times New Roman" panose="02020603050405020304" pitchFamily="18" charset="0"/>
                <a:ea typeface="MI Lan Pro" panose="02000500000000000000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88391"/>
            <a:ext cx="2133340" cy="28827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6402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02">
    <p:bg>
      <p:bgPr>
        <a:solidFill>
          <a:srgbClr val="143C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59731"/>
          </a:blip>
          <a:srcRect b="15591"/>
          <a:stretch>
            <a:fillRect/>
          </a:stretch>
        </p:blipFill>
        <p:spPr>
          <a:xfrm>
            <a:off x="0" y="0"/>
            <a:ext cx="1219204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这里是演讲标题文本"/>
          <p:cNvSpPr txBox="1">
            <a:spLocks noGrp="1"/>
          </p:cNvSpPr>
          <p:nvPr>
            <p:ph type="title" hasCustomPrompt="1"/>
          </p:nvPr>
        </p:nvSpPr>
        <p:spPr>
          <a:xfrm>
            <a:off x="310791" y="2876836"/>
            <a:ext cx="11570419" cy="1331677"/>
          </a:xfrm>
          <a:prstGeom prst="rect">
            <a:avLst/>
          </a:prstGeom>
        </p:spPr>
        <p:txBody>
          <a:bodyPr/>
          <a:lstStyle>
            <a:lvl1pPr algn="ctr">
              <a:defRPr sz="5000" b="0" i="0">
                <a:solidFill>
                  <a:srgbClr val="FFFFFF"/>
                </a:solidFill>
                <a:latin typeface="MI Lan Pro" panose="02000500000000000000" pitchFamily="2" charset="-122"/>
                <a:ea typeface="MI Lan Pro" panose="02000500000000000000" pitchFamily="2" charset="-122"/>
              </a:defRPr>
            </a:lvl1pPr>
          </a:lstStyle>
          <a:p>
            <a:r>
              <a:rPr dirty="0" err="1"/>
              <a:t>这里是演讲标题文本</a:t>
            </a:r>
            <a:endParaRPr dirty="0"/>
          </a:p>
        </p:txBody>
      </p:sp>
      <p:sp>
        <p:nvSpPr>
          <p:cNvPr id="15" name="演讲者姓名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580938" y="4297085"/>
            <a:ext cx="9030124" cy="507831"/>
          </a:xfrm>
          <a:prstGeom prst="rect">
            <a:avLst/>
          </a:prstGeom>
        </p:spPr>
        <p:txBody>
          <a:bodyPr lIns="68580" tIns="68580" rIns="68580" bIns="68580">
            <a:spAutoFit/>
          </a:bodyPr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 b="0" i="0">
                <a:solidFill>
                  <a:srgbClr val="FFFFFF"/>
                </a:solidFill>
                <a:latin typeface="MI Lan Pro Normal" panose="02000500000000000000" pitchFamily="2" charset="-122"/>
                <a:ea typeface="MI Lan Pro Normal" panose="02000500000000000000" pitchFamily="2" charset="-122"/>
                <a:cs typeface="MI Lan Pro Normal" panose="02000500000000000000" pitchFamily="2" charset="-122"/>
                <a:sym typeface="Helvetica Neue Light"/>
              </a:defRPr>
            </a:lvl1pPr>
          </a:lstStyle>
          <a:p>
            <a:r>
              <a:rPr dirty="0" err="1"/>
              <a:t>演讲者姓名</a:t>
            </a:r>
            <a:endParaRPr dirty="0"/>
          </a:p>
        </p:txBody>
      </p:sp>
      <p:pic>
        <p:nvPicPr>
          <p:cNvPr id="16" name="颜色=反白.png" descr="颜色=反白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白色透明底色.png" descr="白色透明底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070" y="876403"/>
            <a:ext cx="1911861" cy="1911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Union.png" descr="Un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081" y="5968378"/>
            <a:ext cx="1487838" cy="27432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9357961" y="6355573"/>
            <a:ext cx="2133340" cy="353911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7286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65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6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941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8621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21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46000">
              <a:srgbClr val="FFEBDD"/>
            </a:gs>
            <a:gs pos="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931" y="1663298"/>
            <a:ext cx="5691967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796" y="4244797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130106"/>
            <a:ext cx="500352" cy="615202"/>
          </a:xfrm>
          <a:prstGeom prst="rect">
            <a:avLst/>
          </a:prstGeom>
        </p:spPr>
      </p:pic>
      <p:pic>
        <p:nvPicPr>
          <p:cNvPr id="1026" name="Picture 2" descr="https://p4.itc.cn/images01/20210331/e229594b8e3040b5b2e8be62172240d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383" y="865389"/>
            <a:ext cx="6388795" cy="4255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934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6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64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0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6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9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45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562035" y="473375"/>
            <a:ext cx="8228597" cy="802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562035" y="1286662"/>
            <a:ext cx="10777769" cy="493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normAutofit/>
          </a:bodyPr>
          <a:lstStyle>
            <a:lvl2pPr marL="1260949" indent="-610822"/>
            <a:lvl3pPr marL="1757456" indent="-457200"/>
            <a:lvl4pPr marL="2626982" indent="-676599"/>
            <a:lvl5pPr marL="3277110" indent="-676599"/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pic>
        <p:nvPicPr>
          <p:cNvPr id="4" name="白底.png" descr="白底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9171" y="300566"/>
            <a:ext cx="461963" cy="461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颜色=橙色.png" descr="颜色=橙色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521663" y="6284871"/>
            <a:ext cx="305391" cy="692465"/>
          </a:xfrm>
          <a:prstGeom prst="rect">
            <a:avLst/>
          </a:prstGeom>
          <a:ln w="12700">
            <a:miter lim="400000"/>
          </a:ln>
        </p:spPr>
        <p:txBody>
          <a:bodyPr lIns="91424" tIns="91424" rIns="91424" bIns="91424" anchor="ctr">
            <a:spAutoFit/>
          </a:bodyPr>
          <a:lstStyle>
            <a:lvl1pPr defTabSz="457121">
              <a:defRPr sz="1100" b="0">
                <a:solidFill>
                  <a:srgbClr val="ED7D31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fld id="{6DB30BE7-FC70-403E-A810-0D6D43B0F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517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ransition spd="med"/>
  <p:txStyles>
    <p:titleStyle>
      <a:lvl1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E2E2E"/>
          </a:solidFill>
          <a:uFillTx/>
          <a:latin typeface="MI Lan Pro" panose="02000500000000000000" pitchFamily="2" charset="-122"/>
          <a:ea typeface="MI Lan Pro" panose="02000500000000000000" pitchFamily="2" charset="-122"/>
          <a:cs typeface="Helvetica Neue"/>
          <a:sym typeface="Helvetica Neue"/>
        </a:defRPr>
      </a:lvl1pPr>
      <a:lvl2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l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2E2E2E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228600" marR="0" indent="-22860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1pPr>
      <a:lvl2pPr marL="562089" marR="0" indent="-23702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2pPr>
      <a:lvl3pPr marL="893925" marR="0" indent="-243796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3pPr>
      <a:lvl4pPr marL="1237742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–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4pPr>
      <a:lvl5pPr marL="1562806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»"/>
        <a:tabLst/>
        <a:defRPr sz="2100" b="0" i="0" u="none" strike="noStrike" cap="none" spc="0" baseline="0">
          <a:solidFill>
            <a:srgbClr val="313131"/>
          </a:solidFill>
          <a:uFillTx/>
          <a:latin typeface="MI Lan Pro Normal" panose="02000500000000000000" pitchFamily="2" charset="-122"/>
          <a:ea typeface="MI Lan Pro Normal" panose="02000500000000000000" pitchFamily="2" charset="-122"/>
          <a:cs typeface="Helvetica Neue"/>
          <a:sym typeface="Helvetica Neue"/>
        </a:defRPr>
      </a:lvl5pPr>
      <a:lvl6pPr marL="188787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12933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37997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63060" marR="0" indent="-262550" algn="l" defTabSz="457121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313131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1pPr>
      <a:lvl2pPr marL="0" marR="0" indent="32506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2pPr>
      <a:lvl3pPr marL="0" marR="0" indent="650128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3pPr>
      <a:lvl4pPr marL="0" marR="0" indent="97519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4pPr>
      <a:lvl5pPr marL="0" marR="0" indent="1300254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5pPr>
      <a:lvl6pPr marL="0" marR="0" indent="1625319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6pPr>
      <a:lvl7pPr marL="0" marR="0" indent="1950382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7pPr>
      <a:lvl8pPr marL="0" marR="0" indent="2275446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8pPr>
      <a:lvl9pPr marL="0" marR="0" indent="2600510" algn="ctr" defTabSz="45712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antinghei SC Extra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这是演讲标题文字"/>
          <p:cNvSpPr txBox="1">
            <a:spLocks noGrp="1"/>
          </p:cNvSpPr>
          <p:nvPr>
            <p:ph type="title"/>
          </p:nvPr>
        </p:nvSpPr>
        <p:spPr>
          <a:xfrm>
            <a:off x="746222" y="2338939"/>
            <a:ext cx="10700166" cy="166379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n-US" sz="4400" b="0" dirty="0" smtClean="0">
                <a:cs typeface="Times New Roman" panose="02020603050405020304" pitchFamily="18" charset="0"/>
              </a:rPr>
              <a:t>Study on 5GS supporting for </a:t>
            </a:r>
            <a:r>
              <a:rPr lang="en-US" altLang="zh-CN" sz="4400" b="0" dirty="0" smtClean="0">
                <a:cs typeface="Times New Roman" panose="02020603050405020304" pitchFamily="18" charset="0"/>
              </a:rPr>
              <a:t>Mobile User </a:t>
            </a:r>
            <a:r>
              <a:rPr lang="en-US" altLang="zh-CN" sz="4400" dirty="0" smtClean="0">
                <a:cs typeface="Times New Roman" panose="02020603050405020304" pitchFamily="18" charset="0"/>
              </a:rPr>
              <a:t>Service (FS_5GMBUS)</a:t>
            </a:r>
            <a:endParaRPr sz="4400" b="0" dirty="0">
              <a:latin typeface="MI Lan Pro" panose="02000500000000000000" pitchFamily="2" charset="-122"/>
              <a:ea typeface="MI Lan Pro" panose="02000500000000000000" pitchFamily="2" charset="-122"/>
            </a:endParaRPr>
          </a:p>
        </p:txBody>
      </p:sp>
      <p:pic>
        <p:nvPicPr>
          <p:cNvPr id="98" name="颜色=反白.png" descr="颜色=反白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46388" y="300566"/>
            <a:ext cx="462058" cy="46205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矩形 2"/>
          <p:cNvSpPr/>
          <p:nvPr/>
        </p:nvSpPr>
        <p:spPr>
          <a:xfrm>
            <a:off x="422787" y="300566"/>
            <a:ext cx="2064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</a:t>
            </a:r>
            <a:r>
              <a:rPr lang="en-US" altLang="zh-CN" sz="2400" dirty="0" smtClean="0">
                <a:solidFill>
                  <a:schemeClr val="bg1"/>
                </a:solidFill>
              </a:rPr>
              <a:t>SA1#97E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14 -24, 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1173" y="4903157"/>
            <a:ext cx="64450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Jianning LIU   </a:t>
            </a:r>
            <a:r>
              <a:rPr lang="en-US" altLang="zh-CN" sz="2400" u="sng" dirty="0" smtClean="0">
                <a:solidFill>
                  <a:schemeClr val="bg1"/>
                </a:solidFill>
              </a:rPr>
              <a:t>liujianning@xiaomi.com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18 Jan 2022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43638" y="300959"/>
            <a:ext cx="1771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S1-220145r1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29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is Mobile User Service?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14866" y="1195740"/>
            <a:ext cx="11630035" cy="266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altLang="zh-CN" sz="2000" b="1" dirty="0" smtClean="0"/>
              <a:t>Mobile User Service </a:t>
            </a:r>
            <a:r>
              <a:rPr lang="en-GB" altLang="zh-CN" sz="2000" dirty="0" smtClean="0"/>
              <a:t>is provided by 5G system to securely integrate/manage/expose the Mobile User Data </a:t>
            </a:r>
            <a:r>
              <a:rPr lang="en-GB" altLang="zh-CN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business purpose</a:t>
            </a:r>
            <a:r>
              <a:rPr lang="en-GB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altLang="zh-CN" sz="2000" dirty="0" smtClean="0"/>
              <a:t>that provided by user and/or MNO(s), </a:t>
            </a:r>
            <a:r>
              <a:rPr lang="en-GB" altLang="zh-CN" sz="2000" b="1" dirty="0">
                <a:solidFill>
                  <a:srgbClr val="FF0000"/>
                </a:solidFill>
              </a:rPr>
              <a:t>based on User </a:t>
            </a:r>
            <a:r>
              <a:rPr lang="en-GB" altLang="zh-CN" sz="2000" b="1" dirty="0" smtClean="0">
                <a:solidFill>
                  <a:srgbClr val="FF0000"/>
                </a:solidFill>
              </a:rPr>
              <a:t>authorization/regulations/MNO(s) policy,</a:t>
            </a:r>
            <a:r>
              <a:rPr lang="en-GB" altLang="zh-CN" sz="2000" dirty="0" smtClean="0"/>
              <a:t> including, for example, management of the user data, exposure of the user data to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party, etc. </a:t>
            </a:r>
          </a:p>
          <a:p>
            <a:pPr>
              <a:spcBef>
                <a:spcPts val="900"/>
              </a:spcBef>
            </a:pPr>
            <a:r>
              <a:rPr lang="en-GB" altLang="zh-CN" sz="2000" b="1" dirty="0" smtClean="0"/>
              <a:t>Mobile User Data</a:t>
            </a:r>
            <a:r>
              <a:rPr lang="en-GB" altLang="zh-CN" sz="2000" dirty="0" smtClean="0"/>
              <a:t>, is the data provided </a:t>
            </a:r>
            <a:r>
              <a:rPr lang="en-GB" altLang="zh-CN" sz="2000" dirty="0"/>
              <a:t>by </a:t>
            </a:r>
            <a:r>
              <a:rPr lang="en-GB" altLang="zh-CN" sz="2000" dirty="0" smtClean="0"/>
              <a:t>user, </a:t>
            </a:r>
            <a:r>
              <a:rPr lang="en-GB" altLang="zh-CN" sz="2000" dirty="0"/>
              <a:t>e.g., name, address, city, </a:t>
            </a:r>
            <a:r>
              <a:rPr lang="en-GB" altLang="zh-CN" sz="2000" dirty="0" smtClean="0"/>
              <a:t>product;  or/and from MNO under user permission, MSISDN, PEI, last SIM change data, lost/stolen, etc.</a:t>
            </a:r>
            <a:endParaRPr lang="en-GB" altLang="zh-CN" sz="2000" dirty="0"/>
          </a:p>
          <a:p>
            <a:pPr>
              <a:spcBef>
                <a:spcPts val="900"/>
              </a:spcBef>
            </a:pPr>
            <a:r>
              <a:rPr lang="en-GB" altLang="zh-CN" sz="2000" dirty="0" smtClean="0"/>
              <a:t>NOTE</a:t>
            </a:r>
            <a:r>
              <a:rPr lang="en-GB" altLang="zh-CN" sz="2000" dirty="0"/>
              <a:t>: </a:t>
            </a:r>
            <a:r>
              <a:rPr lang="en-GB" altLang="zh-CN" sz="2000" dirty="0" smtClean="0"/>
              <a:t>how </a:t>
            </a:r>
            <a:r>
              <a:rPr lang="en-GB" altLang="zh-CN" sz="2000" dirty="0"/>
              <a:t>to </a:t>
            </a:r>
            <a:r>
              <a:rPr lang="en-GB" altLang="zh-CN" sz="2000" dirty="0" smtClean="0"/>
              <a:t>collect</a:t>
            </a:r>
            <a:r>
              <a:rPr lang="en-US" altLang="zh-CN" sz="2000" dirty="0" smtClean="0"/>
              <a:t>/process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the Mobile User Data is </a:t>
            </a:r>
            <a:r>
              <a:rPr lang="en-GB" altLang="zh-CN" sz="2000" dirty="0" smtClean="0"/>
              <a:t>obeying the regulations, including GDPR.</a:t>
            </a:r>
            <a:endParaRPr lang="en-GB" altLang="zh-CN" sz="2000" dirty="0"/>
          </a:p>
          <a:p>
            <a:pPr>
              <a:spcBef>
                <a:spcPts val="900"/>
              </a:spcBef>
            </a:pPr>
            <a:endParaRPr lang="en-GB" altLang="zh-CN" sz="2000" dirty="0" smtClean="0"/>
          </a:p>
        </p:txBody>
      </p:sp>
      <p:grpSp>
        <p:nvGrpSpPr>
          <p:cNvPr id="37" name="组合 36"/>
          <p:cNvGrpSpPr/>
          <p:nvPr/>
        </p:nvGrpSpPr>
        <p:grpSpPr>
          <a:xfrm>
            <a:off x="783457" y="4168557"/>
            <a:ext cx="5462371" cy="1905739"/>
            <a:chOff x="390167" y="4062691"/>
            <a:chExt cx="5686612" cy="2470381"/>
          </a:xfrm>
        </p:grpSpPr>
        <p:sp>
          <p:nvSpPr>
            <p:cNvPr id="19" name="椭圆 18"/>
            <p:cNvSpPr/>
            <p:nvPr/>
          </p:nvSpPr>
          <p:spPr>
            <a:xfrm>
              <a:off x="390167" y="4524914"/>
              <a:ext cx="3948969" cy="142687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noFill/>
              <a:prstDash val="lgDash"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00871" y="5050979"/>
              <a:ext cx="1257850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user data</a:t>
              </a:r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70428" y="4062691"/>
              <a:ext cx="1988445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Mobile User Data 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738997" y="5050979"/>
              <a:ext cx="1239750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user data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63893" y="6054312"/>
              <a:ext cx="1997643" cy="47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subscription data </a:t>
              </a:r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2418813" y="4524914"/>
              <a:ext cx="3657966" cy="147895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prstDash val="lgDash"/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100" b="1" cap="all" dirty="0">
                <a:solidFill>
                  <a:prstClr val="black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25356" y="4659762"/>
            <a:ext cx="5573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User for this Study include two types: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user of 3GPP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user of non-3GPP UE, such as hotel, company, etc.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47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4349164" y="2414497"/>
            <a:ext cx="3208315" cy="1167079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are the motivation?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9227" y="1848225"/>
            <a:ext cx="2762222" cy="30320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40717" y="1134255"/>
            <a:ext cx="3883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Up to end of 2020, 5.2 billion </a:t>
            </a:r>
            <a:r>
              <a:rPr lang="en-GB" altLang="zh-CN" dirty="0" smtClean="0"/>
              <a:t>mobile users, 67</a:t>
            </a:r>
            <a:r>
              <a:rPr lang="en-GB" altLang="zh-CN" dirty="0"/>
              <a:t>% of the global </a:t>
            </a:r>
            <a:r>
              <a:rPr lang="en-GB" altLang="zh-CN" dirty="0" smtClean="0"/>
              <a:t>population.</a:t>
            </a:r>
            <a:endParaRPr lang="zh-CN" altLang="en-US" dirty="0"/>
          </a:p>
        </p:txBody>
      </p:sp>
      <p:sp>
        <p:nvSpPr>
          <p:cNvPr id="15" name="圆角矩形 14"/>
          <p:cNvSpPr/>
          <p:nvPr/>
        </p:nvSpPr>
        <p:spPr>
          <a:xfrm>
            <a:off x="393289" y="1061399"/>
            <a:ext cx="3449363" cy="4100050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064069" y="1061397"/>
            <a:ext cx="3773970" cy="4100051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5058" y="5334937"/>
            <a:ext cx="4258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There is no standardized way to explore the mobile users data owned by MNOs to enable more services which bring legitimate </a:t>
            </a:r>
            <a:r>
              <a:rPr lang="en-US" altLang="zh-CN" dirty="0"/>
              <a:t>interest </a:t>
            </a:r>
            <a:r>
              <a:rPr lang="en-US" altLang="zh-CN" dirty="0" smtClean="0"/>
              <a:t>for MNOs.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65548" y="5334937"/>
            <a:ext cx="3709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There is no standardized and reliable data platform for exposing the user information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25" y="3693415"/>
            <a:ext cx="566954" cy="100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400" y="2009176"/>
            <a:ext cx="675151" cy="1037427"/>
          </a:xfrm>
          <a:prstGeom prst="rect">
            <a:avLst/>
          </a:prstGeom>
        </p:spPr>
      </p:pic>
      <p:sp>
        <p:nvSpPr>
          <p:cNvPr id="33" name="任意多边形 32"/>
          <p:cNvSpPr/>
          <p:nvPr/>
        </p:nvSpPr>
        <p:spPr>
          <a:xfrm rot="18996712">
            <a:off x="916327" y="2801985"/>
            <a:ext cx="1983153" cy="408085"/>
          </a:xfrm>
          <a:custGeom>
            <a:avLst/>
            <a:gdLst>
              <a:gd name="connsiteX0" fmla="*/ 0 w 3136490"/>
              <a:gd name="connsiteY0" fmla="*/ 39421 h 49253"/>
              <a:gd name="connsiteX1" fmla="*/ 1278193 w 3136490"/>
              <a:gd name="connsiteY1" fmla="*/ 92 h 49253"/>
              <a:gd name="connsiteX2" fmla="*/ 3136490 w 3136490"/>
              <a:gd name="connsiteY2" fmla="*/ 49253 h 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6490" h="49253">
                <a:moveTo>
                  <a:pt x="0" y="39421"/>
                </a:moveTo>
                <a:cubicBezTo>
                  <a:pt x="377722" y="18937"/>
                  <a:pt x="755445" y="-1547"/>
                  <a:pt x="1278193" y="92"/>
                </a:cubicBezTo>
                <a:cubicBezTo>
                  <a:pt x="1800941" y="1731"/>
                  <a:pt x="2468715" y="25492"/>
                  <a:pt x="3136490" y="49253"/>
                </a:cubicBezTo>
              </a:path>
            </a:pathLst>
          </a:custGeom>
          <a:noFill/>
          <a:ln w="38100">
            <a:solidFill>
              <a:srgbClr val="00B0F0"/>
            </a:solidFill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禁止符 36"/>
          <p:cNvSpPr/>
          <p:nvPr/>
        </p:nvSpPr>
        <p:spPr>
          <a:xfrm>
            <a:off x="1635266" y="2671797"/>
            <a:ext cx="403123" cy="371353"/>
          </a:xfrm>
          <a:prstGeom prst="noSmoking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9508" y="4684286"/>
            <a:ext cx="1104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43" name="文本框 42"/>
          <p:cNvSpPr txBox="1"/>
          <p:nvPr/>
        </p:nvSpPr>
        <p:spPr>
          <a:xfrm>
            <a:off x="2640273" y="3058679"/>
            <a:ext cx="1176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44" name="文本框 43"/>
          <p:cNvSpPr txBox="1"/>
          <p:nvPr/>
        </p:nvSpPr>
        <p:spPr>
          <a:xfrm>
            <a:off x="513446" y="1164767"/>
            <a:ext cx="3323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Customer </a:t>
            </a:r>
            <a:r>
              <a:rPr lang="en-US" altLang="zh-CN" dirty="0"/>
              <a:t>fails to </a:t>
            </a:r>
            <a:r>
              <a:rPr lang="en-US" altLang="zh-CN" dirty="0" smtClean="0"/>
              <a:t>obtain the services without </a:t>
            </a:r>
            <a:r>
              <a:rPr lang="en-US" altLang="zh-CN" dirty="0"/>
              <a:t>target </a:t>
            </a:r>
            <a:r>
              <a:rPr lang="en-US" altLang="zh-CN" dirty="0" smtClean="0"/>
              <a:t>business contact information.</a:t>
            </a:r>
            <a:endParaRPr lang="en-US" altLang="zh-CN" dirty="0"/>
          </a:p>
        </p:txBody>
      </p:sp>
      <p:sp>
        <p:nvSpPr>
          <p:cNvPr id="32" name="圆角矩形 31"/>
          <p:cNvSpPr/>
          <p:nvPr/>
        </p:nvSpPr>
        <p:spPr>
          <a:xfrm>
            <a:off x="4237513" y="1061399"/>
            <a:ext cx="3449363" cy="4100050"/>
          </a:xfrm>
          <a:prstGeom prst="roundRect">
            <a:avLst>
              <a:gd name="adj" fmla="val 3218"/>
            </a:avLst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2143" y="5383683"/>
            <a:ext cx="39777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Higher risk of security/privacy for  APPs to store the private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pic>
        <p:nvPicPr>
          <p:cNvPr id="53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96" y="3982040"/>
            <a:ext cx="601974" cy="60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流程图: 多文档 60"/>
          <p:cNvSpPr/>
          <p:nvPr/>
        </p:nvSpPr>
        <p:spPr>
          <a:xfrm>
            <a:off x="4519572" y="2888500"/>
            <a:ext cx="1107883" cy="462201"/>
          </a:xfrm>
          <a:prstGeom prst="flowChartMulti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cap="all" dirty="0" smtClean="0">
                <a:solidFill>
                  <a:prstClr val="black"/>
                </a:solidFill>
              </a:rPr>
              <a:t>APP 1</a:t>
            </a:r>
            <a:endParaRPr lang="zh-CN" altLang="en-US" b="1" cap="all" dirty="0">
              <a:solidFill>
                <a:prstClr val="black"/>
              </a:solidFill>
            </a:endParaRPr>
          </a:p>
        </p:txBody>
      </p:sp>
      <p:sp>
        <p:nvSpPr>
          <p:cNvPr id="62" name="流程图: 多文档 61"/>
          <p:cNvSpPr/>
          <p:nvPr/>
        </p:nvSpPr>
        <p:spPr>
          <a:xfrm>
            <a:off x="5961004" y="2888499"/>
            <a:ext cx="1331452" cy="462201"/>
          </a:xfrm>
          <a:prstGeom prst="flowChartMulti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cap="all" dirty="0" smtClean="0">
                <a:solidFill>
                  <a:prstClr val="black"/>
                </a:solidFill>
              </a:rPr>
              <a:t>APP </a:t>
            </a:r>
            <a:r>
              <a:rPr lang="en-US" altLang="zh-CN" b="1" dirty="0" smtClean="0">
                <a:solidFill>
                  <a:prstClr val="black"/>
                </a:solidFill>
              </a:rPr>
              <a:t>n</a:t>
            </a:r>
            <a:endParaRPr lang="zh-CN" altLang="en-US" b="1" cap="all" dirty="0">
              <a:solidFill>
                <a:prstClr val="black"/>
              </a:solidFill>
            </a:endParaRPr>
          </a:p>
        </p:txBody>
      </p:sp>
      <p:cxnSp>
        <p:nvCxnSpPr>
          <p:cNvPr id="11" name="直接箭头连接符 10"/>
          <p:cNvCxnSpPr>
            <a:stCxn id="61" idx="2"/>
            <a:endCxn id="53" idx="0"/>
          </p:cNvCxnSpPr>
          <p:nvPr/>
        </p:nvCxnSpPr>
        <p:spPr>
          <a:xfrm>
            <a:off x="4996475" y="3333197"/>
            <a:ext cx="832508" cy="64884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>
            <a:stCxn id="62" idx="2"/>
            <a:endCxn id="53" idx="0"/>
          </p:cNvCxnSpPr>
          <p:nvPr/>
        </p:nvCxnSpPr>
        <p:spPr>
          <a:xfrm flipH="1">
            <a:off x="5828983" y="3333196"/>
            <a:ext cx="705162" cy="6488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5339224" y="4608564"/>
            <a:ext cx="1094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Mobile User</a:t>
            </a:r>
            <a:endParaRPr lang="zh-CN" altLang="en-US" sz="1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4343148" y="1151164"/>
            <a:ext cx="3136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Mobile User has to register to hundreds of APPs with private and duplicated information</a:t>
            </a:r>
            <a:endParaRPr lang="zh-CN" altLang="en-US" dirty="0"/>
          </a:p>
        </p:txBody>
      </p:sp>
      <p:sp>
        <p:nvSpPr>
          <p:cNvPr id="92" name="文本框 91"/>
          <p:cNvSpPr txBox="1"/>
          <p:nvPr/>
        </p:nvSpPr>
        <p:spPr>
          <a:xfrm>
            <a:off x="5261013" y="2438828"/>
            <a:ext cx="1626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Mobile Phone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7417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8343826" y="1173951"/>
            <a:ext cx="3406687" cy="3203386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4" name="云形 43"/>
          <p:cNvSpPr/>
          <p:nvPr/>
        </p:nvSpPr>
        <p:spPr>
          <a:xfrm>
            <a:off x="8436491" y="2230961"/>
            <a:ext cx="2986319" cy="710150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65" y="69605"/>
            <a:ext cx="12066495" cy="72262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What are the potential Use cases enabled by MUS ?</a:t>
            </a:r>
            <a:endParaRPr lang="zh-CN" altLang="en-US" sz="4000" dirty="0"/>
          </a:p>
        </p:txBody>
      </p:sp>
      <p:sp>
        <p:nvSpPr>
          <p:cNvPr id="3" name="圆角矩形 2"/>
          <p:cNvSpPr/>
          <p:nvPr/>
        </p:nvSpPr>
        <p:spPr>
          <a:xfrm>
            <a:off x="426555" y="1152331"/>
            <a:ext cx="3428577" cy="3225007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342097" y="1152332"/>
            <a:ext cx="3495864" cy="3225005"/>
          </a:xfrm>
          <a:prstGeom prst="roundRect">
            <a:avLst>
              <a:gd name="adj" fmla="val 88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987" y="993103"/>
            <a:ext cx="29977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Business Phone number Searching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4794381" y="981600"/>
            <a:ext cx="26305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Advertisement delivering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8936219" y="989285"/>
            <a:ext cx="22663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Exposing to 3</a:t>
            </a:r>
            <a:r>
              <a:rPr lang="en-US" altLang="zh-CN" b="1" baseline="30000" dirty="0" smtClean="0"/>
              <a:t>rd</a:t>
            </a:r>
            <a:r>
              <a:rPr lang="en-US" altLang="zh-CN" b="1" dirty="0" smtClean="0"/>
              <a:t> party</a:t>
            </a:r>
            <a:endParaRPr lang="zh-CN" altLang="en-US" b="1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142" y="1521664"/>
            <a:ext cx="746114" cy="79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226" y="1548449"/>
            <a:ext cx="1434477" cy="767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231989" y="4635225"/>
            <a:ext cx="37977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business User authorizes MNO to expose the Phone number to specific customers.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customers obtains the target/reliable phone number easily from Mobile User Service in the PLMN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4081960" y="4628662"/>
            <a:ext cx="405537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user subscribes to the product information.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Company can find and deliver the Product information precisely to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interested users</a:t>
            </a:r>
          </a:p>
        </p:txBody>
      </p:sp>
      <p:cxnSp>
        <p:nvCxnSpPr>
          <p:cNvPr id="28" name="直接箭头连接符 27"/>
          <p:cNvCxnSpPr>
            <a:stCxn id="77" idx="3"/>
            <a:endCxn id="70" idx="1"/>
          </p:cNvCxnSpPr>
          <p:nvPr/>
        </p:nvCxnSpPr>
        <p:spPr>
          <a:xfrm flipV="1">
            <a:off x="1506843" y="2333383"/>
            <a:ext cx="672257" cy="123598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30" y="3436073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26" y="3436073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396" y="3436073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直接箭头连接符 33"/>
          <p:cNvCxnSpPr>
            <a:stCxn id="18" idx="2"/>
            <a:endCxn id="35" idx="0"/>
          </p:cNvCxnSpPr>
          <p:nvPr/>
        </p:nvCxnSpPr>
        <p:spPr>
          <a:xfrm flipH="1">
            <a:off x="5014950" y="2315915"/>
            <a:ext cx="1443515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18" idx="2"/>
            <a:endCxn id="36" idx="0"/>
          </p:cNvCxnSpPr>
          <p:nvPr/>
        </p:nvCxnSpPr>
        <p:spPr>
          <a:xfrm flipH="1">
            <a:off x="6109646" y="2315915"/>
            <a:ext cx="348819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18" idx="2"/>
            <a:endCxn id="37" idx="0"/>
          </p:cNvCxnSpPr>
          <p:nvPr/>
        </p:nvCxnSpPr>
        <p:spPr>
          <a:xfrm>
            <a:off x="6458465" y="2315915"/>
            <a:ext cx="736751" cy="11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605921" y="4121123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50" name="矩形 49"/>
          <p:cNvSpPr/>
          <p:nvPr/>
        </p:nvSpPr>
        <p:spPr>
          <a:xfrm>
            <a:off x="5769776" y="4121123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51" name="矩形 50"/>
          <p:cNvSpPr/>
          <p:nvPr/>
        </p:nvSpPr>
        <p:spPr>
          <a:xfrm>
            <a:off x="6846396" y="4121123"/>
            <a:ext cx="757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 smtClean="0"/>
              <a:t>Mi</a:t>
            </a:r>
            <a:r>
              <a:rPr lang="en-US" altLang="zh-CN" sz="1600" dirty="0" smtClean="0"/>
              <a:t> fan</a:t>
            </a:r>
            <a:endParaRPr lang="zh-CN" altLang="en-US" sz="1600" dirty="0"/>
          </a:p>
        </p:txBody>
      </p:sp>
      <p:sp>
        <p:nvSpPr>
          <p:cNvPr id="66" name="云形 65"/>
          <p:cNvSpPr/>
          <p:nvPr/>
        </p:nvSpPr>
        <p:spPr>
          <a:xfrm>
            <a:off x="4563746" y="2494809"/>
            <a:ext cx="3191034" cy="610014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224440" y="2602557"/>
            <a:ext cx="20078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</a:t>
            </a:r>
            <a:r>
              <a:rPr lang="en-US" altLang="zh-CN" sz="1600" dirty="0"/>
              <a:t>User </a:t>
            </a:r>
            <a:r>
              <a:rPr lang="en-US" altLang="zh-CN" sz="1600" dirty="0" smtClean="0"/>
              <a:t>Service</a:t>
            </a:r>
            <a:endParaRPr lang="zh-CN" altLang="en-US" sz="1600" dirty="0"/>
          </a:p>
        </p:txBody>
      </p:sp>
      <p:sp>
        <p:nvSpPr>
          <p:cNvPr id="69" name="矩形 68"/>
          <p:cNvSpPr/>
          <p:nvPr/>
        </p:nvSpPr>
        <p:spPr>
          <a:xfrm>
            <a:off x="9065693" y="2416759"/>
            <a:ext cx="18983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</a:t>
            </a:r>
            <a:r>
              <a:rPr lang="en-US" altLang="zh-CN" sz="1600" dirty="0"/>
              <a:t>User </a:t>
            </a:r>
            <a:r>
              <a:rPr lang="en-US" altLang="zh-CN" sz="1600" dirty="0" smtClean="0"/>
              <a:t>Service</a:t>
            </a:r>
            <a:endParaRPr lang="zh-CN" altLang="en-US" sz="1600" dirty="0"/>
          </a:p>
        </p:txBody>
      </p:sp>
      <p:sp>
        <p:nvSpPr>
          <p:cNvPr id="70" name="云形 69"/>
          <p:cNvSpPr/>
          <p:nvPr/>
        </p:nvSpPr>
        <p:spPr>
          <a:xfrm>
            <a:off x="583583" y="1724019"/>
            <a:ext cx="3191034" cy="610014"/>
          </a:xfrm>
          <a:prstGeom prst="cloud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46384" y="1830034"/>
            <a:ext cx="19860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Mobile User Service</a:t>
            </a:r>
            <a:endParaRPr lang="zh-CN" altLang="en-US" sz="1600" dirty="0"/>
          </a:p>
        </p:txBody>
      </p:sp>
      <p:cxnSp>
        <p:nvCxnSpPr>
          <p:cNvPr id="75" name="直接箭头连接符 74"/>
          <p:cNvCxnSpPr>
            <a:stCxn id="78" idx="1"/>
            <a:endCxn id="70" idx="1"/>
          </p:cNvCxnSpPr>
          <p:nvPr/>
        </p:nvCxnSpPr>
        <p:spPr>
          <a:xfrm flipH="1" flipV="1">
            <a:off x="2179100" y="2333383"/>
            <a:ext cx="459783" cy="124959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844" y="2949880"/>
            <a:ext cx="700999" cy="123897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8883" y="2953405"/>
            <a:ext cx="819439" cy="125913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614611" y="1565095"/>
            <a:ext cx="779646" cy="289441"/>
          </a:xfrm>
          <a:prstGeom prst="roundRect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APP-1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9532572" y="1573005"/>
            <a:ext cx="779646" cy="289441"/>
          </a:xfrm>
          <a:prstGeom prst="roundRect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APP-2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6" name="流程图: 多文档 5"/>
          <p:cNvSpPr/>
          <p:nvPr/>
        </p:nvSpPr>
        <p:spPr>
          <a:xfrm>
            <a:off x="10583003" y="1554030"/>
            <a:ext cx="762152" cy="327392"/>
          </a:xfrm>
          <a:prstGeom prst="flowChartMultidocument">
            <a:avLst/>
          </a:prstGeom>
          <a:solidFill>
            <a:srgbClr val="FF8633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00" b="1" cap="all" dirty="0" smtClean="0">
                <a:solidFill>
                  <a:prstClr val="black"/>
                </a:solidFill>
              </a:rPr>
              <a:t>APP-3</a:t>
            </a:r>
            <a:endParaRPr lang="zh-CN" altLang="en-US" sz="1100" b="1" cap="all" dirty="0">
              <a:solidFill>
                <a:prstClr val="black"/>
              </a:solidFill>
            </a:endParaRPr>
          </a:p>
        </p:txBody>
      </p:sp>
      <p:cxnSp>
        <p:nvCxnSpPr>
          <p:cNvPr id="10" name="直接箭头连接符 9"/>
          <p:cNvCxnSpPr>
            <a:stCxn id="44" idx="3"/>
            <a:endCxn id="5" idx="2"/>
          </p:cNvCxnSpPr>
          <p:nvPr/>
        </p:nvCxnSpPr>
        <p:spPr>
          <a:xfrm flipH="1" flipV="1">
            <a:off x="9004434" y="1854536"/>
            <a:ext cx="925217" cy="417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44" idx="3"/>
            <a:endCxn id="38" idx="2"/>
          </p:cNvCxnSpPr>
          <p:nvPr/>
        </p:nvCxnSpPr>
        <p:spPr>
          <a:xfrm flipH="1" flipV="1">
            <a:off x="9922395" y="1862446"/>
            <a:ext cx="7256" cy="409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stCxn id="44" idx="3"/>
            <a:endCxn id="6" idx="2"/>
          </p:cNvCxnSpPr>
          <p:nvPr/>
        </p:nvCxnSpPr>
        <p:spPr>
          <a:xfrm flipV="1">
            <a:off x="9929651" y="1869024"/>
            <a:ext cx="981430" cy="4025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926" y="3569367"/>
            <a:ext cx="697639" cy="6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直接箭头连接符 46"/>
          <p:cNvCxnSpPr>
            <a:stCxn id="46" idx="0"/>
            <a:endCxn id="44" idx="1"/>
          </p:cNvCxnSpPr>
          <p:nvPr/>
        </p:nvCxnSpPr>
        <p:spPr>
          <a:xfrm flipH="1" flipV="1">
            <a:off x="9929651" y="2940355"/>
            <a:ext cx="19095" cy="629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8241814" y="4635225"/>
            <a:ext cx="365514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User authorizes the MUS to expose user’s updates to certain authorized APPs during a certain time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MUS exposes the user’s information to targets, based on user’s request and authorization.</a:t>
            </a:r>
          </a:p>
        </p:txBody>
      </p:sp>
    </p:spTree>
    <p:extLst>
      <p:ext uri="{BB962C8B-B14F-4D97-AF65-F5344CB8AC3E}">
        <p14:creationId xmlns:p14="http://schemas.microsoft.com/office/powerpoint/2010/main" val="342854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are the benefit</a:t>
            </a:r>
            <a:endParaRPr lang="zh-CN" altLang="en-US" dirty="0"/>
          </a:p>
        </p:txBody>
      </p:sp>
      <p:sp>
        <p:nvSpPr>
          <p:cNvPr id="368" name="矩形 367"/>
          <p:cNvSpPr/>
          <p:nvPr/>
        </p:nvSpPr>
        <p:spPr>
          <a:xfrm>
            <a:off x="397663" y="1459454"/>
            <a:ext cx="6440371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Better user experience</a:t>
            </a:r>
          </a:p>
          <a:p>
            <a:pPr marL="742950" lvl="1" indent="-285750"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Powerful tool to search/sharing for valuable info</a:t>
            </a:r>
          </a:p>
          <a:p>
            <a:pPr marL="742950" lvl="1" indent="-285750"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Less APPs to manage, less SW/HW consuming of the device  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Tremendous benefit for MNOs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powerful </a:t>
            </a:r>
            <a:r>
              <a:rPr lang="en-US" altLang="zh-CN" sz="1600" dirty="0"/>
              <a:t>data </a:t>
            </a:r>
            <a:r>
              <a:rPr lang="en-US" altLang="zh-CN" sz="1600" dirty="0" smtClean="0"/>
              <a:t>service/platform to </a:t>
            </a:r>
            <a:r>
              <a:rPr lang="en-US" altLang="zh-CN" sz="1600" dirty="0"/>
              <a:t>enable much more </a:t>
            </a:r>
            <a:r>
              <a:rPr lang="en-US" altLang="zh-CN" sz="1600" dirty="0" smtClean="0"/>
              <a:t>applications/services, e.g., job hunting, rather than the role of “data pipeline”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Increase the user of MNOs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Companies 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Exposure products information for more potential users to search</a:t>
            </a:r>
          </a:p>
          <a:p>
            <a:pPr marL="742950" lvl="1" indent="-285750"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zh-CN" altLang="en-US" sz="1600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223594" y="2162661"/>
            <a:ext cx="4084671" cy="7559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7323297" y="2835412"/>
            <a:ext cx="1197635" cy="642911"/>
          </a:xfrm>
          <a:prstGeom prst="roundRect">
            <a:avLst>
              <a:gd name="adj" fmla="val 950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800" b="1" cap="all" dirty="0">
              <a:solidFill>
                <a:prstClr val="black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28364" y="3067156"/>
            <a:ext cx="12325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Mobile User Service</a:t>
            </a:r>
            <a:endParaRPr lang="zh-CN" altLang="en-US" sz="1000" dirty="0"/>
          </a:p>
        </p:txBody>
      </p:sp>
      <p:grpSp>
        <p:nvGrpSpPr>
          <p:cNvPr id="50" name="组合 49"/>
          <p:cNvGrpSpPr/>
          <p:nvPr/>
        </p:nvGrpSpPr>
        <p:grpSpPr>
          <a:xfrm>
            <a:off x="7951468" y="1485787"/>
            <a:ext cx="706049" cy="359795"/>
            <a:chOff x="2737624" y="2220783"/>
            <a:chExt cx="953430" cy="344129"/>
          </a:xfrm>
        </p:grpSpPr>
        <p:sp>
          <p:nvSpPr>
            <p:cNvPr id="48" name="流程图: 多文档 47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779653" y="2220783"/>
              <a:ext cx="705561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Hotel</a:t>
              </a:r>
              <a:endParaRPr lang="zh-CN" altLang="en-US" sz="11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766189" y="1473379"/>
            <a:ext cx="706049" cy="359795"/>
            <a:chOff x="2737624" y="2220783"/>
            <a:chExt cx="953430" cy="344129"/>
          </a:xfrm>
        </p:grpSpPr>
        <p:sp>
          <p:nvSpPr>
            <p:cNvPr id="52" name="流程图: 多文档 51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779653" y="2220783"/>
              <a:ext cx="627976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Trip </a:t>
              </a:r>
              <a:endParaRPr lang="zh-CN" altLang="en-US" sz="1100" dirty="0"/>
            </a:p>
          </p:txBody>
        </p:sp>
      </p:grpSp>
      <p:cxnSp>
        <p:nvCxnSpPr>
          <p:cNvPr id="55" name="直接箭头连接符 54"/>
          <p:cNvCxnSpPr>
            <a:stCxn id="48" idx="2"/>
            <a:endCxn id="27" idx="0"/>
          </p:cNvCxnSpPr>
          <p:nvPr/>
        </p:nvCxnSpPr>
        <p:spPr>
          <a:xfrm flipH="1">
            <a:off x="7922115" y="1832102"/>
            <a:ext cx="333281" cy="100331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52" idx="2"/>
            <a:endCxn id="27" idx="0"/>
          </p:cNvCxnSpPr>
          <p:nvPr/>
        </p:nvCxnSpPr>
        <p:spPr>
          <a:xfrm flipH="1">
            <a:off x="7922115" y="1819694"/>
            <a:ext cx="1148002" cy="101571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9594171" y="1473379"/>
            <a:ext cx="706049" cy="359795"/>
            <a:chOff x="2737624" y="2220783"/>
            <a:chExt cx="953430" cy="344129"/>
          </a:xfrm>
        </p:grpSpPr>
        <p:sp>
          <p:nvSpPr>
            <p:cNvPr id="60" name="流程图: 多文档 59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779653" y="2220783"/>
              <a:ext cx="748917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Ticket</a:t>
              </a:r>
              <a:endParaRPr lang="zh-CN" altLang="en-US" sz="1100" dirty="0"/>
            </a:p>
          </p:txBody>
        </p:sp>
      </p:grpSp>
      <p:cxnSp>
        <p:nvCxnSpPr>
          <p:cNvPr id="62" name="直接箭头连接符 61"/>
          <p:cNvCxnSpPr>
            <a:stCxn id="60" idx="2"/>
            <a:endCxn id="27" idx="0"/>
          </p:cNvCxnSpPr>
          <p:nvPr/>
        </p:nvCxnSpPr>
        <p:spPr>
          <a:xfrm flipH="1">
            <a:off x="7922115" y="1819694"/>
            <a:ext cx="1975984" cy="101571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7148538" y="1490469"/>
            <a:ext cx="706049" cy="357438"/>
            <a:chOff x="2737624" y="2224467"/>
            <a:chExt cx="953430" cy="341876"/>
          </a:xfrm>
        </p:grpSpPr>
        <p:sp>
          <p:nvSpPr>
            <p:cNvPr id="66" name="流程图: 多文档 65"/>
            <p:cNvSpPr/>
            <p:nvPr/>
          </p:nvSpPr>
          <p:spPr>
            <a:xfrm>
              <a:off x="2737624" y="2224467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774546" y="2236009"/>
              <a:ext cx="904085" cy="3303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/>
                <a:t>Friends </a:t>
              </a:r>
              <a:endParaRPr lang="zh-CN" altLang="en-US" sz="1050" dirty="0"/>
            </a:p>
          </p:txBody>
        </p:sp>
      </p:grpSp>
      <p:cxnSp>
        <p:nvCxnSpPr>
          <p:cNvPr id="69" name="直接箭头连接符 68"/>
          <p:cNvCxnSpPr>
            <a:stCxn id="66" idx="2"/>
            <a:endCxn id="27" idx="0"/>
          </p:cNvCxnSpPr>
          <p:nvPr/>
        </p:nvCxnSpPr>
        <p:spPr>
          <a:xfrm>
            <a:off x="7452466" y="1832930"/>
            <a:ext cx="469649" cy="100248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>
            <a:stCxn id="66" idx="2"/>
            <a:endCxn id="94" idx="0"/>
          </p:cNvCxnSpPr>
          <p:nvPr/>
        </p:nvCxnSpPr>
        <p:spPr>
          <a:xfrm>
            <a:off x="7452466" y="1832930"/>
            <a:ext cx="1893144" cy="69098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>
            <a:stCxn id="48" idx="2"/>
            <a:endCxn id="91" idx="0"/>
          </p:cNvCxnSpPr>
          <p:nvPr/>
        </p:nvCxnSpPr>
        <p:spPr>
          <a:xfrm>
            <a:off x="8255396" y="1832102"/>
            <a:ext cx="1529443" cy="68234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图片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613" y="2514450"/>
            <a:ext cx="344452" cy="36257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750" y="2507588"/>
            <a:ext cx="323950" cy="339101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5108" y="2987962"/>
            <a:ext cx="325430" cy="335271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4751" y="2523914"/>
            <a:ext cx="341718" cy="352240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7290" y="2514450"/>
            <a:ext cx="293586" cy="309415"/>
          </a:xfrm>
          <a:prstGeom prst="rect">
            <a:avLst/>
          </a:prstGeom>
        </p:spPr>
      </p:pic>
      <p:grpSp>
        <p:nvGrpSpPr>
          <p:cNvPr id="109" name="组合 108"/>
          <p:cNvGrpSpPr/>
          <p:nvPr/>
        </p:nvGrpSpPr>
        <p:grpSpPr>
          <a:xfrm>
            <a:off x="10462212" y="1476097"/>
            <a:ext cx="751989" cy="359795"/>
            <a:chOff x="2737624" y="2220783"/>
            <a:chExt cx="953430" cy="344129"/>
          </a:xfrm>
        </p:grpSpPr>
        <p:sp>
          <p:nvSpPr>
            <p:cNvPr id="110" name="流程图: 多文档 109"/>
            <p:cNvSpPr/>
            <p:nvPr/>
          </p:nvSpPr>
          <p:spPr>
            <a:xfrm>
              <a:off x="2737624" y="2224468"/>
              <a:ext cx="953430" cy="340444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800" b="1" cap="all" dirty="0">
                <a:solidFill>
                  <a:prstClr val="black"/>
                </a:solidFill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2894823" y="2220783"/>
              <a:ext cx="503912" cy="330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/>
                <a:t>Job</a:t>
              </a:r>
              <a:endParaRPr lang="zh-CN" altLang="en-US" sz="1100" dirty="0"/>
            </a:p>
          </p:txBody>
        </p:sp>
      </p:grpSp>
      <p:cxnSp>
        <p:nvCxnSpPr>
          <p:cNvPr id="112" name="直接箭头连接符 111"/>
          <p:cNvCxnSpPr>
            <a:stCxn id="60" idx="2"/>
            <a:endCxn id="91" idx="0"/>
          </p:cNvCxnSpPr>
          <p:nvPr/>
        </p:nvCxnSpPr>
        <p:spPr>
          <a:xfrm flipH="1">
            <a:off x="9784839" y="1819694"/>
            <a:ext cx="113260" cy="69475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>
            <a:stCxn id="110" idx="2"/>
            <a:endCxn id="96" idx="0"/>
          </p:cNvCxnSpPr>
          <p:nvPr/>
        </p:nvCxnSpPr>
        <p:spPr>
          <a:xfrm flipH="1">
            <a:off x="10714083" y="1822412"/>
            <a:ext cx="71832" cy="69203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>
            <a:stCxn id="52" idx="2"/>
            <a:endCxn id="91" idx="0"/>
          </p:cNvCxnSpPr>
          <p:nvPr/>
        </p:nvCxnSpPr>
        <p:spPr>
          <a:xfrm>
            <a:off x="9070117" y="1819694"/>
            <a:ext cx="714722" cy="69475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179" y="4490343"/>
            <a:ext cx="553824" cy="5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6" name="直接箭头连接符 135"/>
          <p:cNvCxnSpPr>
            <a:stCxn id="27" idx="2"/>
            <a:endCxn id="122" idx="0"/>
          </p:cNvCxnSpPr>
          <p:nvPr/>
        </p:nvCxnSpPr>
        <p:spPr>
          <a:xfrm flipH="1">
            <a:off x="7918091" y="3478323"/>
            <a:ext cx="4024" cy="101202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8322757" y="1108325"/>
            <a:ext cx="2038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Human Requirements</a:t>
            </a:r>
            <a:endParaRPr lang="zh-CN" altLang="en-US" sz="1200" dirty="0"/>
          </a:p>
        </p:txBody>
      </p:sp>
      <p:pic>
        <p:nvPicPr>
          <p:cNvPr id="218" name="图片 2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6624" y="3406035"/>
            <a:ext cx="315425" cy="335419"/>
          </a:xfrm>
          <a:prstGeom prst="rect">
            <a:avLst/>
          </a:prstGeom>
        </p:spPr>
      </p:pic>
      <p:sp>
        <p:nvSpPr>
          <p:cNvPr id="233" name="文本框 232"/>
          <p:cNvSpPr txBox="1"/>
          <p:nvPr/>
        </p:nvSpPr>
        <p:spPr>
          <a:xfrm>
            <a:off x="9081158" y="3820404"/>
            <a:ext cx="5069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Social</a:t>
            </a:r>
            <a:endParaRPr lang="zh-CN" altLang="en-US" sz="900" dirty="0"/>
          </a:p>
        </p:txBody>
      </p:sp>
      <p:cxnSp>
        <p:nvCxnSpPr>
          <p:cNvPr id="235" name="直接连接符 234"/>
          <p:cNvCxnSpPr/>
          <p:nvPr/>
        </p:nvCxnSpPr>
        <p:spPr>
          <a:xfrm>
            <a:off x="9573514" y="2461841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>
            <a:off x="10000334" y="2477092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10470963" y="2491681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>
            <a:off x="10939102" y="2509489"/>
            <a:ext cx="28057" cy="14931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8" name="文本框 247"/>
          <p:cNvSpPr txBox="1"/>
          <p:nvPr/>
        </p:nvSpPr>
        <p:spPr>
          <a:xfrm>
            <a:off x="9617365" y="3820404"/>
            <a:ext cx="4709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Hotel</a:t>
            </a:r>
            <a:endParaRPr lang="zh-CN" altLang="en-US" sz="900" dirty="0"/>
          </a:p>
        </p:txBody>
      </p:sp>
      <p:pic>
        <p:nvPicPr>
          <p:cNvPr id="249" name="图片 2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1370" y="2987961"/>
            <a:ext cx="323650" cy="341434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71536" y="3004564"/>
            <a:ext cx="327487" cy="341063"/>
          </a:xfrm>
          <a:prstGeom prst="rect">
            <a:avLst/>
          </a:prstGeom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12527" y="2546337"/>
            <a:ext cx="268748" cy="295798"/>
          </a:xfrm>
          <a:prstGeom prst="rect">
            <a:avLst/>
          </a:prstGeom>
        </p:spPr>
      </p:pic>
      <p:cxnSp>
        <p:nvCxnSpPr>
          <p:cNvPr id="255" name="直接箭头连接符 254"/>
          <p:cNvCxnSpPr>
            <a:stCxn id="52" idx="2"/>
            <a:endCxn id="254" idx="0"/>
          </p:cNvCxnSpPr>
          <p:nvPr/>
        </p:nvCxnSpPr>
        <p:spPr>
          <a:xfrm>
            <a:off x="9070117" y="1819694"/>
            <a:ext cx="2076784" cy="72664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箭头连接符 257"/>
          <p:cNvCxnSpPr>
            <a:stCxn id="110" idx="2"/>
            <a:endCxn id="27" idx="0"/>
          </p:cNvCxnSpPr>
          <p:nvPr/>
        </p:nvCxnSpPr>
        <p:spPr>
          <a:xfrm flipH="1">
            <a:off x="7922115" y="1822412"/>
            <a:ext cx="2863800" cy="10130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文本框 262"/>
          <p:cNvSpPr txBox="1"/>
          <p:nvPr/>
        </p:nvSpPr>
        <p:spPr>
          <a:xfrm>
            <a:off x="9982821" y="3821142"/>
            <a:ext cx="6744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Daily Life </a:t>
            </a:r>
            <a:endParaRPr lang="zh-CN" altLang="en-US" sz="900" dirty="0"/>
          </a:p>
        </p:txBody>
      </p:sp>
      <p:pic>
        <p:nvPicPr>
          <p:cNvPr id="273" name="图片 27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03040" y="3014675"/>
            <a:ext cx="307388" cy="320840"/>
          </a:xfrm>
          <a:prstGeom prst="rect">
            <a:avLst/>
          </a:prstGeom>
        </p:spPr>
      </p:pic>
      <p:sp>
        <p:nvSpPr>
          <p:cNvPr id="276" name="文本框 275"/>
          <p:cNvSpPr txBox="1"/>
          <p:nvPr/>
        </p:nvSpPr>
        <p:spPr>
          <a:xfrm>
            <a:off x="10977658" y="3783196"/>
            <a:ext cx="3854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Taxi</a:t>
            </a:r>
            <a:endParaRPr lang="zh-CN" altLang="en-US" sz="900" dirty="0"/>
          </a:p>
        </p:txBody>
      </p:sp>
      <p:pic>
        <p:nvPicPr>
          <p:cNvPr id="278" name="图片 27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57328" y="3016748"/>
            <a:ext cx="303709" cy="337607"/>
          </a:xfrm>
          <a:prstGeom prst="rect">
            <a:avLst/>
          </a:prstGeom>
        </p:spPr>
      </p:pic>
      <p:sp>
        <p:nvSpPr>
          <p:cNvPr id="279" name="圆角矩形 278"/>
          <p:cNvSpPr/>
          <p:nvPr/>
        </p:nvSpPr>
        <p:spPr>
          <a:xfrm>
            <a:off x="7198106" y="2397344"/>
            <a:ext cx="1430857" cy="1850747"/>
          </a:xfrm>
          <a:prstGeom prst="roundRect">
            <a:avLst>
              <a:gd name="adj" fmla="val 7623"/>
            </a:avLst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b="1" cap="all" dirty="0">
              <a:solidFill>
                <a:prstClr val="black"/>
              </a:solidFill>
            </a:endParaRPr>
          </a:p>
        </p:txBody>
      </p:sp>
      <p:sp>
        <p:nvSpPr>
          <p:cNvPr id="280" name="圆角矩形 279"/>
          <p:cNvSpPr/>
          <p:nvPr/>
        </p:nvSpPr>
        <p:spPr>
          <a:xfrm>
            <a:off x="9064003" y="2377743"/>
            <a:ext cx="2319481" cy="1838465"/>
          </a:xfrm>
          <a:prstGeom prst="roundRect">
            <a:avLst>
              <a:gd name="adj" fmla="val 5229"/>
            </a:avLst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900" b="1" cap="all" dirty="0">
              <a:solidFill>
                <a:prstClr val="black"/>
              </a:solidFill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9031271" y="4177756"/>
            <a:ext cx="1574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Today </a:t>
            </a:r>
            <a:endParaRPr lang="zh-CN" altLang="en-US" sz="1050" dirty="0"/>
          </a:p>
        </p:txBody>
      </p:sp>
      <p:pic>
        <p:nvPicPr>
          <p:cNvPr id="284" name="Picture 2" descr="https://img2.baidu.com/it/u=3953730364,485307915&amp;fm=26&amp;fmt=aut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848" y="4492429"/>
            <a:ext cx="553824" cy="5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8" name="直接箭头连接符 287"/>
          <p:cNvCxnSpPr>
            <a:stCxn id="218" idx="2"/>
            <a:endCxn id="284" idx="0"/>
          </p:cNvCxnSpPr>
          <p:nvPr/>
        </p:nvCxnSpPr>
        <p:spPr>
          <a:xfrm>
            <a:off x="9364337" y="3741454"/>
            <a:ext cx="890423" cy="750975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箭头连接符 290"/>
          <p:cNvCxnSpPr>
            <a:stCxn id="93" idx="2"/>
            <a:endCxn id="284" idx="0"/>
          </p:cNvCxnSpPr>
          <p:nvPr/>
        </p:nvCxnSpPr>
        <p:spPr>
          <a:xfrm>
            <a:off x="9357823" y="3323233"/>
            <a:ext cx="896937" cy="1169196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箭头连接符 291"/>
          <p:cNvCxnSpPr>
            <a:stCxn id="249" idx="2"/>
            <a:endCxn id="284" idx="0"/>
          </p:cNvCxnSpPr>
          <p:nvPr/>
        </p:nvCxnSpPr>
        <p:spPr>
          <a:xfrm>
            <a:off x="9803195" y="3329395"/>
            <a:ext cx="451565" cy="116303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箭头连接符 292"/>
          <p:cNvCxnSpPr>
            <a:stCxn id="253" idx="2"/>
            <a:endCxn id="284" idx="0"/>
          </p:cNvCxnSpPr>
          <p:nvPr/>
        </p:nvCxnSpPr>
        <p:spPr>
          <a:xfrm>
            <a:off x="10235280" y="3345627"/>
            <a:ext cx="19480" cy="1146802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箭头连接符 300"/>
          <p:cNvCxnSpPr>
            <a:stCxn id="278" idx="2"/>
            <a:endCxn id="284" idx="0"/>
          </p:cNvCxnSpPr>
          <p:nvPr/>
        </p:nvCxnSpPr>
        <p:spPr>
          <a:xfrm flipH="1">
            <a:off x="10254760" y="3354355"/>
            <a:ext cx="454422" cy="113807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箭头连接符 301"/>
          <p:cNvCxnSpPr>
            <a:stCxn id="273" idx="2"/>
            <a:endCxn id="284" idx="0"/>
          </p:cNvCxnSpPr>
          <p:nvPr/>
        </p:nvCxnSpPr>
        <p:spPr>
          <a:xfrm flipH="1">
            <a:off x="10254760" y="3335515"/>
            <a:ext cx="901974" cy="115691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箭头连接符 306"/>
          <p:cNvCxnSpPr>
            <a:stCxn id="254" idx="2"/>
            <a:endCxn id="284" idx="0"/>
          </p:cNvCxnSpPr>
          <p:nvPr/>
        </p:nvCxnSpPr>
        <p:spPr>
          <a:xfrm flipH="1">
            <a:off x="10254760" y="2842134"/>
            <a:ext cx="892141" cy="1650294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箭头连接符 309"/>
          <p:cNvCxnSpPr>
            <a:stCxn id="96" idx="2"/>
            <a:endCxn id="284" idx="0"/>
          </p:cNvCxnSpPr>
          <p:nvPr/>
        </p:nvCxnSpPr>
        <p:spPr>
          <a:xfrm flipH="1">
            <a:off x="10254760" y="2823865"/>
            <a:ext cx="459323" cy="1668563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箭头连接符 310"/>
          <p:cNvCxnSpPr>
            <a:stCxn id="92" idx="2"/>
            <a:endCxn id="284" idx="0"/>
          </p:cNvCxnSpPr>
          <p:nvPr/>
        </p:nvCxnSpPr>
        <p:spPr>
          <a:xfrm>
            <a:off x="10229725" y="2846689"/>
            <a:ext cx="25035" cy="1645740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箭头连接符 311"/>
          <p:cNvCxnSpPr>
            <a:stCxn id="91" idx="2"/>
            <a:endCxn id="284" idx="0"/>
          </p:cNvCxnSpPr>
          <p:nvPr/>
        </p:nvCxnSpPr>
        <p:spPr>
          <a:xfrm>
            <a:off x="9784839" y="2877027"/>
            <a:ext cx="469921" cy="1615401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箭头连接符 312"/>
          <p:cNvCxnSpPr>
            <a:stCxn id="94" idx="2"/>
            <a:endCxn id="284" idx="0"/>
          </p:cNvCxnSpPr>
          <p:nvPr/>
        </p:nvCxnSpPr>
        <p:spPr>
          <a:xfrm>
            <a:off x="9345610" y="2876153"/>
            <a:ext cx="909150" cy="1616275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文本框 322"/>
          <p:cNvSpPr txBox="1"/>
          <p:nvPr/>
        </p:nvSpPr>
        <p:spPr>
          <a:xfrm>
            <a:off x="10583997" y="3817413"/>
            <a:ext cx="393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/>
              <a:t>Job</a:t>
            </a:r>
            <a:endParaRPr lang="zh-CN" altLang="en-US" sz="900" dirty="0"/>
          </a:p>
        </p:txBody>
      </p:sp>
      <p:cxnSp>
        <p:nvCxnSpPr>
          <p:cNvPr id="364" name="直接连接符 363"/>
          <p:cNvCxnSpPr/>
          <p:nvPr/>
        </p:nvCxnSpPr>
        <p:spPr>
          <a:xfrm flipH="1">
            <a:off x="8853982" y="2254976"/>
            <a:ext cx="2046" cy="2116802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9" name="文本框 368"/>
          <p:cNvSpPr txBox="1"/>
          <p:nvPr/>
        </p:nvSpPr>
        <p:spPr>
          <a:xfrm>
            <a:off x="8074416" y="4177755"/>
            <a:ext cx="680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New way 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9473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143C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8DundefineddJhFDMNundefinedZMRGtpurL.jpg" descr="8DundefineddJhFDMNundefinedZMRGtpurL.jpg"/>
          <p:cNvPicPr>
            <a:picLocks noChangeAspect="1"/>
          </p:cNvPicPr>
          <p:nvPr/>
        </p:nvPicPr>
        <p:blipFill>
          <a:blip r:embed="rId2">
            <a:alphaModFix amt="48697"/>
          </a:blip>
          <a:srcRect t="1500" b="14134"/>
          <a:stretch>
            <a:fillRect/>
          </a:stretch>
        </p:blipFill>
        <p:spPr>
          <a:xfrm>
            <a:off x="0" y="3513"/>
            <a:ext cx="12192043" cy="6854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白色透明底色.png" descr="白色透明底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513" y="362425"/>
            <a:ext cx="670388" cy="67038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矩形 1"/>
          <p:cNvSpPr/>
          <p:nvPr/>
        </p:nvSpPr>
        <p:spPr>
          <a:xfrm>
            <a:off x="2672909" y="2618995"/>
            <a:ext cx="6846224" cy="162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95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rPr>
              <a:t>Thank You!</a:t>
            </a:r>
            <a:endParaRPr kumimoji="0" lang="zh-CN" altLang="en-US" sz="99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745772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Annex: What are the potential impacts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2282" y="1887369"/>
            <a:ext cx="1148407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objective of this SID is to study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5G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system supporting Mobile User Service 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for business purpose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as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following: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identify the potential use cases and requirements for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Service,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including: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management of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Data,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e.g.,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update/search/removal, etc. 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Operations of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Service, e.g., activation /deactivation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etc.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user’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interworking between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MNOs </a:t>
            </a:r>
            <a:r>
              <a:rPr lang="en-GB" altLang="zh-CN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if allowable, </a:t>
            </a:r>
            <a:r>
              <a:rPr lang="en-GB" altLang="zh-CN" sz="14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e.g.,</a:t>
            </a:r>
            <a:r>
              <a:rPr lang="en-US" altLang="zh-CN" sz="14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400" u="sng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 same country, PLMN A MUS can access to the MUS in PLMN B based on user authorization, operators’ agreement and national regulations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Exposure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’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information to UE and 3</a:t>
            </a:r>
            <a:r>
              <a:rPr lang="en-GB" altLang="zh-CN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rd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party with permission from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s/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regulations/MNO policy. 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strike="sngStrike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authentication </a:t>
            </a:r>
            <a:r>
              <a:rPr lang="en-GB" altLang="zh-CN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and authorization </a:t>
            </a:r>
            <a:r>
              <a:rPr lang="en-GB" altLang="zh-CN" sz="1400" strike="sngStrike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user on behalf of 3rd party </a:t>
            </a:r>
            <a:r>
              <a:rPr lang="en-GB" altLang="zh-CN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based on the </a:t>
            </a:r>
            <a:r>
              <a:rPr lang="en-GB" altLang="zh-CN" sz="1400" strike="sngStrike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Mobile User Data</a:t>
            </a:r>
            <a:r>
              <a:rPr lang="en-GB" altLang="zh-CN" sz="1400" strike="sngStrike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Investigation on potential regulation(s) in the different countries or areas per use if needed</a:t>
            </a: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Identifying the potential User data that could be possible to expose by considering the regulation</a:t>
            </a:r>
            <a:r>
              <a:rPr lang="en-GB" altLang="zh-CN" sz="1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zh-CN" altLang="zh-CN" sz="14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To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identify the potential requirements for privacy and security of Mobile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Service by considering, e.g.,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’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permission, MNOs policy, national regulation, etc. including: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management of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Mobile User Data 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exposure of the 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Mobile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User</a:t>
            </a: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Service to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UE and 3</a:t>
            </a:r>
            <a:r>
              <a:rPr lang="en-GB" altLang="zh-CN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rd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party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with proper permission.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Bef>
                <a:spcPts val="600"/>
              </a:spcBef>
              <a:buFont typeface="+mj-lt"/>
              <a:buAutoNum type="alphaLcParenR"/>
            </a:pPr>
            <a:r>
              <a:rPr lang="en-GB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interworking </a:t>
            </a:r>
            <a:r>
              <a:rPr lang="en-GB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between different PLMNs</a:t>
            </a: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charging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or other aspect if </a:t>
            </a: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identified</a:t>
            </a:r>
          </a:p>
          <a:p>
            <a:pPr marL="342900" lvl="0" indent="-342900" hangingPunct="0">
              <a:spcBef>
                <a:spcPts val="600"/>
              </a:spcBef>
              <a:buFont typeface="+mj-lt"/>
              <a:buAutoNum type="arabicPeriod"/>
            </a:pPr>
            <a:r>
              <a:rPr lang="en-GB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GB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identify the gap between the new potential requirements and existing requirements. </a:t>
            </a:r>
            <a:endParaRPr lang="zh-CN" altLang="zh-CN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282" y="901602"/>
            <a:ext cx="115585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SID is workable based on the pre-condition “ under user’s authorization, obey any regulations (e.g., GDPR), by considering MNOs policy”, how to design/use the services enabled by the Mobile User Service is out scope of this SID. </a:t>
            </a:r>
            <a:endParaRPr lang="zh-CN" altLang="zh-CN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hangingPunct="0"/>
            <a:r>
              <a:rPr lang="en-GB" alt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NOTE: in this Study, the collection of Mobile User Data is authorized by user for business purpose.</a:t>
            </a:r>
            <a:endParaRPr lang="zh-CN" altLang="zh-CN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61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主题2" id="{CB43AE68-B6F9-495E-9630-FE02ED587D8F}" vid="{CB3DF65D-E427-4C6C-B8EB-AAD91EACE704}"/>
    </a:ext>
  </a:extLst>
</a:theme>
</file>

<file path=ppt/theme/theme2.xml><?xml version="1.0" encoding="utf-8"?>
<a:theme xmlns:a="http://schemas.openxmlformats.org/drawingml/2006/main" name="主题3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主题3" id="{9859533D-853D-4227-910E-CBC39FF8C65C}" vid="{DCAF5602-47E6-41EF-99CC-478151C4A85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10971</TotalTime>
  <Words>815</Words>
  <Application>Microsoft Office PowerPoint</Application>
  <PresentationFormat>宽屏</PresentationFormat>
  <Paragraphs>93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 Unicode MS</vt:lpstr>
      <vt:lpstr>Helvetica Neue</vt:lpstr>
      <vt:lpstr>Helvetica Neue Light</vt:lpstr>
      <vt:lpstr>Helvetica Neue Medium</vt:lpstr>
      <vt:lpstr>Lantinghei SC Extralight</vt:lpstr>
      <vt:lpstr>MI Lan Pro</vt:lpstr>
      <vt:lpstr>MI Lan Pro Normal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主题2</vt:lpstr>
      <vt:lpstr>主题3</vt:lpstr>
      <vt:lpstr>Study on 5GS supporting for Mobile User Service (FS_5GMBUS)</vt:lpstr>
      <vt:lpstr>What is Mobile User Service? </vt:lpstr>
      <vt:lpstr>What are the motivation?</vt:lpstr>
      <vt:lpstr>What are the potential Use cases enabled by MUS ?</vt:lpstr>
      <vt:lpstr>What are the benefit</vt:lpstr>
      <vt:lpstr>PowerPoint 演示文稿</vt:lpstr>
      <vt:lpstr>Annex: What are the potential impacts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Authorized Subscription as a Service (ASaaS) 授权签约开放服务</dc:title>
  <dc:creator>XM</dc:creator>
  <cp:lastModifiedBy>XM1</cp:lastModifiedBy>
  <cp:revision>314</cp:revision>
  <dcterms:created xsi:type="dcterms:W3CDTF">2021-11-03T02:19:22Z</dcterms:created>
  <dcterms:modified xsi:type="dcterms:W3CDTF">2022-02-21T08:32:03Z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64e391710b742e3801e00d9c36f68a1">
    <vt:lpwstr>CWM9f2DcAGjPmgxGOO50DZM2sUKkQwQw4+9l/m6uM+jA2g1LKNGiY+jNGqa6wZeDIzftketeoUdJH8BdvUuZMWO5g==</vt:lpwstr>
  </property>
</Properties>
</file>