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970" r:id="rId6"/>
    <p:sldId id="984" r:id="rId7"/>
    <p:sldId id="975" r:id="rId8"/>
    <p:sldId id="704" r:id="rId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0000FF"/>
    <a:srgbClr val="FFFFCC"/>
    <a:srgbClr val="72AF2F"/>
    <a:srgbClr val="C1E442"/>
    <a:srgbClr val="FFFF99"/>
    <a:srgbClr val="C6D254"/>
    <a:srgbClr val="000000"/>
    <a:srgbClr val="5C88D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autoAdjust="0"/>
    <p:restoredTop sz="92110" autoAdjust="0"/>
  </p:normalViewPr>
  <p:slideViewPr>
    <p:cSldViewPr snapToGrid="0">
      <p:cViewPr varScale="1">
        <p:scale>
          <a:sx n="98" d="100"/>
          <a:sy n="98" d="100"/>
        </p:scale>
        <p:origin x="1672"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A358B33-C8BA-4C75-A1E0-39C6F5CE7F69}"/>
    <pc:docChg chg="modSld">
      <pc:chgData name="Thomas Tovinger" userId="d52090d9-82c6-45ae-b052-95c46e96cc30" providerId="ADAL" clId="{5A358B33-C8BA-4C75-A1E0-39C6F5CE7F69}" dt="2021-06-09T16:16:38.763" v="16" actId="20577"/>
      <pc:docMkLst>
        <pc:docMk/>
      </pc:docMkLst>
      <pc:sldChg chg="modSp mod">
        <pc:chgData name="Thomas Tovinger" userId="d52090d9-82c6-45ae-b052-95c46e96cc30" providerId="ADAL" clId="{5A358B33-C8BA-4C75-A1E0-39C6F5CE7F69}" dt="2021-06-09T16:15:52.273" v="14" actId="20577"/>
        <pc:sldMkLst>
          <pc:docMk/>
          <pc:sldMk cId="428086271" sldId="627"/>
        </pc:sldMkLst>
        <pc:graphicFrameChg chg="modGraphic">
          <ac:chgData name="Thomas Tovinger" userId="d52090d9-82c6-45ae-b052-95c46e96cc30" providerId="ADAL" clId="{5A358B33-C8BA-4C75-A1E0-39C6F5CE7F69}" dt="2021-06-09T16:15:52.273" v="14" actId="20577"/>
          <ac:graphicFrameMkLst>
            <pc:docMk/>
            <pc:sldMk cId="428086271" sldId="627"/>
            <ac:graphicFrameMk id="4" creationId="{00000000-0000-0000-0000-000000000000}"/>
          </ac:graphicFrameMkLst>
        </pc:graphicFrameChg>
      </pc:sldChg>
      <pc:sldChg chg="modSp mod">
        <pc:chgData name="Thomas Tovinger" userId="d52090d9-82c6-45ae-b052-95c46e96cc30" providerId="ADAL" clId="{5A358B33-C8BA-4C75-A1E0-39C6F5CE7F69}" dt="2021-06-09T16:16:10.073" v="15" actId="20577"/>
        <pc:sldMkLst>
          <pc:docMk/>
          <pc:sldMk cId="2040769281" sldId="865"/>
        </pc:sldMkLst>
        <pc:graphicFrameChg chg="modGraphic">
          <ac:chgData name="Thomas Tovinger" userId="d52090d9-82c6-45ae-b052-95c46e96cc30" providerId="ADAL" clId="{5A358B33-C8BA-4C75-A1E0-39C6F5CE7F69}" dt="2021-06-09T16:16:10.073" v="15" actId="20577"/>
          <ac:graphicFrameMkLst>
            <pc:docMk/>
            <pc:sldMk cId="2040769281" sldId="865"/>
            <ac:graphicFrameMk id="7" creationId="{00000000-0000-0000-0000-000000000000}"/>
          </ac:graphicFrameMkLst>
        </pc:graphicFrameChg>
      </pc:sldChg>
      <pc:sldChg chg="modSp mod">
        <pc:chgData name="Thomas Tovinger" userId="d52090d9-82c6-45ae-b052-95c46e96cc30" providerId="ADAL" clId="{5A358B33-C8BA-4C75-A1E0-39C6F5CE7F69}" dt="2021-06-09T16:16:38.763" v="16" actId="20577"/>
        <pc:sldMkLst>
          <pc:docMk/>
          <pc:sldMk cId="1510655990" sldId="938"/>
        </pc:sldMkLst>
        <pc:graphicFrameChg chg="modGraphic">
          <ac:chgData name="Thomas Tovinger" userId="d52090d9-82c6-45ae-b052-95c46e96cc30" providerId="ADAL" clId="{5A358B33-C8BA-4C75-A1E0-39C6F5CE7F69}" dt="2021-06-09T16:16:38.763" v="16" actId="20577"/>
          <ac:graphicFrameMkLst>
            <pc:docMk/>
            <pc:sldMk cId="1510655990" sldId="938"/>
            <ac:graphicFrameMk id="7"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2/16/22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2/16/22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701673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3</a:t>
            </a:fld>
            <a:endParaRPr lang="en-GB" altLang="en-US"/>
          </a:p>
        </p:txBody>
      </p:sp>
    </p:spTree>
    <p:extLst>
      <p:ext uri="{BB962C8B-B14F-4D97-AF65-F5344CB8AC3E}">
        <p14:creationId xmlns:p14="http://schemas.microsoft.com/office/powerpoint/2010/main" val="3839888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4</a:t>
            </a:fld>
            <a:endParaRPr lang="en-GB" altLang="en-US"/>
          </a:p>
        </p:txBody>
      </p:sp>
    </p:spTree>
    <p:extLst>
      <p:ext uri="{BB962C8B-B14F-4D97-AF65-F5344CB8AC3E}">
        <p14:creationId xmlns:p14="http://schemas.microsoft.com/office/powerpoint/2010/main" val="38558349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40695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2448796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#97-e, e-meeting,14</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Feb – 24</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Feb,2022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 id="2147483941" r:id="rId5"/>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t>
            </a:r>
            <a:r>
              <a:rPr lang="en-GB" sz="4800" b="1" dirty="0"/>
              <a:t>Motivation of cloud based non-public network</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67459"/>
            <a:ext cx="8534400" cy="475059"/>
          </a:xfrm>
        </p:spPr>
        <p:txBody>
          <a:bodyPr/>
          <a:lstStyle/>
          <a:p>
            <a:pPr>
              <a:lnSpc>
                <a:spcPct val="80000"/>
              </a:lnSpc>
            </a:pPr>
            <a:r>
              <a:rPr lang="en-US" altLang="en-US" sz="2667" dirty="0">
                <a:latin typeface="Arial" panose="020B0604020202020204" pitchFamily="34" charset="0"/>
              </a:rPr>
              <a:t>Alibaba</a:t>
            </a:r>
          </a:p>
          <a:p>
            <a:pPr>
              <a:lnSpc>
                <a:spcPct val="80000"/>
              </a:lnSpc>
              <a:defRPr/>
            </a:pPr>
            <a:endParaRPr lang="en-GB" altLang="en-US" sz="2667" dirty="0">
              <a:latin typeface="Arial" panose="020B0604020202020204" pitchFamily="34" charset="0"/>
            </a:endParaRPr>
          </a:p>
        </p:txBody>
      </p:sp>
      <p:sp>
        <p:nvSpPr>
          <p:cNvPr id="5" name="文本框 4">
            <a:extLst>
              <a:ext uri="{FF2B5EF4-FFF2-40B4-BE49-F238E27FC236}">
                <a16:creationId xmlns:a16="http://schemas.microsoft.com/office/drawing/2014/main" id="{752AEE93-2657-8243-A21E-1A51A736C233}"/>
              </a:ext>
            </a:extLst>
          </p:cNvPr>
          <p:cNvSpPr txBox="1"/>
          <p:nvPr/>
        </p:nvSpPr>
        <p:spPr>
          <a:xfrm>
            <a:off x="568037" y="254821"/>
            <a:ext cx="6096000" cy="502766"/>
          </a:xfrm>
          <a:prstGeom prst="rect">
            <a:avLst/>
          </a:prstGeom>
          <a:noFill/>
        </p:spPr>
        <p:txBody>
          <a:bodyPr wrap="square">
            <a:spAutoFit/>
          </a:bodyPr>
          <a:lstStyle/>
          <a:p>
            <a:r>
              <a:rPr lang="en-US" altLang="zh-CN" sz="2667" dirty="0">
                <a:cs typeface="+mn-cs"/>
              </a:rPr>
              <a:t>S1-220130r1</a:t>
            </a:r>
            <a:endParaRPr lang="zh-CN" altLang="en-US" sz="2667" dirty="0">
              <a:cs typeface="+mn-cs"/>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419100" y="1252917"/>
            <a:ext cx="11443386" cy="968606"/>
          </a:xfrm>
        </p:spPr>
        <p:txBody>
          <a:bodyPr/>
          <a:lstStyle/>
          <a:p>
            <a:pPr marL="140013" indent="-212013">
              <a:buSzPct val="100000"/>
              <a:buFont typeface="Arial" panose="020B0604020202020204" pitchFamily="34" charset="0"/>
              <a:buChar char="•"/>
            </a:pPr>
            <a:r>
              <a:rPr lang="en-US" altLang="zh-CN" sz="2000" kern="1200" dirty="0"/>
              <a:t>Non-public network has been introduced in 5G system. Verticals can obtains the network service via the PNI-NPN which is supported by the Network Operator or set up its own SNPN. However, it is challenging for vertical (e.g. Industry) to manage the 5G network owned by themselves because of the lack of knowledges.</a:t>
            </a:r>
            <a:r>
              <a:rPr lang="zh-CN" altLang="zh-CN" sz="2000" kern="1200" dirty="0"/>
              <a:t> </a:t>
            </a:r>
            <a:endParaRPr lang="fr-FR" sz="2000" kern="1200" dirty="0"/>
          </a:p>
        </p:txBody>
      </p:sp>
      <p:sp>
        <p:nvSpPr>
          <p:cNvPr id="3" name="Titre 2"/>
          <p:cNvSpPr>
            <a:spLocks noGrp="1"/>
          </p:cNvSpPr>
          <p:nvPr>
            <p:ph type="title"/>
          </p:nvPr>
        </p:nvSpPr>
        <p:spPr>
          <a:xfrm>
            <a:off x="643037" y="134330"/>
            <a:ext cx="8562748" cy="730643"/>
          </a:xfrm>
        </p:spPr>
        <p:txBody>
          <a:bodyPr/>
          <a:lstStyle/>
          <a:p>
            <a:pPr>
              <a:lnSpc>
                <a:spcPct val="80000"/>
              </a:lnSpc>
            </a:pPr>
            <a:r>
              <a:rPr lang="fr-FR" sz="3200" dirty="0"/>
              <a:t>Motivation of </a:t>
            </a:r>
            <a:r>
              <a:rPr lang="en-GB" altLang="zh-CN" sz="3200" dirty="0"/>
              <a:t>cloud based non-public network</a:t>
            </a:r>
            <a:endParaRPr lang="fr-FR" sz="3200" dirty="0"/>
          </a:p>
        </p:txBody>
      </p:sp>
      <p:sp>
        <p:nvSpPr>
          <p:cNvPr id="10" name="Espace réservé du contenu 3">
            <a:extLst>
              <a:ext uri="{FF2B5EF4-FFF2-40B4-BE49-F238E27FC236}">
                <a16:creationId xmlns:a16="http://schemas.microsoft.com/office/drawing/2014/main" id="{87DEED72-D9F5-8F44-A76E-A732A01849D7}"/>
              </a:ext>
            </a:extLst>
          </p:cNvPr>
          <p:cNvSpPr txBox="1">
            <a:spLocks/>
          </p:cNvSpPr>
          <p:nvPr/>
        </p:nvSpPr>
        <p:spPr bwMode="auto">
          <a:xfrm>
            <a:off x="419100" y="2401140"/>
            <a:ext cx="11443386" cy="41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altLang="zh-CN" sz="2000" dirty="0"/>
              <a:t>They may need a network service provider to offer flexible non-network infrastructure which is cloud based</a:t>
            </a:r>
            <a:r>
              <a:rPr lang="zh-CN" altLang="zh-CN" sz="2000" dirty="0"/>
              <a:t> </a:t>
            </a:r>
            <a:r>
              <a:rPr lang="en-US" altLang="zh-CN" sz="2000" kern="1200" dirty="0"/>
              <a:t>.</a:t>
            </a:r>
            <a:r>
              <a:rPr lang="zh-CN" altLang="zh-CN" sz="2000" kern="1200" dirty="0"/>
              <a:t> </a:t>
            </a:r>
            <a:endParaRPr lang="fr-FR" sz="2000" kern="1200" dirty="0"/>
          </a:p>
        </p:txBody>
      </p:sp>
      <p:pic>
        <p:nvPicPr>
          <p:cNvPr id="5" name="图片 4">
            <a:extLst>
              <a:ext uri="{FF2B5EF4-FFF2-40B4-BE49-F238E27FC236}">
                <a16:creationId xmlns:a16="http://schemas.microsoft.com/office/drawing/2014/main" id="{F1D52104-5230-254A-ACE9-B915E9A416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4378" y="2997411"/>
            <a:ext cx="6596236" cy="3481347"/>
          </a:xfrm>
          <a:prstGeom prst="rect">
            <a:avLst/>
          </a:prstGeom>
        </p:spPr>
      </p:pic>
    </p:spTree>
    <p:extLst>
      <p:ext uri="{BB962C8B-B14F-4D97-AF65-F5344CB8AC3E}">
        <p14:creationId xmlns:p14="http://schemas.microsoft.com/office/powerpoint/2010/main" val="79866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56539" y="208471"/>
            <a:ext cx="7932553" cy="656502"/>
          </a:xfrm>
        </p:spPr>
        <p:txBody>
          <a:bodyPr/>
          <a:lstStyle/>
          <a:p>
            <a:pPr>
              <a:lnSpc>
                <a:spcPct val="80000"/>
              </a:lnSpc>
            </a:pPr>
            <a:r>
              <a:rPr lang="fr-FR" sz="3200" dirty="0"/>
              <a:t>Motivation of </a:t>
            </a:r>
            <a:r>
              <a:rPr lang="en-GB" altLang="zh-CN" sz="3200" dirty="0"/>
              <a:t>cloud based non-public network</a:t>
            </a:r>
            <a:endParaRPr lang="fr-FR" sz="3200" dirty="0"/>
          </a:p>
        </p:txBody>
      </p:sp>
      <p:sp>
        <p:nvSpPr>
          <p:cNvPr id="2" name="矩形 1">
            <a:extLst>
              <a:ext uri="{FF2B5EF4-FFF2-40B4-BE49-F238E27FC236}">
                <a16:creationId xmlns:a16="http://schemas.microsoft.com/office/drawing/2014/main" id="{5CACF058-3532-3441-B299-3C8F03594F59}"/>
              </a:ext>
            </a:extLst>
          </p:cNvPr>
          <p:cNvSpPr/>
          <p:nvPr/>
        </p:nvSpPr>
        <p:spPr>
          <a:xfrm>
            <a:off x="964693" y="1550815"/>
            <a:ext cx="7116243" cy="400110"/>
          </a:xfrm>
          <a:prstGeom prst="rect">
            <a:avLst/>
          </a:prstGeom>
        </p:spPr>
        <p:txBody>
          <a:bodyPr wrap="none">
            <a:spAutoFit/>
          </a:bodyPr>
          <a:lstStyle/>
          <a:p>
            <a:r>
              <a:rPr lang="en-US" altLang="zh-CN" sz="2000" dirty="0">
                <a:latin typeface="+mn-lt"/>
                <a:cs typeface="+mn-cs"/>
              </a:rPr>
              <a:t>There are several challenges for cloud based non-public network:</a:t>
            </a:r>
            <a:r>
              <a:rPr lang="zh-CN" altLang="zh-CN" sz="2000" dirty="0">
                <a:latin typeface="+mn-lt"/>
                <a:cs typeface="+mn-cs"/>
              </a:rPr>
              <a:t> </a:t>
            </a:r>
            <a:endParaRPr lang="en-US" sz="2000" dirty="0">
              <a:latin typeface="+mn-lt"/>
              <a:cs typeface="+mn-cs"/>
            </a:endParaRPr>
          </a:p>
        </p:txBody>
      </p:sp>
      <p:sp>
        <p:nvSpPr>
          <p:cNvPr id="4" name="矩形 3">
            <a:extLst>
              <a:ext uri="{FF2B5EF4-FFF2-40B4-BE49-F238E27FC236}">
                <a16:creationId xmlns:a16="http://schemas.microsoft.com/office/drawing/2014/main" id="{F5A5B30F-B41B-BF4E-9475-68EFBDC9BCBB}"/>
              </a:ext>
            </a:extLst>
          </p:cNvPr>
          <p:cNvSpPr/>
          <p:nvPr/>
        </p:nvSpPr>
        <p:spPr>
          <a:xfrm>
            <a:off x="1346723" y="2302023"/>
            <a:ext cx="10462100" cy="1015663"/>
          </a:xfrm>
          <a:prstGeom prst="rect">
            <a:avLst/>
          </a:prstGeom>
        </p:spPr>
        <p:txBody>
          <a:bodyPr wrap="square">
            <a:spAutoFit/>
          </a:bodyPr>
          <a:lstStyle/>
          <a:p>
            <a:pPr marL="342900" indent="-342900">
              <a:buFont typeface="Arial" panose="020B0604020202020204" pitchFamily="34" charset="0"/>
              <a:buChar char="•"/>
            </a:pPr>
            <a:r>
              <a:rPr lang="en-US" altLang="zh-CN" sz="2000" dirty="0">
                <a:latin typeface="+mn-lt"/>
                <a:cs typeface="+mn-cs"/>
              </a:rPr>
              <a:t>a cloud based non-public network may serve different vertical simultaneously. The redundant stateful management may cause essential fault when network is overloaded, which may consume additional hardware resource;</a:t>
            </a:r>
            <a:endParaRPr lang="en-US" sz="2000" dirty="0">
              <a:latin typeface="+mn-lt"/>
              <a:cs typeface="+mn-cs"/>
            </a:endParaRPr>
          </a:p>
        </p:txBody>
      </p:sp>
      <p:sp>
        <p:nvSpPr>
          <p:cNvPr id="5" name="矩形 4">
            <a:extLst>
              <a:ext uri="{FF2B5EF4-FFF2-40B4-BE49-F238E27FC236}">
                <a16:creationId xmlns:a16="http://schemas.microsoft.com/office/drawing/2014/main" id="{61C0388F-1A86-BA49-96F0-805275E1B66A}"/>
              </a:ext>
            </a:extLst>
          </p:cNvPr>
          <p:cNvSpPr/>
          <p:nvPr/>
        </p:nvSpPr>
        <p:spPr>
          <a:xfrm>
            <a:off x="1346723" y="3685512"/>
            <a:ext cx="9966960" cy="707886"/>
          </a:xfrm>
          <a:prstGeom prst="rect">
            <a:avLst/>
          </a:prstGeom>
        </p:spPr>
        <p:txBody>
          <a:bodyPr wrap="square">
            <a:spAutoFit/>
          </a:bodyPr>
          <a:lstStyle/>
          <a:p>
            <a:pPr marL="342900" indent="-342900">
              <a:buFont typeface="Arial" panose="020B0604020202020204" pitchFamily="34" charset="0"/>
              <a:buChar char="•"/>
            </a:pPr>
            <a:r>
              <a:rPr lang="en-US" altLang="zh-CN" sz="2000" dirty="0">
                <a:latin typeface="+mn-lt"/>
                <a:cs typeface="+mn-cs"/>
              </a:rPr>
              <a:t>In addition, the cloud based network may not effective to handle communication protocol (e.g. SCTP because of the lack of SCTP LB).</a:t>
            </a:r>
            <a:r>
              <a:rPr lang="zh-CN" altLang="zh-CN" sz="2000" dirty="0">
                <a:latin typeface="+mn-lt"/>
                <a:cs typeface="+mn-cs"/>
              </a:rPr>
              <a:t> </a:t>
            </a:r>
            <a:endParaRPr lang="en-US" sz="2000" dirty="0">
              <a:latin typeface="+mn-lt"/>
              <a:cs typeface="+mn-cs"/>
            </a:endParaRPr>
          </a:p>
        </p:txBody>
      </p:sp>
    </p:spTree>
    <p:extLst>
      <p:ext uri="{BB962C8B-B14F-4D97-AF65-F5344CB8AC3E}">
        <p14:creationId xmlns:p14="http://schemas.microsoft.com/office/powerpoint/2010/main" val="100295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761295" y="256881"/>
            <a:ext cx="3731460" cy="516118"/>
          </a:xfrm>
        </p:spPr>
        <p:txBody>
          <a:bodyPr/>
          <a:lstStyle/>
          <a:p>
            <a:r>
              <a:rPr lang="fr-FR" sz="3200" dirty="0" err="1"/>
              <a:t>Proposed</a:t>
            </a:r>
            <a:r>
              <a:rPr lang="fr-FR" sz="3200" dirty="0"/>
              <a:t> objective</a:t>
            </a:r>
          </a:p>
        </p:txBody>
      </p:sp>
      <p:sp>
        <p:nvSpPr>
          <p:cNvPr id="3" name="矩形 2">
            <a:extLst>
              <a:ext uri="{FF2B5EF4-FFF2-40B4-BE49-F238E27FC236}">
                <a16:creationId xmlns:a16="http://schemas.microsoft.com/office/drawing/2014/main" id="{4443C920-6254-DA45-96D7-3216CC396EC7}"/>
              </a:ext>
            </a:extLst>
          </p:cNvPr>
          <p:cNvSpPr/>
          <p:nvPr/>
        </p:nvSpPr>
        <p:spPr>
          <a:xfrm>
            <a:off x="866658" y="1443841"/>
            <a:ext cx="10282411" cy="3607206"/>
          </a:xfrm>
          <a:prstGeom prst="rect">
            <a:avLst/>
          </a:prstGeom>
        </p:spPr>
        <p:txBody>
          <a:bodyPr wrap="square">
            <a:spAutoFit/>
          </a:bodyPr>
          <a:lstStyle/>
          <a:p>
            <a:pPr>
              <a:lnSpc>
                <a:spcPct val="150000"/>
              </a:lnSpc>
            </a:pPr>
            <a:r>
              <a:rPr lang="en-GB" altLang="zh-CN" sz="1400" dirty="0"/>
              <a:t>This study is aiming at identifying new use cases, service and KPI requirements related to the support of the cloud-based non-public network.</a:t>
            </a:r>
            <a:endParaRPr lang="zh-CN" altLang="zh-CN" sz="1400" dirty="0"/>
          </a:p>
          <a:p>
            <a:pPr>
              <a:lnSpc>
                <a:spcPct val="150000"/>
              </a:lnSpc>
            </a:pPr>
            <a:r>
              <a:rPr lang="en-GB" altLang="zh-CN" sz="1400" dirty="0"/>
              <a:t>The objectives include:</a:t>
            </a:r>
            <a:endParaRPr lang="zh-CN" altLang="zh-CN" sz="1400" dirty="0"/>
          </a:p>
          <a:p>
            <a:pPr>
              <a:lnSpc>
                <a:spcPct val="150000"/>
              </a:lnSpc>
            </a:pPr>
            <a:r>
              <a:rPr lang="en-GB" altLang="zh-CN" sz="1400" dirty="0"/>
              <a:t>1. Study use cases and identify stage 1 requirements to support the cloud based non-public network, the objective include:</a:t>
            </a:r>
            <a:endParaRPr lang="zh-CN" altLang="zh-CN" sz="1400" dirty="0"/>
          </a:p>
          <a:p>
            <a:pPr lvl="1">
              <a:lnSpc>
                <a:spcPct val="150000"/>
              </a:lnSpc>
            </a:pPr>
            <a:r>
              <a:rPr lang="en-GB" altLang="zh-CN" sz="1400" dirty="0"/>
              <a:t>Use cases of the cloud-based </a:t>
            </a:r>
            <a:r>
              <a:rPr lang="en-US" altLang="zh-CN" sz="1400" dirty="0"/>
              <a:t>non-public network</a:t>
            </a:r>
            <a:r>
              <a:rPr lang="en-GB" altLang="zh-CN" sz="1400" dirty="0"/>
              <a:t>.</a:t>
            </a:r>
            <a:endParaRPr lang="zh-CN" altLang="zh-CN" sz="1400" dirty="0"/>
          </a:p>
          <a:p>
            <a:pPr lvl="1">
              <a:lnSpc>
                <a:spcPct val="150000"/>
              </a:lnSpc>
            </a:pPr>
            <a:r>
              <a:rPr lang="en-GB" altLang="zh-CN" sz="1400" dirty="0"/>
              <a:t>Service and functional requirements to support the identified use cases, specifically taking into account:</a:t>
            </a:r>
            <a:endParaRPr lang="zh-CN" altLang="zh-CN" sz="1400" dirty="0"/>
          </a:p>
          <a:p>
            <a:pPr lvl="2">
              <a:lnSpc>
                <a:spcPct val="150000"/>
              </a:lnSpc>
            </a:pPr>
            <a:r>
              <a:rPr lang="en-US" altLang="zh-CN" sz="1400" dirty="0"/>
              <a:t>Requirements of cloud based non public network,</a:t>
            </a:r>
            <a:endParaRPr lang="zh-CN" altLang="zh-CN" sz="1400" dirty="0"/>
          </a:p>
          <a:p>
            <a:pPr lvl="2">
              <a:lnSpc>
                <a:spcPct val="150000"/>
              </a:lnSpc>
            </a:pPr>
            <a:r>
              <a:rPr lang="en-US" altLang="zh-CN" sz="1400" dirty="0"/>
              <a:t>Requirements of introducing stateless processing in cloud based non-public network,  </a:t>
            </a:r>
            <a:endParaRPr lang="zh-CN" altLang="zh-CN" sz="1400" dirty="0"/>
          </a:p>
          <a:p>
            <a:pPr lvl="2">
              <a:lnSpc>
                <a:spcPct val="150000"/>
              </a:lnSpc>
            </a:pPr>
            <a:r>
              <a:rPr lang="en-US" altLang="zh-CN" sz="1400" dirty="0"/>
              <a:t>Requirements of signaling protocol enhancement by considering the inter-working between cloud based non-public network and network function delayed locally for vertical applications,</a:t>
            </a:r>
            <a:endParaRPr lang="zh-CN" altLang="zh-CN" sz="1400" dirty="0"/>
          </a:p>
          <a:p>
            <a:pPr>
              <a:lnSpc>
                <a:spcPct val="150000"/>
              </a:lnSpc>
            </a:pPr>
            <a:r>
              <a:rPr lang="en-GB" altLang="zh-CN" sz="1400" dirty="0"/>
              <a:t>2. Gap analysis between the identified requirements for CBNPN and what is already defined by existing 3GPP requirements.</a:t>
            </a:r>
            <a:endParaRPr lang="zh-CN" altLang="zh-CN" sz="1400" dirty="0"/>
          </a:p>
        </p:txBody>
      </p:sp>
    </p:spTree>
    <p:extLst>
      <p:ext uri="{BB962C8B-B14F-4D97-AF65-F5344CB8AC3E}">
        <p14:creationId xmlns:p14="http://schemas.microsoft.com/office/powerpoint/2010/main" val="1755046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58379</TotalTime>
  <Words>313</Words>
  <Application>Microsoft Macintosh PowerPoint</Application>
  <PresentationFormat>宽屏</PresentationFormat>
  <Paragraphs>25</Paragraphs>
  <Slides>5</Slides>
  <Notes>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vt:i4>
      </vt:variant>
    </vt:vector>
  </HeadingPairs>
  <TitlesOfParts>
    <vt:vector size="9" baseType="lpstr">
      <vt:lpstr>Arial</vt:lpstr>
      <vt:lpstr>Calibri</vt:lpstr>
      <vt:lpstr>Times New Roman</vt:lpstr>
      <vt:lpstr>Office Theme</vt:lpstr>
      <vt:lpstr>   Motivation of cloud based non-public network</vt:lpstr>
      <vt:lpstr>Motivation of cloud based non-public network</vt:lpstr>
      <vt:lpstr>Motivation of cloud based non-public network</vt:lpstr>
      <vt:lpstr>Proposed objective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xiaobo_r2</cp:lastModifiedBy>
  <cp:revision>437</cp:revision>
  <dcterms:created xsi:type="dcterms:W3CDTF">2019-03-13T01:38:36Z</dcterms:created>
  <dcterms:modified xsi:type="dcterms:W3CDTF">2022-02-16T12:59:15Z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