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3" r:id="rId3"/>
    <p:sldMasterId id="2147483658" r:id="rId4"/>
  </p:sldMasterIdLst>
  <p:notesMasterIdLst>
    <p:notesMasterId r:id="rId6"/>
  </p:notesMasterIdLst>
  <p:handoutMasterIdLst>
    <p:handoutMasterId r:id="rId16"/>
  </p:handoutMasterIdLst>
  <p:sldIdLst>
    <p:sldId id="303" r:id="rId5"/>
    <p:sldId id="770" r:id="rId7"/>
    <p:sldId id="778" r:id="rId8"/>
    <p:sldId id="784" r:id="rId9"/>
    <p:sldId id="787" r:id="rId10"/>
    <p:sldId id="796" r:id="rId11"/>
    <p:sldId id="793" r:id="rId12"/>
    <p:sldId id="794" r:id="rId13"/>
    <p:sldId id="795" r:id="rId14"/>
    <p:sldId id="749" r:id="rId15"/>
  </p:sldIdLst>
  <p:sldSz cx="12192000" cy="6858000"/>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06-10-2219_Puneet Jain" initials="PKJ"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00"/>
    <a:srgbClr val="62A14D"/>
    <a:srgbClr val="E9EDF4"/>
    <a:srgbClr val="FF3300"/>
    <a:srgbClr val="C6D254"/>
    <a:srgbClr val="B1D254"/>
    <a:srgbClr val="72AF2F"/>
    <a:srgbClr val="5C88D0"/>
    <a:srgbClr val="2A6EA8"/>
    <a:srgbClr val="72732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0503" autoAdjust="0"/>
    <p:restoredTop sz="94625" autoAdjust="0"/>
  </p:normalViewPr>
  <p:slideViewPr>
    <p:cSldViewPr snapToGrid="0">
      <p:cViewPr>
        <p:scale>
          <a:sx n="75" d="100"/>
          <a:sy n="75" d="100"/>
        </p:scale>
        <p:origin x="-1440" y="54"/>
      </p:cViewPr>
      <p:guideLst>
        <p:guide orient="horz" pos="2159"/>
        <p:guide pos="3808"/>
      </p:guideLst>
    </p:cSldViewPr>
  </p:slideViewPr>
  <p:outlineViewPr>
    <p:cViewPr>
      <p:scale>
        <a:sx n="33" d="100"/>
        <a:sy n="33" d="100"/>
      </p:scale>
      <p:origin x="66" y="3810"/>
    </p:cViewPr>
  </p:outlineViewPr>
  <p:notesTextViewPr>
    <p:cViewPr>
      <p:scale>
        <a:sx n="100" d="100"/>
        <a:sy n="100" d="100"/>
      </p:scale>
      <p:origin x="0" y="0"/>
    </p:cViewPr>
  </p:notesTextViewPr>
  <p:sorterViewPr>
    <p:cViewPr varScale="1">
      <p:scale>
        <a:sx n="1" d="1"/>
        <a:sy n="1" d="1"/>
      </p:scale>
      <p:origin x="0" y="-78"/>
    </p:cViewPr>
  </p:sorterViewPr>
  <p:notesViewPr>
    <p:cSldViewPr snapToGrid="0">
      <p:cViewPr varScale="1">
        <p:scale>
          <a:sx n="50" d="100"/>
          <a:sy n="50" d="100"/>
        </p:scale>
        <p:origin x="-2970" y="-84"/>
      </p:cViewPr>
      <p:guideLst>
        <p:guide orient="horz" pos="3126"/>
        <p:guide pos="2123"/>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4.xml"/><Relationship Id="rId8" Type="http://schemas.openxmlformats.org/officeDocument/2006/relationships/slide" Target="slides/slide3.xml"/><Relationship Id="rId7" Type="http://schemas.openxmlformats.org/officeDocument/2006/relationships/slide" Target="slides/slide2.xml"/><Relationship Id="rId6" Type="http://schemas.openxmlformats.org/officeDocument/2006/relationships/notesMaster" Target="notesMasters/notesMaster1.xml"/><Relationship Id="rId5" Type="http://schemas.openxmlformats.org/officeDocument/2006/relationships/slide" Target="slides/slide1.xml"/><Relationship Id="rId4" Type="http://schemas.openxmlformats.org/officeDocument/2006/relationships/slideMaster" Target="slideMasters/slideMaster3.xml"/><Relationship Id="rId3" Type="http://schemas.openxmlformats.org/officeDocument/2006/relationships/slideMaster" Target="slideMasters/slideMaster2.xml"/><Relationship Id="rId20" Type="http://schemas.openxmlformats.org/officeDocument/2006/relationships/commentAuthors" Target="commentAuthors.xml"/><Relationship Id="rId2" Type="http://schemas.openxmlformats.org/officeDocument/2006/relationships/theme" Target="theme/theme1.xml"/><Relationship Id="rId19" Type="http://schemas.openxmlformats.org/officeDocument/2006/relationships/tableStyles" Target="tableStyles.xml"/><Relationship Id="rId18" Type="http://schemas.openxmlformats.org/officeDocument/2006/relationships/viewProps" Target="viewProps.xml"/><Relationship Id="rId17" Type="http://schemas.openxmlformats.org/officeDocument/2006/relationships/presProps" Target="presProps.xml"/><Relationship Id="rId16" Type="http://schemas.openxmlformats.org/officeDocument/2006/relationships/handoutMaster" Target="handoutMasters/handoutMaster1.xml"/><Relationship Id="rId15" Type="http://schemas.openxmlformats.org/officeDocument/2006/relationships/slide" Target="slides/slide10.xml"/><Relationship Id="rId14" Type="http://schemas.openxmlformats.org/officeDocument/2006/relationships/slide" Target="slides/slide9.xml"/><Relationship Id="rId13" Type="http://schemas.openxmlformats.org/officeDocument/2006/relationships/slide" Target="slides/slide8.xml"/><Relationship Id="rId12" Type="http://schemas.openxmlformats.org/officeDocument/2006/relationships/slide" Target="slides/slide7.xml"/><Relationship Id="rId11" Type="http://schemas.openxmlformats.org/officeDocument/2006/relationships/slide" Target="slides/slide6.xml"/><Relationship Id="rId10" Type="http://schemas.openxmlformats.org/officeDocument/2006/relationships/slide" Target="slides/slide5.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ln>
        </p:spPr>
        <p:txBody>
          <a:bodyPr vert="horz" wrap="square" lIns="92859" tIns="46430" rIns="92859" bIns="46430" numCol="1" anchor="t" anchorCtr="0" compatLnSpc="1"/>
          <a:lstStyle>
            <a:lvl1pPr defTabSz="930275" eaLnBrk="1" hangingPunct="1">
              <a:defRPr sz="1200">
                <a:latin typeface="Times New Roman" panose="02020603050405020304" pitchFamily="18" charset="0"/>
                <a:cs typeface="+mn-cs"/>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ln>
        </p:spPr>
        <p:txBody>
          <a:bodyPr vert="horz" wrap="square" lIns="92859" tIns="46430" rIns="92859" bIns="46430" numCol="1" anchor="t" anchorCtr="0" compatLnSpc="1"/>
          <a:lstStyle>
            <a:lvl1pPr algn="r" defTabSz="930275" eaLnBrk="1" hangingPunct="1">
              <a:defRPr sz="1200">
                <a:latin typeface="Times New Roman" panose="02020603050405020304" pitchFamily="18" charset="0"/>
                <a:cs typeface="+mn-cs"/>
              </a:defRPr>
            </a:lvl1pPr>
          </a:lstStyle>
          <a:p>
            <a:pPr>
              <a:defRPr/>
            </a:pPr>
            <a:fld id="{9E436C27-80EF-4A0D-A875-AA5301B61E12}" type="datetime1">
              <a:rPr lang="en-US"/>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ln>
        </p:spPr>
        <p:txBody>
          <a:bodyPr vert="horz" wrap="square" lIns="92859" tIns="46430" rIns="92859" bIns="46430" numCol="1" anchor="b" anchorCtr="0" compatLnSpc="1"/>
          <a:lstStyle>
            <a:lvl1pPr defTabSz="930275" eaLnBrk="1" hangingPunct="1">
              <a:defRPr sz="1200">
                <a:latin typeface="Times New Roman" panose="02020603050405020304" pitchFamily="18" charset="0"/>
                <a:cs typeface="+mn-cs"/>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ln>
        </p:spPr>
        <p:txBody>
          <a:bodyPr vert="horz" wrap="square" lIns="92859" tIns="46430" rIns="92859" bIns="46430" numCol="1" anchor="b" anchorCtr="0" compatLnSpc="1"/>
          <a:lstStyle>
            <a:lvl1pPr algn="r" defTabSz="930275" eaLnBrk="1" hangingPunct="1">
              <a:defRPr sz="1200">
                <a:latin typeface="Times New Roman" panose="02020603050405020304" pitchFamily="18" charset="0"/>
              </a:defRPr>
            </a:lvl1pPr>
          </a:lstStyle>
          <a:p>
            <a:pPr>
              <a:defRPr/>
            </a:pPr>
            <a:fld id="{84896699-8EAF-425A-91DC-02EF736CA54C}" type="slidenum">
              <a:rPr lang="en-GB" altLang="en-US"/>
            </a:fld>
            <a:endParaRPr lang="en-GB"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ln>
        </p:spPr>
        <p:txBody>
          <a:bodyPr vert="horz" wrap="square" lIns="92859" tIns="46430" rIns="92859" bIns="46430" numCol="1" anchor="t" anchorCtr="0" compatLnSpc="1"/>
          <a:lstStyle>
            <a:lvl1pPr defTabSz="930275" eaLnBrk="1" hangingPunct="1">
              <a:defRPr sz="1200">
                <a:latin typeface="Times New Roman" panose="02020603050405020304" pitchFamily="18" charset="0"/>
                <a:cs typeface="+mn-cs"/>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ln>
        </p:spPr>
        <p:txBody>
          <a:bodyPr vert="horz" wrap="square" lIns="92859" tIns="46430" rIns="92859" bIns="46430" numCol="1" anchor="t" anchorCtr="0" compatLnSpc="1"/>
          <a:lstStyle>
            <a:lvl1pPr algn="r" defTabSz="930275" eaLnBrk="1" hangingPunct="1">
              <a:defRPr sz="1200">
                <a:latin typeface="Times New Roman" panose="02020603050405020304" pitchFamily="18" charset="0"/>
                <a:cs typeface="+mn-cs"/>
              </a:defRPr>
            </a:lvl1pPr>
          </a:lstStyle>
          <a:p>
            <a:pPr>
              <a:defRPr/>
            </a:pPr>
            <a:fld id="{63FBF7EF-8678-4E88-BD87-1D3EF3670A8E}" type="datetime1">
              <a:rPr lang="en-US"/>
            </a:fld>
            <a:endParaRPr lang="en-US" dirty="0"/>
          </a:p>
        </p:txBody>
      </p:sp>
      <p:sp>
        <p:nvSpPr>
          <p:cNvPr id="4100" name="Rectangle 4"/>
          <p:cNvSpPr>
            <a:spLocks noGrp="1" noRot="1" noChangeAspect="1" noChangeArrowheads="1" noTextEdit="1"/>
          </p:cNvSpPr>
          <p:nvPr>
            <p:ph type="sldImg" idx="2"/>
          </p:nvPr>
        </p:nvSpPr>
        <p:spPr bwMode="auto">
          <a:xfrm>
            <a:off x="88371" y="742950"/>
            <a:ext cx="6620933" cy="3724275"/>
          </a:xfrm>
          <a:prstGeom prst="rect">
            <a:avLst/>
          </a:prstGeom>
          <a:noFill/>
          <a:ln w="9525">
            <a:solidFill>
              <a:srgbClr val="000000"/>
            </a:solidFill>
            <a:miter lim="800000"/>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ln>
        </p:spPr>
        <p:txBody>
          <a:bodyPr vert="horz" wrap="square" lIns="92859" tIns="46430" rIns="92859" bIns="46430" numCol="1" anchor="t" anchorCtr="0" compatLnSpc="1"/>
          <a:lstStyle/>
          <a:p>
            <a:pPr lvl="0"/>
            <a:r>
              <a:rPr lang="en-GB" noProof="0"/>
              <a:t>Click to edit Master text styles</a:t>
            </a:r>
            <a:endParaRPr lang="en-GB" noProof="0"/>
          </a:p>
          <a:p>
            <a:pPr lvl="1"/>
            <a:r>
              <a:rPr lang="en-GB" noProof="0"/>
              <a:t>Second level</a:t>
            </a:r>
            <a:endParaRPr lang="en-GB" noProof="0"/>
          </a:p>
          <a:p>
            <a:pPr lvl="2"/>
            <a:r>
              <a:rPr lang="en-GB" noProof="0"/>
              <a:t>Third level</a:t>
            </a:r>
            <a:endParaRPr lang="en-GB" noProof="0"/>
          </a:p>
          <a:p>
            <a:pPr lvl="3"/>
            <a:r>
              <a:rPr lang="en-GB" noProof="0"/>
              <a:t>Fourth level</a:t>
            </a:r>
            <a:endParaRPr lang="en-GB" noProof="0"/>
          </a:p>
          <a:p>
            <a:pPr lvl="4"/>
            <a:r>
              <a:rPr lang="en-GB" noProof="0"/>
              <a:t>Fifth level</a:t>
            </a:r>
            <a:endParaRPr lang="en-GB" noProof="0"/>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ln>
        </p:spPr>
        <p:txBody>
          <a:bodyPr vert="horz" wrap="square" lIns="92859" tIns="46430" rIns="92859" bIns="46430" numCol="1" anchor="b" anchorCtr="0" compatLnSpc="1"/>
          <a:lstStyle>
            <a:lvl1pPr defTabSz="930275" eaLnBrk="1" hangingPunct="1">
              <a:defRPr sz="1200">
                <a:latin typeface="Times New Roman" panose="02020603050405020304" pitchFamily="18" charset="0"/>
                <a:cs typeface="+mn-cs"/>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ln>
        </p:spPr>
        <p:txBody>
          <a:bodyPr vert="horz" wrap="square" lIns="92859" tIns="46430" rIns="92859" bIns="46430" numCol="1" anchor="b" anchorCtr="0" compatLnSpc="1"/>
          <a:lstStyle>
            <a:lvl1pPr algn="r" defTabSz="930275" eaLnBrk="1" hangingPunct="1">
              <a:defRPr sz="1200">
                <a:latin typeface="Times New Roman" panose="02020603050405020304" pitchFamily="18" charset="0"/>
              </a:defRPr>
            </a:lvl1pPr>
          </a:lstStyle>
          <a:p>
            <a:pPr>
              <a:defRPr/>
            </a:pPr>
            <a:fld id="{ECE0B2C6-996E-45E1-BA1D-CBDA9768A258}" type="slidenum">
              <a:rPr lang="en-GB" altLang="en-US"/>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defRPr>
            </a:lvl1pPr>
            <a:lvl2pPr marL="742950" indent="-285750" defTabSz="930275">
              <a:spcBef>
                <a:spcPct val="30000"/>
              </a:spcBef>
              <a:defRPr sz="1200">
                <a:solidFill>
                  <a:schemeClr val="tx1"/>
                </a:solidFill>
                <a:latin typeface="Times New Roman" panose="02020603050405020304" pitchFamily="18" charset="0"/>
              </a:defRPr>
            </a:lvl2pPr>
            <a:lvl3pPr marL="1143000" indent="-228600" defTabSz="930275">
              <a:spcBef>
                <a:spcPct val="30000"/>
              </a:spcBef>
              <a:defRPr sz="1200">
                <a:solidFill>
                  <a:schemeClr val="tx1"/>
                </a:solidFill>
                <a:latin typeface="Times New Roman" panose="02020603050405020304" pitchFamily="18" charset="0"/>
              </a:defRPr>
            </a:lvl3pPr>
            <a:lvl4pPr marL="1600200" indent="-228600" defTabSz="930275">
              <a:spcBef>
                <a:spcPct val="30000"/>
              </a:spcBef>
              <a:defRPr sz="1200">
                <a:solidFill>
                  <a:schemeClr val="tx1"/>
                </a:solidFill>
                <a:latin typeface="Times New Roman" panose="02020603050405020304" pitchFamily="18" charset="0"/>
              </a:defRPr>
            </a:lvl4pPr>
            <a:lvl5pPr marL="2057400" indent="-228600" defTabSz="930275">
              <a:spcBef>
                <a:spcPct val="30000"/>
              </a:spcBef>
              <a:defRPr sz="12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22104670-74C2-4A6C-A838-B3BB595D87DD}" type="slidenum">
              <a:rPr lang="en-GB" altLang="en-US" smtClean="0"/>
            </a:fld>
            <a:endParaRPr lang="en-GB" altLang="en-US"/>
          </a:p>
        </p:txBody>
      </p:sp>
      <p:sp>
        <p:nvSpPr>
          <p:cNvPr id="7171" name="Rectangle 2"/>
          <p:cNvSpPr>
            <a:spLocks noGrp="1" noRot="1" noChangeAspect="1" noChangeArrowheads="1" noTextEdit="1"/>
          </p:cNvSpPr>
          <p:nvPr>
            <p:ph type="sldImg"/>
          </p:nvPr>
        </p:nvSpPr>
        <p:spPr>
          <a:xfrm>
            <a:off x="87753" y="742950"/>
            <a:ext cx="6623756" cy="3725863"/>
          </a:xfrm>
        </p:spPr>
      </p:sp>
      <p:sp>
        <p:nvSpPr>
          <p:cNvPr id="7172" name="Rectangle 3"/>
          <p:cNvSpPr>
            <a:spLocks noGrp="1" noChangeArrowheads="1"/>
          </p:cNvSpPr>
          <p:nvPr>
            <p:ph type="body" idx="1"/>
          </p:nvPr>
        </p:nvSpPr>
        <p:spPr>
          <a:xfrm>
            <a:off x="904875" y="4718050"/>
            <a:ext cx="4987925" cy="44672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Text Box 14"/>
          <p:cNvSpPr txBox="1">
            <a:spLocks noChangeArrowheads="1"/>
          </p:cNvSpPr>
          <p:nvPr userDrawn="1"/>
        </p:nvSpPr>
        <p:spPr bwMode="auto">
          <a:xfrm>
            <a:off x="397933" y="85317"/>
            <a:ext cx="7747000"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endParaRPr lang="sv-SE" altLang="en-US" sz="1200" b="1" dirty="0">
              <a:latin typeface="Arial" panose="020B0604020202020204"/>
            </a:endParaRPr>
          </a:p>
          <a:p>
            <a:r>
              <a:rPr sz="1200" b="1" kern="1200" dirty="0">
                <a:solidFill>
                  <a:schemeClr val="tx1"/>
                </a:solidFill>
                <a:latin typeface="Arial" panose="020B0604020202020204"/>
                <a:ea typeface="+mn-ea"/>
                <a:cs typeface="Arial" panose="020B0604020202020204" pitchFamily="34" charset="0"/>
              </a:rPr>
              <a:t>3GPP SA WG1 Meeting # 97e</a:t>
            </a:r>
            <a:endParaRPr sz="1200" b="1" kern="1200" dirty="0">
              <a:solidFill>
                <a:schemeClr val="tx1"/>
              </a:solidFill>
              <a:latin typeface="Arial" panose="020B0604020202020204"/>
              <a:ea typeface="+mn-ea"/>
              <a:cs typeface="Arial" panose="020B0604020202020204" pitchFamily="34" charset="0"/>
            </a:endParaRPr>
          </a:p>
          <a:p>
            <a:r>
              <a:rPr lang="de-DE" sz="1200" b="1" kern="1200" dirty="0" smtClean="0">
                <a:solidFill>
                  <a:schemeClr val="tx1"/>
                </a:solidFill>
                <a:latin typeface="Arial" panose="020B0604020202020204"/>
                <a:ea typeface="+mn-ea"/>
                <a:cs typeface="Arial" panose="020B0604020202020204" pitchFamily="34" charset="0"/>
              </a:rPr>
              <a:t>Electronic Meeting, 14 - 24 Feb 2022</a:t>
            </a:r>
            <a:endParaRPr lang="de-DE" sz="1200" b="1" kern="1200" dirty="0" smtClean="0">
              <a:solidFill>
                <a:schemeClr val="tx1"/>
              </a:solidFill>
              <a:latin typeface="Arial" panose="020B0604020202020204"/>
              <a:ea typeface="+mn-ea"/>
              <a:cs typeface="Arial" panose="020B0604020202020204" pitchFamily="34" charset="0"/>
            </a:endParaRPr>
          </a:p>
        </p:txBody>
      </p:sp>
      <p:sp>
        <p:nvSpPr>
          <p:cNvPr id="5" name="Text Box 13"/>
          <p:cNvSpPr txBox="1">
            <a:spLocks noChangeArrowheads="1"/>
          </p:cNvSpPr>
          <p:nvPr userDrawn="1"/>
        </p:nvSpPr>
        <p:spPr bwMode="auto">
          <a:xfrm>
            <a:off x="7472724" y="324480"/>
            <a:ext cx="1951567" cy="3067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de-DE" sz="1400" b="1" dirty="0" smtClean="0">
                <a:effectLst/>
              </a:rPr>
              <a:t>S</a:t>
            </a:r>
            <a:r>
              <a:rPr lang="en-US" altLang="de-DE" sz="1400" b="1" dirty="0" smtClean="0">
                <a:effectLst/>
              </a:rPr>
              <a:t>1</a:t>
            </a:r>
            <a:r>
              <a:rPr lang="de-DE" sz="1400" b="1" dirty="0" smtClean="0">
                <a:effectLst/>
              </a:rPr>
              <a:t>-22</a:t>
            </a:r>
            <a:r>
              <a:rPr lang="en-US" altLang="de-DE" sz="1400" b="1" dirty="0" smtClean="0">
                <a:effectLst/>
              </a:rPr>
              <a:t>0115</a:t>
            </a:r>
            <a:endParaRPr lang="en-US" altLang="de-DE" sz="1400" b="1" dirty="0" smtClean="0">
              <a:effectLst/>
            </a:endParaRPr>
          </a:p>
        </p:txBody>
      </p:sp>
      <p:sp>
        <p:nvSpPr>
          <p:cNvPr id="2" name="Title 1"/>
          <p:cNvSpPr>
            <a:spLocks noGrp="1"/>
          </p:cNvSpPr>
          <p:nvPr>
            <p:ph type="ctrTitle"/>
          </p:nvPr>
        </p:nvSpPr>
        <p:spPr>
          <a:xfrm>
            <a:off x="914400" y="2130426"/>
            <a:ext cx="103632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GB" dirty="0"/>
          </a:p>
        </p:txBody>
      </p:sp>
    </p:spTree>
  </p:cSld>
  <p:clrMapOvr>
    <a:masterClrMapping/>
  </p:clrMapOvr>
  <p:transition spd="slow"/>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GB" dirty="0"/>
          </a:p>
        </p:txBody>
      </p:sp>
    </p:spTree>
  </p:cSld>
  <p:clrMapOvr>
    <a:masterClrMapping/>
  </p:clrMapOvr>
  <p:transition spd="slow"/>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cSld>
  <p:clrMapOvr>
    <a:masterClrMapping/>
  </p:clrMapOvr>
  <p:transition spd="slow"/>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Blank">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a:xfrm>
            <a:off x="11410951" y="6483350"/>
            <a:ext cx="527049" cy="222250"/>
          </a:xfrm>
          <a:prstGeom prst="rect">
            <a:avLst/>
          </a:prstGeom>
        </p:spPr>
        <p:txBody>
          <a:bodyPr/>
          <a:lstStyle>
            <a:lvl1pPr>
              <a:defRPr/>
            </a:lvl1pPr>
          </a:lstStyle>
          <a:p>
            <a:pPr>
              <a:defRPr/>
            </a:pPr>
            <a:fld id="{B0D3894F-37FA-4352-A828-959DE0BB230E}" type="slidenum">
              <a:rPr lang="en-GB"/>
            </a:fld>
            <a:endParaRPr lang="en-GB"/>
          </a:p>
        </p:txBody>
      </p:sp>
    </p:spTree>
  </p:cSld>
  <p:clrMapOvr>
    <a:masterClrMapping/>
  </p:clrMapOvr>
  <p:transition spd="slow"/>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GB" dirty="0"/>
          </a:p>
        </p:txBody>
      </p:sp>
    </p:spTree>
  </p:cSld>
  <p:clrMapOvr>
    <a:masterClrMapping/>
  </p:clrMapOvr>
  <p:transition spd="slow"/>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cSld>
  <p:clrMapOvr>
    <a:masterClrMapping/>
  </p:clrMapOvr>
  <p:transition spd="slow"/>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Blank">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a:xfrm>
            <a:off x="11410951" y="6483350"/>
            <a:ext cx="527049" cy="222250"/>
          </a:xfrm>
          <a:prstGeom prst="rect">
            <a:avLst/>
          </a:prstGeom>
        </p:spPr>
        <p:txBody>
          <a:bodyPr/>
          <a:lstStyle>
            <a:lvl1pPr>
              <a:defRPr/>
            </a:lvl1pPr>
          </a:lstStyle>
          <a:p>
            <a:pPr>
              <a:defRPr/>
            </a:pPr>
            <a:fld id="{B0D3894F-37FA-4352-A828-959DE0BB230E}" type="slidenum">
              <a:rPr lang="en-GB"/>
            </a:fld>
            <a:endParaRPr lang="en-GB"/>
          </a:p>
        </p:txBody>
      </p:sp>
    </p:spTree>
  </p:cSld>
  <p:clrMapOvr>
    <a:masterClrMapping/>
  </p:clrMapOvr>
  <p:transition spd="slow"/>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Text Box 14"/>
          <p:cNvSpPr txBox="1">
            <a:spLocks noChangeArrowheads="1"/>
          </p:cNvSpPr>
          <p:nvPr userDrawn="1"/>
        </p:nvSpPr>
        <p:spPr bwMode="auto">
          <a:xfrm>
            <a:off x="397933" y="85317"/>
            <a:ext cx="7747000"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endParaRPr lang="sv-SE" altLang="en-US" sz="1200" b="1" dirty="0">
              <a:latin typeface="Arial" panose="020B0604020202020204"/>
            </a:endParaRPr>
          </a:p>
          <a:p>
            <a:r>
              <a:rPr lang="de-DE" sz="1200" b="1" kern="1200" dirty="0">
                <a:solidFill>
                  <a:schemeClr val="tx1"/>
                </a:solidFill>
                <a:latin typeface="Arial" panose="020B0604020202020204"/>
                <a:ea typeface="+mn-ea"/>
                <a:cs typeface="Arial" panose="020B0604020202020204" pitchFamily="34" charset="0"/>
              </a:rPr>
              <a:t>3GPP TSG </a:t>
            </a:r>
            <a:r>
              <a:rPr lang="de-DE" sz="1200" b="1" kern="1200" dirty="0" smtClean="0">
                <a:solidFill>
                  <a:schemeClr val="tx1"/>
                </a:solidFill>
                <a:latin typeface="Arial" panose="020B0604020202020204"/>
                <a:ea typeface="+mn-ea"/>
                <a:cs typeface="Arial" panose="020B0604020202020204" pitchFamily="34" charset="0"/>
              </a:rPr>
              <a:t>SA1 </a:t>
            </a:r>
            <a:r>
              <a:rPr lang="de-DE" sz="1200" b="1" kern="1200" dirty="0">
                <a:solidFill>
                  <a:schemeClr val="tx1"/>
                </a:solidFill>
                <a:latin typeface="Arial" panose="020B0604020202020204"/>
                <a:ea typeface="+mn-ea"/>
                <a:cs typeface="Arial" panose="020B0604020202020204" pitchFamily="34" charset="0"/>
              </a:rPr>
              <a:t>Meeting </a:t>
            </a:r>
            <a:r>
              <a:rPr lang="de-DE" sz="1200" b="1" kern="1200" dirty="0" smtClean="0">
                <a:solidFill>
                  <a:schemeClr val="tx1"/>
                </a:solidFill>
                <a:latin typeface="Arial" panose="020B0604020202020204"/>
                <a:ea typeface="+mn-ea"/>
                <a:cs typeface="Arial" panose="020B0604020202020204" pitchFamily="34" charset="0"/>
              </a:rPr>
              <a:t>#96E</a:t>
            </a:r>
            <a:endParaRPr lang="de-DE" sz="1200" b="1" kern="1200" dirty="0">
              <a:solidFill>
                <a:schemeClr val="tx1"/>
              </a:solidFill>
              <a:latin typeface="Arial" panose="020B0604020202020204"/>
              <a:ea typeface="+mn-ea"/>
              <a:cs typeface="Arial" panose="020B0604020202020204" pitchFamily="34" charset="0"/>
            </a:endParaRPr>
          </a:p>
          <a:p>
            <a:r>
              <a:rPr lang="de-DE" sz="1200" b="1" kern="1200" dirty="0" smtClean="0">
                <a:solidFill>
                  <a:schemeClr val="tx1"/>
                </a:solidFill>
                <a:latin typeface="Arial" panose="020B0604020202020204"/>
                <a:ea typeface="+mn-ea"/>
                <a:cs typeface="Arial" panose="020B0604020202020204" pitchFamily="34" charset="0"/>
              </a:rPr>
              <a:t>Feb xxx, 2022</a:t>
            </a:r>
            <a:endParaRPr lang="sv-SE" altLang="en-US" sz="1200" b="1" kern="1200" dirty="0">
              <a:solidFill>
                <a:schemeClr val="tx1"/>
              </a:solidFill>
              <a:latin typeface="Arial" panose="020B0604020202020204"/>
              <a:ea typeface="+mn-ea"/>
              <a:cs typeface="Arial" panose="020B0604020202020204" pitchFamily="34" charset="0"/>
            </a:endParaRPr>
          </a:p>
        </p:txBody>
      </p:sp>
      <p:sp>
        <p:nvSpPr>
          <p:cNvPr id="5" name="Text Box 13"/>
          <p:cNvSpPr txBox="1">
            <a:spLocks noChangeArrowheads="1"/>
          </p:cNvSpPr>
          <p:nvPr userDrawn="1"/>
        </p:nvSpPr>
        <p:spPr bwMode="auto">
          <a:xfrm>
            <a:off x="7472724" y="324480"/>
            <a:ext cx="1951567" cy="3067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de-DE" sz="1400" b="1" dirty="0" smtClean="0">
                <a:effectLst/>
              </a:rPr>
              <a:t>S2-22xxxx</a:t>
            </a:r>
            <a:endParaRPr lang="de-DE" sz="1400" b="1" dirty="0" smtClean="0">
              <a:effectLst/>
            </a:endParaRPr>
          </a:p>
        </p:txBody>
      </p:sp>
      <p:sp>
        <p:nvSpPr>
          <p:cNvPr id="2" name="Title 1"/>
          <p:cNvSpPr>
            <a:spLocks noGrp="1"/>
          </p:cNvSpPr>
          <p:nvPr>
            <p:ph type="ctrTitle"/>
          </p:nvPr>
        </p:nvSpPr>
        <p:spPr>
          <a:xfrm>
            <a:off x="914400" y="2130426"/>
            <a:ext cx="103632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GB" dirty="0"/>
          </a:p>
        </p:txBody>
      </p:sp>
    </p:spTree>
  </p:cSld>
  <p:clrMapOvr>
    <a:masterClrMapping/>
  </p:clrMapOvr>
  <p:transition spd="slow"/>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GB" dirty="0"/>
          </a:p>
        </p:txBody>
      </p:sp>
    </p:spTree>
  </p:cSld>
  <p:clrMapOvr>
    <a:masterClrMapping/>
  </p:clrMapOvr>
  <p:transition spd="slow"/>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cSld>
  <p:clrMapOvr>
    <a:masterClrMapping/>
  </p:clrMapOvr>
  <p:transition spd="slow"/>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Blank">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a:xfrm>
            <a:off x="11410951" y="6483350"/>
            <a:ext cx="527049" cy="222250"/>
          </a:xfrm>
          <a:prstGeom prst="rect">
            <a:avLst/>
          </a:prstGeom>
        </p:spPr>
        <p:txBody>
          <a:bodyPr/>
          <a:lstStyle>
            <a:lvl1pPr>
              <a:defRPr/>
            </a:lvl1pPr>
          </a:lstStyle>
          <a:p>
            <a:pPr>
              <a:defRPr/>
            </a:pPr>
            <a:fld id="{B0D3894F-37FA-4352-A828-959DE0BB230E}" type="slidenum">
              <a:rPr lang="en-GB"/>
            </a:fld>
            <a:endParaRPr lang="en-GB"/>
          </a:p>
        </p:txBody>
      </p:sp>
    </p:spTree>
  </p:cSld>
  <p:clrMapOvr>
    <a:masterClrMapping/>
  </p:clrMapOvr>
  <p:transition spd="slow"/>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Text Box 14"/>
          <p:cNvSpPr txBox="1">
            <a:spLocks noChangeArrowheads="1"/>
          </p:cNvSpPr>
          <p:nvPr userDrawn="1"/>
        </p:nvSpPr>
        <p:spPr bwMode="auto">
          <a:xfrm>
            <a:off x="397933" y="85317"/>
            <a:ext cx="7747000"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endParaRPr lang="sv-SE" altLang="en-US" sz="1200" b="1" dirty="0">
              <a:latin typeface="Arial" panose="020B0604020202020204"/>
            </a:endParaRPr>
          </a:p>
          <a:p>
            <a:r>
              <a:rPr lang="de-DE" sz="1200" b="1" kern="1200" dirty="0">
                <a:solidFill>
                  <a:schemeClr val="tx1"/>
                </a:solidFill>
                <a:latin typeface="Arial" panose="020B0604020202020204"/>
                <a:ea typeface="+mn-ea"/>
                <a:cs typeface="Arial" panose="020B0604020202020204" pitchFamily="34" charset="0"/>
              </a:rPr>
              <a:t>3GPP TSG </a:t>
            </a:r>
            <a:r>
              <a:rPr lang="de-DE" sz="1200" b="1" kern="1200" dirty="0" smtClean="0">
                <a:solidFill>
                  <a:schemeClr val="tx1"/>
                </a:solidFill>
                <a:latin typeface="Arial" panose="020B0604020202020204"/>
                <a:ea typeface="+mn-ea"/>
                <a:cs typeface="Arial" panose="020B0604020202020204" pitchFamily="34" charset="0"/>
              </a:rPr>
              <a:t>SA1 </a:t>
            </a:r>
            <a:r>
              <a:rPr lang="de-DE" sz="1200" b="1" kern="1200" dirty="0">
                <a:solidFill>
                  <a:schemeClr val="tx1"/>
                </a:solidFill>
                <a:latin typeface="Arial" panose="020B0604020202020204"/>
                <a:ea typeface="+mn-ea"/>
                <a:cs typeface="Arial" panose="020B0604020202020204" pitchFamily="34" charset="0"/>
              </a:rPr>
              <a:t>Meeting </a:t>
            </a:r>
            <a:r>
              <a:rPr lang="de-DE" sz="1200" b="1" kern="1200" dirty="0" smtClean="0">
                <a:solidFill>
                  <a:schemeClr val="tx1"/>
                </a:solidFill>
                <a:latin typeface="Arial" panose="020B0604020202020204"/>
                <a:ea typeface="+mn-ea"/>
                <a:cs typeface="Arial" panose="020B0604020202020204" pitchFamily="34" charset="0"/>
              </a:rPr>
              <a:t>#96E</a:t>
            </a:r>
            <a:endParaRPr lang="de-DE" sz="1200" b="1" kern="1200" dirty="0">
              <a:solidFill>
                <a:schemeClr val="tx1"/>
              </a:solidFill>
              <a:latin typeface="Arial" panose="020B0604020202020204"/>
              <a:ea typeface="+mn-ea"/>
              <a:cs typeface="Arial" panose="020B0604020202020204" pitchFamily="34" charset="0"/>
            </a:endParaRPr>
          </a:p>
          <a:p>
            <a:r>
              <a:rPr lang="de-DE" sz="1200" b="1" kern="1200" dirty="0" smtClean="0">
                <a:solidFill>
                  <a:schemeClr val="tx1"/>
                </a:solidFill>
                <a:latin typeface="Arial" panose="020B0604020202020204"/>
                <a:ea typeface="+mn-ea"/>
                <a:cs typeface="Arial" panose="020B0604020202020204" pitchFamily="34" charset="0"/>
              </a:rPr>
              <a:t>Feb xxx, 2022</a:t>
            </a:r>
            <a:endParaRPr lang="sv-SE" altLang="en-US" sz="1200" b="1" kern="1200" dirty="0">
              <a:solidFill>
                <a:schemeClr val="tx1"/>
              </a:solidFill>
              <a:latin typeface="Arial" panose="020B0604020202020204"/>
              <a:ea typeface="+mn-ea"/>
              <a:cs typeface="Arial" panose="020B0604020202020204" pitchFamily="34" charset="0"/>
            </a:endParaRPr>
          </a:p>
        </p:txBody>
      </p:sp>
      <p:sp>
        <p:nvSpPr>
          <p:cNvPr id="5" name="Text Box 13"/>
          <p:cNvSpPr txBox="1">
            <a:spLocks noChangeArrowheads="1"/>
          </p:cNvSpPr>
          <p:nvPr userDrawn="1"/>
        </p:nvSpPr>
        <p:spPr bwMode="auto">
          <a:xfrm>
            <a:off x="7472724" y="324480"/>
            <a:ext cx="1951567" cy="3067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de-DE" sz="1400" b="1" dirty="0" smtClean="0">
                <a:effectLst/>
              </a:rPr>
              <a:t>S2-22xxxx</a:t>
            </a:r>
            <a:endParaRPr lang="de-DE" sz="1400" b="1" dirty="0" smtClean="0">
              <a:effectLst/>
            </a:endParaRPr>
          </a:p>
        </p:txBody>
      </p:sp>
      <p:sp>
        <p:nvSpPr>
          <p:cNvPr id="2" name="Title 1"/>
          <p:cNvSpPr>
            <a:spLocks noGrp="1"/>
          </p:cNvSpPr>
          <p:nvPr>
            <p:ph type="ctrTitle"/>
          </p:nvPr>
        </p:nvSpPr>
        <p:spPr>
          <a:xfrm>
            <a:off x="914400" y="2130426"/>
            <a:ext cx="103632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GB" dirty="0"/>
          </a:p>
        </p:txBody>
      </p:sp>
    </p:spTree>
  </p:cSld>
  <p:clrMapOvr>
    <a:masterClrMapping/>
  </p:clrMapOvr>
  <p:transition spd="slow"/>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7" Type="http://schemas.openxmlformats.org/officeDocument/2006/relationships/theme" Target="../theme/theme1.xml"/><Relationship Id="rId6" Type="http://schemas.openxmlformats.org/officeDocument/2006/relationships/image" Target="../media/image2.png"/><Relationship Id="rId5" Type="http://schemas.openxmlformats.org/officeDocument/2006/relationships/image" Target="../media/image1.jpeg"/><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7" Type="http://schemas.openxmlformats.org/officeDocument/2006/relationships/theme" Target="../theme/theme2.xml"/><Relationship Id="rId6" Type="http://schemas.openxmlformats.org/officeDocument/2006/relationships/image" Target="../media/image2.png"/><Relationship Id="rId5" Type="http://schemas.openxmlformats.org/officeDocument/2006/relationships/image" Target="../media/image1.jpeg"/><Relationship Id="rId4" Type="http://schemas.openxmlformats.org/officeDocument/2006/relationships/slideLayout" Target="../slideLayouts/slideLayout8.xml"/><Relationship Id="rId3" Type="http://schemas.openxmlformats.org/officeDocument/2006/relationships/slideLayout" Target="../slideLayouts/slideLayout7.xml"/><Relationship Id="rId2" Type="http://schemas.openxmlformats.org/officeDocument/2006/relationships/slideLayout" Target="../slideLayouts/slideLayout6.xml"/><Relationship Id="rId1" Type="http://schemas.openxmlformats.org/officeDocument/2006/relationships/slideLayout" Target="../slideLayouts/slideLayout5.xml"/></Relationships>
</file>

<file path=ppt/slideMasters/_rels/slideMaster3.xml.rels><?xml version="1.0" encoding="UTF-8" standalone="yes"?>
<Relationships xmlns="http://schemas.openxmlformats.org/package/2006/relationships"><Relationship Id="rId7" Type="http://schemas.openxmlformats.org/officeDocument/2006/relationships/theme" Target="../theme/theme3.xml"/><Relationship Id="rId6" Type="http://schemas.openxmlformats.org/officeDocument/2006/relationships/image" Target="../media/image2.png"/><Relationship Id="rId5" Type="http://schemas.openxmlformats.org/officeDocument/2006/relationships/image" Target="../media/image1.jpeg"/><Relationship Id="rId4" Type="http://schemas.openxmlformats.org/officeDocument/2006/relationships/slideLayout" Target="../slideLayouts/slideLayout12.xml"/><Relationship Id="rId3" Type="http://schemas.openxmlformats.org/officeDocument/2006/relationships/slideLayout" Target="../slideLayouts/slideLayout11.xml"/><Relationship Id="rId2" Type="http://schemas.openxmlformats.org/officeDocument/2006/relationships/slideLayout" Target="../slideLayouts/slideLayout10.xml"/><Relationship Id="rId1"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787400" y="6373813"/>
            <a:ext cx="8225367" cy="323850"/>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a:p>
        </p:txBody>
      </p:sp>
      <p:sp>
        <p:nvSpPr>
          <p:cNvPr id="1027" name="Title Placeholder 1"/>
          <p:cNvSpPr>
            <a:spLocks noGrp="1"/>
          </p:cNvSpPr>
          <p:nvPr>
            <p:ph type="title"/>
          </p:nvPr>
        </p:nvSpPr>
        <p:spPr bwMode="auto">
          <a:xfrm>
            <a:off x="651933" y="228600"/>
            <a:ext cx="9103784"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647700" y="1454150"/>
            <a:ext cx="11184467"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en-US" altLang="en-US" dirty="0"/>
              <a:t>Click to edit Master text styles</a:t>
            </a:r>
            <a:endParaRPr lang="en-US" altLang="en-US" dirty="0"/>
          </a:p>
          <a:p>
            <a:pPr lvl="1"/>
            <a:r>
              <a:rPr lang="en-US" altLang="en-US" dirty="0"/>
              <a:t>Second level</a:t>
            </a:r>
            <a:endParaRPr lang="en-US" altLang="en-US" dirty="0"/>
          </a:p>
          <a:p>
            <a:pPr lvl="2"/>
            <a:r>
              <a:rPr lang="en-US" altLang="en-US" dirty="0"/>
              <a:t>Third level</a:t>
            </a:r>
            <a:endParaRPr lang="en-US" altLang="en-US" dirty="0"/>
          </a:p>
          <a:p>
            <a:pPr lvl="3"/>
            <a:r>
              <a:rPr lang="en-US" altLang="en-US" dirty="0"/>
              <a:t>Fourth level</a:t>
            </a:r>
            <a:endParaRPr lang="en-US" altLang="en-US" dirty="0"/>
          </a:p>
          <a:p>
            <a:pPr lvl="4"/>
            <a:r>
              <a:rPr lang="en-US" altLang="en-US" dirty="0"/>
              <a:t>Fifth level</a:t>
            </a:r>
            <a:endParaRPr lang="en-GB" altLang="en-US" dirty="0"/>
          </a:p>
        </p:txBody>
      </p:sp>
      <p:sp>
        <p:nvSpPr>
          <p:cNvPr id="14" name="TextBox 13"/>
          <p:cNvSpPr txBox="1"/>
          <p:nvPr userDrawn="1"/>
        </p:nvSpPr>
        <p:spPr>
          <a:xfrm>
            <a:off x="717551" y="6462713"/>
            <a:ext cx="7297560" cy="242887"/>
          </a:xfrm>
          <a:prstGeom prst="rect">
            <a:avLst/>
          </a:prstGeom>
          <a:noFill/>
        </p:spPr>
        <p:txBody>
          <a:bodyPr anchor="ctr">
            <a:normAutofit fontScale="72500"/>
          </a:bodyPr>
          <a:lstStyle/>
          <a:p>
            <a:pPr marL="0" marR="0" lvl="0" indent="0" algn="l" defTabSz="914400" rtl="0" eaLnBrk="0" fontAlgn="base" latinLnBrk="0" hangingPunct="0">
              <a:lnSpc>
                <a:spcPct val="100000"/>
              </a:lnSpc>
              <a:spcBef>
                <a:spcPct val="0"/>
              </a:spcBef>
              <a:spcAft>
                <a:spcPct val="0"/>
              </a:spcAft>
              <a:buClrTx/>
              <a:buSzTx/>
              <a:buFontTx/>
              <a:buNone/>
              <a:defRPr/>
            </a:pPr>
            <a:r>
              <a:rPr lang="en-GB" altLang="de-DE" sz="1200" dirty="0" smtClean="0">
                <a:solidFill>
                  <a:schemeClr val="bg1"/>
                </a:solidFill>
              </a:rPr>
              <a:t>3GPP TSG SA1 Meeting #96-e  </a:t>
            </a:r>
            <a:r>
              <a:rPr lang="en-US" altLang="de-DE" sz="1200" dirty="0" smtClean="0">
                <a:solidFill>
                  <a:schemeClr val="bg1"/>
                </a:solidFill>
              </a:rPr>
              <a:t>Feb. </a:t>
            </a:r>
            <a:r>
              <a:rPr lang="en-GB" altLang="de-DE" sz="1200" dirty="0" smtClean="0">
                <a:solidFill>
                  <a:schemeClr val="bg1"/>
                </a:solidFill>
              </a:rPr>
              <a:t>2022</a:t>
            </a:r>
            <a:endParaRPr lang="en-GB" altLang="de-DE" sz="1200" dirty="0" smtClean="0">
              <a:solidFill>
                <a:schemeClr val="bg1"/>
              </a:solidFill>
            </a:endParaRPr>
          </a:p>
        </p:txBody>
      </p:sp>
      <p:sp>
        <p:nvSpPr>
          <p:cNvPr id="12" name="Oval 11"/>
          <p:cNvSpPr/>
          <p:nvPr userDrawn="1"/>
        </p:nvSpPr>
        <p:spPr bwMode="auto">
          <a:xfrm>
            <a:off x="11091333" y="6383338"/>
            <a:ext cx="681567" cy="296862"/>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1E10F64A-668A-451F-BD49-32A860AAC750}" type="slidenum">
              <a:rPr lang="en-GB" altLang="en-US" b="1" smtClean="0"/>
            </a:fld>
            <a:endParaRPr lang="en-GB" altLang="en-US" b="1"/>
          </a:p>
          <a:p>
            <a:pPr>
              <a:defRPr/>
            </a:pPr>
            <a:endParaRPr lang="en-GB" altLang="en-US"/>
          </a:p>
        </p:txBody>
      </p:sp>
      <p:sp>
        <p:nvSpPr>
          <p:cNvPr id="1031" name="Rectangle 15"/>
          <p:cNvSpPr>
            <a:spLocks noChangeArrowheads="1"/>
          </p:cNvSpPr>
          <p:nvPr userDrawn="1"/>
        </p:nvSpPr>
        <p:spPr bwMode="auto">
          <a:xfrm>
            <a:off x="5448300" y="3303588"/>
            <a:ext cx="967740" cy="245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a:solidFill>
                  <a:schemeClr val="bg1"/>
                </a:solidFill>
              </a:rPr>
              <a:t>© 3GPP 2012</a:t>
            </a:r>
            <a:endParaRPr lang="en-GB" altLang="en-US"/>
          </a:p>
        </p:txBody>
      </p:sp>
      <p:sp>
        <p:nvSpPr>
          <p:cNvPr id="1032" name="Rectangle 16"/>
          <p:cNvSpPr>
            <a:spLocks noChangeArrowheads="1"/>
          </p:cNvSpPr>
          <p:nvPr userDrawn="1"/>
        </p:nvSpPr>
        <p:spPr bwMode="auto">
          <a:xfrm>
            <a:off x="9918700" y="6462713"/>
            <a:ext cx="810895" cy="213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t>© 3GPP </a:t>
            </a:r>
            <a:r>
              <a:rPr lang="en-GB" altLang="en-US" sz="800" dirty="0" smtClean="0"/>
              <a:t>2022</a:t>
            </a:r>
            <a:endParaRPr lang="en-GB" altLang="en-US" sz="800" dirty="0"/>
          </a:p>
        </p:txBody>
      </p:sp>
      <p:pic>
        <p:nvPicPr>
          <p:cNvPr id="1033" name="Picture 10" descr="3GPP_TM_RD.jpg"/>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10035117" y="415925"/>
            <a:ext cx="1744133"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transition spd="slow"/>
  <p:timing>
    <p:tnLst>
      <p:par>
        <p:cTn id="1" dur="indefinite" restart="never" nodeType="tmRoot"/>
      </p:par>
    </p:tnLst>
  </p:timing>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457200" indent="-457200" algn="l" rtl="0" eaLnBrk="0" fontAlgn="base" hangingPunct="0">
        <a:spcBef>
          <a:spcPct val="20000"/>
        </a:spcBef>
        <a:spcAft>
          <a:spcPct val="0"/>
        </a:spcAft>
        <a:buBlip>
          <a:blip r:embed="rId6"/>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787400" y="6373813"/>
            <a:ext cx="8225367" cy="323850"/>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a:p>
        </p:txBody>
      </p:sp>
      <p:sp>
        <p:nvSpPr>
          <p:cNvPr id="1027" name="Title Placeholder 1"/>
          <p:cNvSpPr>
            <a:spLocks noGrp="1"/>
          </p:cNvSpPr>
          <p:nvPr>
            <p:ph type="title"/>
          </p:nvPr>
        </p:nvSpPr>
        <p:spPr bwMode="auto">
          <a:xfrm>
            <a:off x="651933" y="228600"/>
            <a:ext cx="9103784"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647700" y="1454150"/>
            <a:ext cx="11184467"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en-US" altLang="en-US" dirty="0"/>
              <a:t>Click to edit Master text styles</a:t>
            </a:r>
            <a:endParaRPr lang="en-US" altLang="en-US" dirty="0"/>
          </a:p>
          <a:p>
            <a:pPr lvl="1"/>
            <a:r>
              <a:rPr lang="en-US" altLang="en-US" dirty="0"/>
              <a:t>Second level</a:t>
            </a:r>
            <a:endParaRPr lang="en-US" altLang="en-US" dirty="0"/>
          </a:p>
          <a:p>
            <a:pPr lvl="2"/>
            <a:r>
              <a:rPr lang="en-US" altLang="en-US" dirty="0"/>
              <a:t>Third level</a:t>
            </a:r>
            <a:endParaRPr lang="en-US" altLang="en-US" dirty="0"/>
          </a:p>
          <a:p>
            <a:pPr lvl="3"/>
            <a:r>
              <a:rPr lang="en-US" altLang="en-US" dirty="0"/>
              <a:t>Fourth level</a:t>
            </a:r>
            <a:endParaRPr lang="en-US" altLang="en-US" dirty="0"/>
          </a:p>
          <a:p>
            <a:pPr lvl="4"/>
            <a:r>
              <a:rPr lang="en-US" altLang="en-US" dirty="0"/>
              <a:t>Fifth level</a:t>
            </a:r>
            <a:endParaRPr lang="en-GB" altLang="en-US" dirty="0"/>
          </a:p>
        </p:txBody>
      </p:sp>
      <p:sp>
        <p:nvSpPr>
          <p:cNvPr id="14" name="TextBox 13"/>
          <p:cNvSpPr txBox="1"/>
          <p:nvPr userDrawn="1"/>
        </p:nvSpPr>
        <p:spPr>
          <a:xfrm>
            <a:off x="717551" y="6462713"/>
            <a:ext cx="7297560" cy="242887"/>
          </a:xfrm>
          <a:prstGeom prst="rect">
            <a:avLst/>
          </a:prstGeom>
          <a:noFill/>
        </p:spPr>
        <p:txBody>
          <a:bodyPr anchor="ctr">
            <a:normAutofit fontScale="72500"/>
          </a:bodyPr>
          <a:lstStyle/>
          <a:p>
            <a:pPr marL="0" marR="0" lvl="0" indent="0" algn="l" defTabSz="914400" rtl="0" eaLnBrk="0" fontAlgn="base" latinLnBrk="0" hangingPunct="0">
              <a:lnSpc>
                <a:spcPct val="100000"/>
              </a:lnSpc>
              <a:spcBef>
                <a:spcPct val="0"/>
              </a:spcBef>
              <a:spcAft>
                <a:spcPct val="0"/>
              </a:spcAft>
              <a:buClrTx/>
              <a:buSzTx/>
              <a:buFontTx/>
              <a:buNone/>
              <a:defRPr/>
            </a:pPr>
            <a:r>
              <a:rPr lang="en-GB" altLang="de-DE" sz="1200" dirty="0" smtClean="0">
                <a:solidFill>
                  <a:schemeClr val="bg1"/>
                </a:solidFill>
              </a:rPr>
              <a:t>3GPP TSG SA1 Meeting #96-e  </a:t>
            </a:r>
            <a:r>
              <a:rPr lang="en-US" altLang="de-DE" sz="1200" dirty="0" smtClean="0">
                <a:solidFill>
                  <a:schemeClr val="bg1"/>
                </a:solidFill>
              </a:rPr>
              <a:t>Feb. </a:t>
            </a:r>
            <a:r>
              <a:rPr lang="en-GB" altLang="de-DE" sz="1200" dirty="0" smtClean="0">
                <a:solidFill>
                  <a:schemeClr val="bg1"/>
                </a:solidFill>
              </a:rPr>
              <a:t>2022</a:t>
            </a:r>
            <a:endParaRPr lang="en-GB" altLang="de-DE" sz="1200" dirty="0" smtClean="0">
              <a:solidFill>
                <a:schemeClr val="bg1"/>
              </a:solidFill>
            </a:endParaRPr>
          </a:p>
        </p:txBody>
      </p:sp>
      <p:sp>
        <p:nvSpPr>
          <p:cNvPr id="12" name="Oval 11"/>
          <p:cNvSpPr/>
          <p:nvPr userDrawn="1"/>
        </p:nvSpPr>
        <p:spPr bwMode="auto">
          <a:xfrm>
            <a:off x="11091333" y="6383338"/>
            <a:ext cx="681567" cy="296862"/>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1E10F64A-668A-451F-BD49-32A860AAC750}" type="slidenum">
              <a:rPr lang="en-GB" altLang="en-US" b="1" smtClean="0"/>
            </a:fld>
            <a:endParaRPr lang="en-GB" altLang="en-US" b="1"/>
          </a:p>
          <a:p>
            <a:pPr>
              <a:defRPr/>
            </a:pPr>
            <a:endParaRPr lang="en-GB" altLang="en-US"/>
          </a:p>
        </p:txBody>
      </p:sp>
      <p:sp>
        <p:nvSpPr>
          <p:cNvPr id="1031" name="Rectangle 15"/>
          <p:cNvSpPr>
            <a:spLocks noChangeArrowheads="1"/>
          </p:cNvSpPr>
          <p:nvPr userDrawn="1"/>
        </p:nvSpPr>
        <p:spPr bwMode="auto">
          <a:xfrm>
            <a:off x="5448300" y="3303588"/>
            <a:ext cx="967740" cy="245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a:solidFill>
                  <a:schemeClr val="bg1"/>
                </a:solidFill>
              </a:rPr>
              <a:t>© 3GPP 2012</a:t>
            </a:r>
            <a:endParaRPr lang="en-GB" altLang="en-US"/>
          </a:p>
        </p:txBody>
      </p:sp>
      <p:sp>
        <p:nvSpPr>
          <p:cNvPr id="1032" name="Rectangle 16"/>
          <p:cNvSpPr>
            <a:spLocks noChangeArrowheads="1"/>
          </p:cNvSpPr>
          <p:nvPr userDrawn="1"/>
        </p:nvSpPr>
        <p:spPr bwMode="auto">
          <a:xfrm>
            <a:off x="9918700" y="6462713"/>
            <a:ext cx="810895" cy="213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t>© 3GPP </a:t>
            </a:r>
            <a:r>
              <a:rPr lang="en-GB" altLang="en-US" sz="800" dirty="0" smtClean="0"/>
              <a:t>2022</a:t>
            </a:r>
            <a:endParaRPr lang="en-GB" altLang="en-US" sz="800" dirty="0"/>
          </a:p>
        </p:txBody>
      </p:sp>
      <p:pic>
        <p:nvPicPr>
          <p:cNvPr id="1033" name="Picture 10" descr="3GPP_TM_RD.jpg"/>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10035117" y="415925"/>
            <a:ext cx="1744133"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54" r:id="rId1"/>
    <p:sldLayoutId id="2147483655" r:id="rId2"/>
    <p:sldLayoutId id="2147483656" r:id="rId3"/>
    <p:sldLayoutId id="2147483657" r:id="rId4"/>
  </p:sldLayoutIdLst>
  <p:transition spd="slow"/>
  <p:timing>
    <p:tnLst>
      <p:par>
        <p:cTn id="1" dur="indefinite" restart="never" nodeType="tmRoot"/>
      </p:par>
    </p:tnLst>
  </p:timing>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457200" indent="-457200" algn="l" rtl="0" eaLnBrk="0" fontAlgn="base" hangingPunct="0">
        <a:spcBef>
          <a:spcPct val="20000"/>
        </a:spcBef>
        <a:spcAft>
          <a:spcPct val="0"/>
        </a:spcAft>
        <a:buBlip>
          <a:blip r:embed="rId6"/>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787400" y="6373813"/>
            <a:ext cx="8225367" cy="323850"/>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a:p>
        </p:txBody>
      </p:sp>
      <p:sp>
        <p:nvSpPr>
          <p:cNvPr id="1027" name="Title Placeholder 1"/>
          <p:cNvSpPr>
            <a:spLocks noGrp="1"/>
          </p:cNvSpPr>
          <p:nvPr>
            <p:ph type="title"/>
          </p:nvPr>
        </p:nvSpPr>
        <p:spPr bwMode="auto">
          <a:xfrm>
            <a:off x="651933" y="228600"/>
            <a:ext cx="9103784"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647700" y="1454150"/>
            <a:ext cx="11184467"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en-US" altLang="en-US" dirty="0"/>
              <a:t>Click to edit Master text styles</a:t>
            </a:r>
            <a:endParaRPr lang="en-US" altLang="en-US" dirty="0"/>
          </a:p>
          <a:p>
            <a:pPr lvl="1"/>
            <a:r>
              <a:rPr lang="en-US" altLang="en-US" dirty="0"/>
              <a:t>Second level</a:t>
            </a:r>
            <a:endParaRPr lang="en-US" altLang="en-US" dirty="0"/>
          </a:p>
          <a:p>
            <a:pPr lvl="2"/>
            <a:r>
              <a:rPr lang="en-US" altLang="en-US" dirty="0"/>
              <a:t>Third level</a:t>
            </a:r>
            <a:endParaRPr lang="en-US" altLang="en-US" dirty="0"/>
          </a:p>
          <a:p>
            <a:pPr lvl="3"/>
            <a:r>
              <a:rPr lang="en-US" altLang="en-US" dirty="0"/>
              <a:t>Fourth level</a:t>
            </a:r>
            <a:endParaRPr lang="en-US" altLang="en-US" dirty="0"/>
          </a:p>
          <a:p>
            <a:pPr lvl="4"/>
            <a:r>
              <a:rPr lang="en-US" altLang="en-US" dirty="0"/>
              <a:t>Fifth level</a:t>
            </a:r>
            <a:endParaRPr lang="en-GB" altLang="en-US" dirty="0"/>
          </a:p>
        </p:txBody>
      </p:sp>
      <p:sp>
        <p:nvSpPr>
          <p:cNvPr id="14" name="TextBox 13"/>
          <p:cNvSpPr txBox="1"/>
          <p:nvPr userDrawn="1"/>
        </p:nvSpPr>
        <p:spPr>
          <a:xfrm>
            <a:off x="717551" y="6462713"/>
            <a:ext cx="7297560" cy="242887"/>
          </a:xfrm>
          <a:prstGeom prst="rect">
            <a:avLst/>
          </a:prstGeom>
          <a:noFill/>
        </p:spPr>
        <p:txBody>
          <a:bodyPr anchor="ctr">
            <a:normAutofit fontScale="72500"/>
          </a:bodyPr>
          <a:lstStyle/>
          <a:p>
            <a:pPr marL="0" marR="0" lvl="0" indent="0" algn="l" defTabSz="914400" rtl="0" eaLnBrk="0" fontAlgn="base" latinLnBrk="0" hangingPunct="0">
              <a:lnSpc>
                <a:spcPct val="100000"/>
              </a:lnSpc>
              <a:spcBef>
                <a:spcPct val="0"/>
              </a:spcBef>
              <a:spcAft>
                <a:spcPct val="0"/>
              </a:spcAft>
              <a:buClrTx/>
              <a:buSzTx/>
              <a:buFontTx/>
              <a:buNone/>
              <a:defRPr/>
            </a:pPr>
            <a:r>
              <a:rPr lang="en-GB" altLang="de-DE" sz="1200" dirty="0" smtClean="0">
                <a:solidFill>
                  <a:schemeClr val="bg1"/>
                </a:solidFill>
              </a:rPr>
              <a:t>3GPP TSG SA1 Meeting #96-e  </a:t>
            </a:r>
            <a:r>
              <a:rPr lang="en-US" altLang="de-DE" sz="1200" dirty="0" smtClean="0">
                <a:solidFill>
                  <a:schemeClr val="bg1"/>
                </a:solidFill>
              </a:rPr>
              <a:t>Feb. </a:t>
            </a:r>
            <a:r>
              <a:rPr lang="en-GB" altLang="de-DE" sz="1200" dirty="0" smtClean="0">
                <a:solidFill>
                  <a:schemeClr val="bg1"/>
                </a:solidFill>
              </a:rPr>
              <a:t>2022</a:t>
            </a:r>
            <a:endParaRPr lang="en-GB" altLang="de-DE" sz="1200" dirty="0" smtClean="0">
              <a:solidFill>
                <a:schemeClr val="bg1"/>
              </a:solidFill>
            </a:endParaRPr>
          </a:p>
        </p:txBody>
      </p:sp>
      <p:sp>
        <p:nvSpPr>
          <p:cNvPr id="12" name="Oval 11"/>
          <p:cNvSpPr/>
          <p:nvPr userDrawn="1"/>
        </p:nvSpPr>
        <p:spPr bwMode="auto">
          <a:xfrm>
            <a:off x="11091333" y="6383338"/>
            <a:ext cx="681567" cy="296862"/>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1E10F64A-668A-451F-BD49-32A860AAC750}" type="slidenum">
              <a:rPr lang="en-GB" altLang="en-US" b="1" smtClean="0"/>
            </a:fld>
            <a:endParaRPr lang="en-GB" altLang="en-US" b="1"/>
          </a:p>
          <a:p>
            <a:pPr>
              <a:defRPr/>
            </a:pPr>
            <a:endParaRPr lang="en-GB" altLang="en-US"/>
          </a:p>
        </p:txBody>
      </p:sp>
      <p:sp>
        <p:nvSpPr>
          <p:cNvPr id="1031" name="Rectangle 15"/>
          <p:cNvSpPr>
            <a:spLocks noChangeArrowheads="1"/>
          </p:cNvSpPr>
          <p:nvPr userDrawn="1"/>
        </p:nvSpPr>
        <p:spPr bwMode="auto">
          <a:xfrm>
            <a:off x="5448300" y="3303588"/>
            <a:ext cx="967740" cy="245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a:solidFill>
                  <a:schemeClr val="bg1"/>
                </a:solidFill>
              </a:rPr>
              <a:t>© 3GPP 2012</a:t>
            </a:r>
            <a:endParaRPr lang="en-GB" altLang="en-US"/>
          </a:p>
        </p:txBody>
      </p:sp>
      <p:sp>
        <p:nvSpPr>
          <p:cNvPr id="1032" name="Rectangle 16"/>
          <p:cNvSpPr>
            <a:spLocks noChangeArrowheads="1"/>
          </p:cNvSpPr>
          <p:nvPr userDrawn="1"/>
        </p:nvSpPr>
        <p:spPr bwMode="auto">
          <a:xfrm>
            <a:off x="9918700" y="6462713"/>
            <a:ext cx="810895" cy="213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t>© 3GPP </a:t>
            </a:r>
            <a:r>
              <a:rPr lang="en-GB" altLang="en-US" sz="800" dirty="0" smtClean="0"/>
              <a:t>2022</a:t>
            </a:r>
            <a:endParaRPr lang="en-GB" altLang="en-US" sz="800" dirty="0"/>
          </a:p>
        </p:txBody>
      </p:sp>
      <p:pic>
        <p:nvPicPr>
          <p:cNvPr id="1033" name="Picture 10" descr="3GPP_TM_RD.jpg"/>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10035117" y="415925"/>
            <a:ext cx="1744133"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Lst>
  <p:transition spd="slow"/>
  <p:timing>
    <p:tnLst>
      <p:par>
        <p:cTn id="1" dur="indefinite" restart="never" nodeType="tmRoot"/>
      </p:par>
    </p:tnLst>
  </p:timing>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457200" indent="-457200" algn="l" rtl="0" eaLnBrk="0" fontAlgn="base" hangingPunct="0">
        <a:spcBef>
          <a:spcPct val="20000"/>
        </a:spcBef>
        <a:spcAft>
          <a:spcPct val="0"/>
        </a:spcAft>
        <a:buBlip>
          <a:blip r:embed="rId6"/>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2.pn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2.xml"/><Relationship Id="rId2" Type="http://schemas.openxmlformats.org/officeDocument/2006/relationships/image" Target="../media/image2.png"/><Relationship Id="rId1"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4.png"/><Relationship Id="rId1" Type="http://schemas.openxmlformats.org/officeDocument/2006/relationships/image" Target="../media/image2.png"/></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2.xml"/><Relationship Id="rId2" Type="http://schemas.openxmlformats.org/officeDocument/2006/relationships/image" Target="../media/image5.png"/><Relationship Id="rId1" Type="http://schemas.openxmlformats.org/officeDocument/2006/relationships/image" Target="../media/image2.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ubtitle 6"/>
          <p:cNvSpPr>
            <a:spLocks noGrp="1"/>
          </p:cNvSpPr>
          <p:nvPr>
            <p:ph type="subTitle" idx="4294967295"/>
          </p:nvPr>
        </p:nvSpPr>
        <p:spPr>
          <a:xfrm>
            <a:off x="2895600" y="5007935"/>
            <a:ext cx="6400800" cy="1001690"/>
          </a:xfrm>
        </p:spPr>
        <p:txBody>
          <a:bodyPr/>
          <a:lstStyle/>
          <a:p>
            <a:pPr marL="0" indent="0" algn="ctr" eaLnBrk="1" hangingPunct="1">
              <a:buFontTx/>
              <a:buNone/>
            </a:pPr>
            <a:r>
              <a:rPr lang="fr-FR" altLang="de-DE" dirty="0" smtClean="0">
                <a:effectLst>
                  <a:outerShdw blurRad="38100" dist="38100" dir="2700000" algn="tl">
                    <a:srgbClr val="000000">
                      <a:alpha val="43137"/>
                    </a:srgbClr>
                  </a:outerShdw>
                </a:effectLst>
              </a:rPr>
              <a:t>China Telecom, CATT</a:t>
            </a:r>
            <a:endParaRPr lang="fr-FR" altLang="de-DE" dirty="0" smtClean="0">
              <a:effectLst>
                <a:outerShdw blurRad="38100" dist="38100" dir="2700000" algn="tl">
                  <a:srgbClr val="000000">
                    <a:alpha val="43137"/>
                  </a:srgbClr>
                </a:outerShdw>
              </a:effectLst>
            </a:endParaRPr>
          </a:p>
        </p:txBody>
      </p:sp>
      <p:sp>
        <p:nvSpPr>
          <p:cNvPr id="7" name="Text Box 63"/>
          <p:cNvSpPr txBox="1">
            <a:spLocks noChangeArrowheads="1"/>
          </p:cNvSpPr>
          <p:nvPr/>
        </p:nvSpPr>
        <p:spPr bwMode="auto">
          <a:xfrm>
            <a:off x="2319851" y="2444485"/>
            <a:ext cx="7509949" cy="11988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lgn="ctr">
              <a:defRPr/>
            </a:pPr>
            <a:r>
              <a:rPr lang="en-GB" sz="3600" b="1" dirty="0" smtClean="0">
                <a:solidFill>
                  <a:srgbClr val="FF3300"/>
                </a:solidFill>
                <a:effectLst>
                  <a:outerShdw blurRad="38100" dist="38100" dir="2700000" algn="tl">
                    <a:srgbClr val="C0C0C0"/>
                  </a:outerShdw>
                </a:effectLst>
                <a:latin typeface="Calibri" panose="020F0502020204030204" pitchFamily="34" charset="0"/>
              </a:rPr>
              <a:t>Discussion </a:t>
            </a:r>
            <a:r>
              <a:rPr lang="en-GB" sz="3600" b="1" dirty="0">
                <a:solidFill>
                  <a:srgbClr val="FF3300"/>
                </a:solidFill>
                <a:effectLst>
                  <a:outerShdw blurRad="38100" dist="38100" dir="2700000" algn="tl">
                    <a:srgbClr val="C0C0C0"/>
                  </a:outerShdw>
                </a:effectLst>
                <a:latin typeface="Calibri" panose="020F0502020204030204" pitchFamily="34" charset="0"/>
              </a:rPr>
              <a:t>on </a:t>
            </a:r>
            <a:r>
              <a:rPr lang="en-US" sz="3600" b="1" dirty="0">
                <a:solidFill>
                  <a:srgbClr val="FF3300"/>
                </a:solidFill>
                <a:effectLst>
                  <a:outerShdw blurRad="38100" dist="38100" dir="2700000" algn="tl">
                    <a:srgbClr val="C0C0C0"/>
                  </a:outerShdw>
                </a:effectLst>
                <a:latin typeface="Calibri" panose="020F0502020204030204" pitchFamily="34" charset="0"/>
              </a:rPr>
              <a:t>E</a:t>
            </a:r>
            <a:r>
              <a:rPr lang="en-US" sz="3600" b="1" dirty="0" smtClean="0">
                <a:solidFill>
                  <a:srgbClr val="FF3300"/>
                </a:solidFill>
                <a:effectLst>
                  <a:outerShdw blurRad="38100" dist="38100" dir="2700000" algn="tl">
                    <a:srgbClr val="C0C0C0"/>
                  </a:outerShdw>
                </a:effectLst>
                <a:latin typeface="Calibri" panose="020F0502020204030204" pitchFamily="34" charset="0"/>
              </a:rPr>
              <a:t>nhancing </a:t>
            </a:r>
            <a:r>
              <a:rPr lang="en-US" sz="3600" b="1" dirty="0">
                <a:solidFill>
                  <a:srgbClr val="FF3300"/>
                </a:solidFill>
                <a:effectLst>
                  <a:outerShdw blurRad="38100" dist="38100" dir="2700000" algn="tl">
                    <a:srgbClr val="C0C0C0"/>
                  </a:outerShdw>
                </a:effectLst>
                <a:latin typeface="Calibri" panose="020F0502020204030204" pitchFamily="34" charset="0"/>
              </a:rPr>
              <a:t>5G </a:t>
            </a:r>
            <a:r>
              <a:rPr lang="en-US" sz="3600" b="1" dirty="0" smtClean="0">
                <a:solidFill>
                  <a:srgbClr val="FF3300"/>
                </a:solidFill>
                <a:effectLst>
                  <a:outerShdw blurRad="38100" dist="38100" dir="2700000" algn="tl">
                    <a:srgbClr val="C0C0C0"/>
                  </a:outerShdw>
                </a:effectLst>
                <a:latin typeface="Calibri" panose="020F0502020204030204" pitchFamily="34" charset="0"/>
              </a:rPr>
              <a:t>System Integrating </a:t>
            </a:r>
            <a:r>
              <a:rPr lang="en-US" sz="3600" b="1" dirty="0">
                <a:solidFill>
                  <a:srgbClr val="FF3300"/>
                </a:solidFill>
                <a:effectLst>
                  <a:outerShdw blurRad="38100" dist="38100" dir="2700000" algn="tl">
                    <a:srgbClr val="C0C0C0"/>
                  </a:outerShdw>
                </a:effectLst>
                <a:latin typeface="Calibri" panose="020F0502020204030204" pitchFamily="34" charset="0"/>
              </a:rPr>
              <a:t>with </a:t>
            </a:r>
            <a:r>
              <a:rPr lang="en-US" sz="3600" b="1" dirty="0" smtClean="0">
                <a:solidFill>
                  <a:srgbClr val="FF3300"/>
                </a:solidFill>
                <a:effectLst>
                  <a:outerShdw blurRad="38100" dist="38100" dir="2700000" algn="tl">
                    <a:srgbClr val="C0C0C0"/>
                  </a:outerShdw>
                </a:effectLst>
                <a:latin typeface="Calibri" panose="020F0502020204030204" pitchFamily="34" charset="0"/>
              </a:rPr>
              <a:t>Satellite</a:t>
            </a:r>
            <a:r>
              <a:rPr lang="en-GB" sz="3600" b="1" dirty="0" smtClean="0">
                <a:solidFill>
                  <a:srgbClr val="FF3300"/>
                </a:solidFill>
                <a:effectLst>
                  <a:outerShdw blurRad="38100" dist="38100" dir="2700000" algn="tl">
                    <a:srgbClr val="C0C0C0"/>
                  </a:outerShdw>
                </a:effectLst>
                <a:latin typeface="Calibri" panose="020F0502020204030204" pitchFamily="34" charset="0"/>
              </a:rPr>
              <a:t> for Rel-19</a:t>
            </a:r>
            <a:endParaRPr lang="en-US" sz="1200" dirty="0">
              <a:solidFill>
                <a:srgbClr val="948A54"/>
              </a:solidFill>
              <a:effectLst>
                <a:outerShdw blurRad="38100" dist="38100" dir="2700000" algn="tl">
                  <a:srgbClr val="C0C0C0"/>
                </a:outerShdw>
              </a:effectLst>
              <a:latin typeface="Calibri" panose="020F0502020204030204" pitchFamily="34" charset="0"/>
            </a:endParaRPr>
          </a:p>
        </p:txBody>
      </p:sp>
    </p:spTree>
  </p:cSld>
  <p:clrMapOvr>
    <a:masterClrMapping/>
  </p:clrMapOvr>
  <p:transition spd="slow">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txBox="1"/>
          <p:nvPr/>
        </p:nvSpPr>
        <p:spPr bwMode="auto">
          <a:xfrm>
            <a:off x="2272348" y="2138449"/>
            <a:ext cx="7772400" cy="7978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Blip>
                <a:blip r:embed="rId1"/>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gn="ctr" eaLnBrk="1" hangingPunct="1">
              <a:buFontTx/>
              <a:buNone/>
            </a:pPr>
            <a:r>
              <a:rPr lang="en-US" altLang="de-DE" sz="4400" dirty="0"/>
              <a:t>Thank You!</a:t>
            </a:r>
            <a:endParaRPr lang="en-US" altLang="de-DE" sz="4400" dirty="0">
              <a:solidFill>
                <a:srgbClr val="FF0000"/>
              </a:solidFill>
            </a:endParaRPr>
          </a:p>
          <a:p>
            <a:pPr algn="ctr" eaLnBrk="1" hangingPunct="1">
              <a:buFontTx/>
              <a:buNone/>
            </a:pPr>
            <a:endParaRPr lang="en-US" altLang="de-DE" sz="4400" dirty="0"/>
          </a:p>
        </p:txBody>
      </p:sp>
    </p:spTree>
  </p:cSld>
  <p:clrMapOvr>
    <a:masterClrMapping/>
  </p:clrMapOvr>
  <p:transition spd="slow"/>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012950" y="228600"/>
            <a:ext cx="6828155" cy="535940"/>
          </a:xfrm>
        </p:spPr>
        <p:txBody>
          <a:bodyPr/>
          <a:lstStyle/>
          <a:p>
            <a:r>
              <a:rPr lang="en-US" altLang="zh-CN" dirty="0"/>
              <a:t>Overview</a:t>
            </a:r>
            <a:endParaRPr lang="zh-CN" altLang="en-US" dirty="0"/>
          </a:p>
        </p:txBody>
      </p:sp>
      <p:sp>
        <p:nvSpPr>
          <p:cNvPr id="3" name="内容占位符 2"/>
          <p:cNvSpPr>
            <a:spLocks noGrp="1"/>
          </p:cNvSpPr>
          <p:nvPr>
            <p:ph idx="1"/>
          </p:nvPr>
        </p:nvSpPr>
        <p:spPr>
          <a:xfrm>
            <a:off x="1842770" y="1223645"/>
            <a:ext cx="8507095" cy="2762250"/>
          </a:xfrm>
        </p:spPr>
        <p:style>
          <a:lnRef idx="2">
            <a:schemeClr val="accent1"/>
          </a:lnRef>
          <a:fillRef idx="1">
            <a:schemeClr val="lt1"/>
          </a:fillRef>
          <a:effectRef idx="0">
            <a:schemeClr val="accent1"/>
          </a:effectRef>
          <a:fontRef idx="minor">
            <a:schemeClr val="dk1"/>
          </a:fontRef>
        </p:style>
        <p:txBody>
          <a:bodyPr/>
          <a:lstStyle/>
          <a:p>
            <a:r>
              <a:rPr lang="en-US" altLang="zh-CN" sz="1800" dirty="0" smtClean="0"/>
              <a:t>TS22.261 </a:t>
            </a:r>
            <a:r>
              <a:rPr lang="en-US" altLang="zh-CN" sz="1800" dirty="0"/>
              <a:t>has </a:t>
            </a:r>
            <a:r>
              <a:rPr lang="en-US" altLang="zh-CN" sz="1800" dirty="0" smtClean="0"/>
              <a:t>defined basic requirements </a:t>
            </a:r>
            <a:r>
              <a:rPr lang="en-US" altLang="zh-CN" sz="1800" dirty="0"/>
              <a:t>for </a:t>
            </a:r>
            <a:r>
              <a:rPr lang="en-US" altLang="zh-CN" sz="1800" dirty="0" smtClean="0"/>
              <a:t>integrating satellite </a:t>
            </a:r>
            <a:r>
              <a:rPr lang="en-US" altLang="zh-CN" sz="1800" dirty="0"/>
              <a:t>access and satellite backhaul </a:t>
            </a:r>
            <a:r>
              <a:rPr lang="en-US" altLang="zh-CN" sz="1800" dirty="0" smtClean="0"/>
              <a:t>into 5G system. </a:t>
            </a:r>
            <a:endParaRPr lang="en-US" altLang="zh-CN" sz="1800" dirty="0" smtClean="0"/>
          </a:p>
          <a:p>
            <a:r>
              <a:rPr lang="en-US" altLang="zh-CN" sz="1800" dirty="0" smtClean="0"/>
              <a:t>RAN WGs has defined satellite enabled NG-RAN which allows satellites to work as RRU or </a:t>
            </a:r>
            <a:r>
              <a:rPr lang="en-US" altLang="zh-CN" sz="1800" dirty="0" err="1" smtClean="0"/>
              <a:t>gNB</a:t>
            </a:r>
            <a:r>
              <a:rPr lang="en-US" altLang="zh-CN" sz="1800" dirty="0" smtClean="0"/>
              <a:t>-DU.</a:t>
            </a:r>
            <a:endParaRPr lang="en-US" altLang="zh-CN" sz="1800" dirty="0" smtClean="0"/>
          </a:p>
          <a:p>
            <a:r>
              <a:rPr lang="en-US" altLang="zh-CN" sz="1800" dirty="0" smtClean="0"/>
              <a:t>SA2 already enhanced 5G system architecture to support satellite enabled RAN node and satellite backhaul on NG interface, and is studying the case of UPF on GEO satellite.</a:t>
            </a:r>
            <a:endParaRPr lang="en-US" altLang="zh-CN" sz="1800" dirty="0" smtClean="0"/>
          </a:p>
          <a:p>
            <a:r>
              <a:rPr lang="en-US" altLang="zh-CN" sz="1800" dirty="0" smtClean="0"/>
              <a:t>Going through existing work, there will still some new use cases that are not covered, which would be worthy to be discussed in Rel-19.</a:t>
            </a:r>
            <a:endParaRPr lang="en-US" altLang="zh-CN" sz="1800" dirty="0" smtClean="0"/>
          </a:p>
        </p:txBody>
      </p:sp>
      <p:sp>
        <p:nvSpPr>
          <p:cNvPr id="4" name="文本框 3"/>
          <p:cNvSpPr txBox="1"/>
          <p:nvPr/>
        </p:nvSpPr>
        <p:spPr>
          <a:xfrm>
            <a:off x="1842135" y="855345"/>
            <a:ext cx="2624455" cy="368300"/>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en-US" altLang="zh-CN" sz="1800"/>
              <a:t>Background</a:t>
            </a:r>
            <a:endParaRPr lang="en-US" altLang="zh-CN" sz="1800"/>
          </a:p>
        </p:txBody>
      </p:sp>
      <p:sp>
        <p:nvSpPr>
          <p:cNvPr id="5" name="内容占位符 2"/>
          <p:cNvSpPr>
            <a:spLocks noGrp="1"/>
          </p:cNvSpPr>
          <p:nvPr/>
        </p:nvSpPr>
        <p:spPr>
          <a:xfrm>
            <a:off x="1842770" y="4478655"/>
            <a:ext cx="8507730" cy="2308225"/>
          </a:xfrm>
          <a:prstGeom prst="rect">
            <a:avLst/>
          </a:prstGeom>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anchor="t" anchorCtr="0" compatLnSpc="1"/>
          <a:lstStyle>
            <a:lvl1pPr marL="457200" indent="-457200" algn="l" rtl="0" eaLnBrk="0" fontAlgn="base" hangingPunct="0">
              <a:spcBef>
                <a:spcPct val="20000"/>
              </a:spcBef>
              <a:spcAft>
                <a:spcPct val="0"/>
              </a:spcAft>
              <a:buBlip>
                <a:blip r:embed="rId1"/>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a:lstStyle>
          <a:p>
            <a:r>
              <a:rPr lang="en-US" altLang="zh-CN" sz="1800" dirty="0" smtClean="0"/>
              <a:t>Based on the investigation, it is proposed to consider following use cases in Rel-19:</a:t>
            </a:r>
            <a:endParaRPr lang="en-US" altLang="zh-CN" sz="1800" dirty="0" smtClean="0"/>
          </a:p>
          <a:p>
            <a:pPr lvl="1"/>
            <a:r>
              <a:rPr lang="en-US" altLang="zh-CN" sz="1800" dirty="0" smtClean="0"/>
              <a:t>Use Case 1: </a:t>
            </a:r>
            <a:r>
              <a:rPr lang="en-GB" altLang="zh-CN" sz="1800" dirty="0"/>
              <a:t>Temporary </a:t>
            </a:r>
            <a:r>
              <a:rPr lang="en-GB" altLang="zh-CN" sz="1800" dirty="0" smtClean="0"/>
              <a:t>Networking</a:t>
            </a:r>
            <a:r>
              <a:rPr lang="en-US" altLang="zh-CN" sz="1800" dirty="0" smtClean="0"/>
              <a:t> </a:t>
            </a:r>
            <a:endParaRPr lang="en-US" altLang="zh-CN" sz="1800" dirty="0" smtClean="0"/>
          </a:p>
          <a:p>
            <a:pPr lvl="1"/>
            <a:r>
              <a:rPr lang="en-US" altLang="zh-CN" sz="1800" dirty="0"/>
              <a:t>Use Case </a:t>
            </a:r>
            <a:r>
              <a:rPr lang="en-US" altLang="zh-CN" sz="1800" dirty="0" smtClean="0"/>
              <a:t>2: Positioning and Navigation Enhancement</a:t>
            </a:r>
            <a:r>
              <a:rPr lang="en-GB" altLang="zh-CN" sz="1800" dirty="0" smtClean="0"/>
              <a:t> </a:t>
            </a:r>
            <a:r>
              <a:rPr lang="en-US" altLang="zh-CN" sz="1800" dirty="0" smtClean="0"/>
              <a:t> </a:t>
            </a:r>
            <a:endParaRPr lang="en-US" altLang="zh-CN" sz="1800" dirty="0"/>
          </a:p>
          <a:p>
            <a:pPr lvl="1"/>
            <a:r>
              <a:rPr lang="en-US" altLang="zh-CN" sz="1800" dirty="0"/>
              <a:t>Use Case </a:t>
            </a:r>
            <a:r>
              <a:rPr lang="en-US" altLang="zh-CN" sz="1800" dirty="0" smtClean="0"/>
              <a:t>3</a:t>
            </a:r>
            <a:r>
              <a:rPr lang="en-US" altLang="zh-CN" sz="1800" dirty="0"/>
              <a:t>: Integration with </a:t>
            </a:r>
            <a:r>
              <a:rPr lang="en-US" altLang="zh-CN" sz="1800" dirty="0" smtClean="0"/>
              <a:t>Legacy Satellite System </a:t>
            </a:r>
            <a:endParaRPr lang="en-US" altLang="zh-CN" sz="1800" dirty="0"/>
          </a:p>
          <a:p>
            <a:pPr lvl="1"/>
            <a:r>
              <a:rPr lang="en-US" altLang="zh-CN" sz="1800" dirty="0"/>
              <a:t>Use Case </a:t>
            </a:r>
            <a:r>
              <a:rPr lang="en-US" altLang="zh-CN" sz="1800" dirty="0" smtClean="0"/>
              <a:t>4: </a:t>
            </a:r>
            <a:r>
              <a:rPr lang="en-GB" altLang="zh-CN" sz="1800" dirty="0"/>
              <a:t>Coordination with satellite system</a:t>
            </a:r>
            <a:endParaRPr lang="en-US" altLang="zh-CN" sz="1800" dirty="0"/>
          </a:p>
          <a:p>
            <a:pPr lvl="1"/>
            <a:r>
              <a:rPr lang="en-US" altLang="zh-CN" sz="1800" dirty="0"/>
              <a:t>Use Case </a:t>
            </a:r>
            <a:r>
              <a:rPr lang="en-US" altLang="zh-CN" sz="1800" dirty="0" smtClean="0"/>
              <a:t>5: </a:t>
            </a:r>
            <a:r>
              <a:rPr lang="en-GB" altLang="zh-CN" sz="1800" dirty="0">
                <a:sym typeface="+mn-ea"/>
              </a:rPr>
              <a:t>Coordination with </a:t>
            </a:r>
            <a:r>
              <a:rPr lang="en-US" altLang="en-GB" sz="1800" dirty="0">
                <a:sym typeface="+mn-ea"/>
              </a:rPr>
              <a:t>multiple </a:t>
            </a:r>
            <a:r>
              <a:rPr lang="en-GB" altLang="zh-CN" sz="1800" dirty="0">
                <a:sym typeface="+mn-ea"/>
              </a:rPr>
              <a:t>satellite </a:t>
            </a:r>
            <a:r>
              <a:rPr lang="en-US" altLang="en-GB" sz="1800" dirty="0">
                <a:sym typeface="+mn-ea"/>
              </a:rPr>
              <a:t>RAT</a:t>
            </a:r>
            <a:endParaRPr lang="en-US" altLang="zh-CN" sz="1800" dirty="0" smtClean="0"/>
          </a:p>
          <a:p>
            <a:pPr lvl="1"/>
            <a:r>
              <a:rPr lang="en-US" altLang="zh-CN" sz="1800" dirty="0">
                <a:sym typeface="+mn-ea"/>
              </a:rPr>
              <a:t>Use Case </a:t>
            </a:r>
            <a:r>
              <a:rPr lang="en-US" altLang="zh-CN" sz="1800" dirty="0" smtClean="0">
                <a:sym typeface="+mn-ea"/>
              </a:rPr>
              <a:t>6</a:t>
            </a:r>
            <a:r>
              <a:rPr lang="en-US" altLang="zh-CN" sz="1800" dirty="0" smtClean="0">
                <a:sym typeface="+mn-ea"/>
              </a:rPr>
              <a:t>: Local Data Switching via UPFs on LEO satellite</a:t>
            </a:r>
            <a:endParaRPr lang="en-US" altLang="zh-CN" sz="1800" dirty="0" smtClean="0"/>
          </a:p>
        </p:txBody>
      </p:sp>
      <p:sp>
        <p:nvSpPr>
          <p:cNvPr id="6" name="文本框 5"/>
          <p:cNvSpPr txBox="1"/>
          <p:nvPr/>
        </p:nvSpPr>
        <p:spPr>
          <a:xfrm>
            <a:off x="1842135" y="4086225"/>
            <a:ext cx="2624455" cy="368300"/>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en-US" altLang="zh-CN" sz="1800"/>
              <a:t>New Use Case</a:t>
            </a:r>
            <a:endParaRPr lang="en-US" altLang="zh-CN" sz="1800"/>
          </a:p>
        </p:txBody>
      </p:sp>
    </p:spTree>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94995" y="148590"/>
            <a:ext cx="5102860" cy="754380"/>
          </a:xfrm>
        </p:spPr>
        <p:txBody>
          <a:bodyPr/>
          <a:lstStyle/>
          <a:p>
            <a:pPr algn="ctr"/>
            <a:r>
              <a:rPr lang="en-US" altLang="zh-CN" sz="1800" dirty="0" smtClean="0"/>
              <a:t>Use </a:t>
            </a:r>
            <a:r>
              <a:rPr lang="en-US" altLang="zh-CN" sz="1800" dirty="0"/>
              <a:t>Case 1: Temporary networking</a:t>
            </a:r>
            <a:endParaRPr lang="en-US" altLang="zh-CN" sz="1800" dirty="0"/>
          </a:p>
        </p:txBody>
      </p:sp>
      <p:sp>
        <p:nvSpPr>
          <p:cNvPr id="3" name="内容占位符 2"/>
          <p:cNvSpPr>
            <a:spLocks noGrp="1"/>
          </p:cNvSpPr>
          <p:nvPr>
            <p:ph idx="1"/>
          </p:nvPr>
        </p:nvSpPr>
        <p:spPr>
          <a:xfrm>
            <a:off x="98425" y="795020"/>
            <a:ext cx="5829300" cy="3958590"/>
          </a:xfrm>
          <a:ln>
            <a:noFill/>
          </a:ln>
        </p:spPr>
        <p:style>
          <a:lnRef idx="2">
            <a:schemeClr val="accent1"/>
          </a:lnRef>
          <a:fillRef idx="1">
            <a:schemeClr val="lt1"/>
          </a:fillRef>
          <a:effectRef idx="0">
            <a:schemeClr val="accent1"/>
          </a:effectRef>
          <a:fontRef idx="minor">
            <a:schemeClr val="dk1"/>
          </a:fontRef>
        </p:style>
        <p:txBody>
          <a:bodyPr/>
          <a:lstStyle/>
          <a:p>
            <a:r>
              <a:rPr lang="en-US" altLang="zh-CN" sz="1600" b="1" dirty="0" smtClean="0"/>
              <a:t>Use case description:</a:t>
            </a:r>
            <a:endParaRPr lang="en-US" altLang="zh-CN" sz="1600" b="1" dirty="0" smtClean="0"/>
          </a:p>
          <a:p>
            <a:pPr lvl="1"/>
            <a:r>
              <a:rPr lang="en-GB" altLang="zh-CN" sz="1400" dirty="0"/>
              <a:t>As satellite can provide ubiquitous coverage, it is appropriated to be used to serve some special cases, e.g., </a:t>
            </a:r>
            <a:r>
              <a:rPr lang="fr-FR" altLang="zh-CN" sz="1400" dirty="0"/>
              <a:t>scientific expeditions or mission critical services etc., when terrestrial network is not available. In such cases</a:t>
            </a:r>
            <a:r>
              <a:rPr lang="fr-FR" altLang="zh-CN" sz="1400" dirty="0" smtClean="0"/>
              <a:t>, the user, e.g.,</a:t>
            </a:r>
            <a:r>
              <a:rPr lang="en-US" altLang="zh-CN" sz="1400" dirty="0" smtClean="0"/>
              <a:t> scientists, </a:t>
            </a:r>
            <a:r>
              <a:rPr lang="en-US" altLang="zh-CN" sz="1400" dirty="0"/>
              <a:t>may need to setup local </a:t>
            </a:r>
            <a:r>
              <a:rPr lang="en-US" altLang="zh-CN" sz="1400" dirty="0" smtClean="0"/>
              <a:t>data center </a:t>
            </a:r>
            <a:r>
              <a:rPr lang="en-US" altLang="zh-CN" sz="1400" dirty="0"/>
              <a:t>on the </a:t>
            </a:r>
            <a:r>
              <a:rPr lang="en-US" altLang="zh-CN" sz="1400" dirty="0" smtClean="0"/>
              <a:t>site for data storage, analytics or retrieval locally. </a:t>
            </a:r>
            <a:endParaRPr lang="en-US" altLang="zh-CN" sz="1400" dirty="0"/>
          </a:p>
          <a:p>
            <a:pPr lvl="1"/>
            <a:r>
              <a:rPr lang="en-US" altLang="zh-CN" sz="1400" dirty="0" smtClean="0"/>
              <a:t>To </a:t>
            </a:r>
            <a:r>
              <a:rPr lang="en-US" altLang="zh-CN" sz="1400" dirty="0"/>
              <a:t>support </a:t>
            </a:r>
            <a:r>
              <a:rPr lang="en-US" altLang="zh-CN" sz="1400" dirty="0" smtClean="0"/>
              <a:t>this and allow </a:t>
            </a:r>
            <a:r>
              <a:rPr lang="en-US" altLang="zh-CN" sz="1400" dirty="0"/>
              <a:t>the scientists </a:t>
            </a:r>
            <a:r>
              <a:rPr lang="en-US" altLang="zh-CN" sz="1400" dirty="0" smtClean="0"/>
              <a:t>to visit </a:t>
            </a:r>
            <a:r>
              <a:rPr lang="en-US" altLang="zh-CN" sz="1400" dirty="0"/>
              <a:t>the local network directly via the satellite, without going </a:t>
            </a:r>
            <a:r>
              <a:rPr lang="en-US" altLang="zh-CN" sz="1400" dirty="0" smtClean="0"/>
              <a:t>back to </a:t>
            </a:r>
            <a:r>
              <a:rPr lang="en-US" altLang="zh-CN" sz="1400" dirty="0"/>
              <a:t>the core network deployed far away, a local network needs to be </a:t>
            </a:r>
            <a:r>
              <a:rPr lang="en-US" altLang="zh-CN" sz="1400" dirty="0" smtClean="0"/>
              <a:t>deployed, and can connect </a:t>
            </a:r>
            <a:r>
              <a:rPr lang="en-US" altLang="zh-CN" sz="1400" dirty="0"/>
              <a:t>to satellite </a:t>
            </a:r>
            <a:r>
              <a:rPr lang="en-US" altLang="zh-CN" sz="1400" dirty="0" smtClean="0"/>
              <a:t>enabled RAN directly </a:t>
            </a:r>
            <a:r>
              <a:rPr lang="en-US" altLang="zh-CN" sz="1400" dirty="0"/>
              <a:t>via a </a:t>
            </a:r>
            <a:r>
              <a:rPr lang="en-US" altLang="zh-CN" sz="1400" dirty="0" smtClean="0"/>
              <a:t>Gateway.</a:t>
            </a:r>
            <a:endParaRPr lang="en-US" altLang="zh-CN" sz="1400" dirty="0" smtClean="0"/>
          </a:p>
          <a:p>
            <a:pPr lvl="0"/>
            <a:r>
              <a:rPr lang="en-US" altLang="zh-CN" sz="1625" b="1" dirty="0" smtClean="0">
                <a:sym typeface="+mn-ea"/>
              </a:rPr>
              <a:t>Potential objectives for study:</a:t>
            </a:r>
            <a:endParaRPr lang="en-US" altLang="zh-CN" sz="1625" b="1" dirty="0" smtClean="0"/>
          </a:p>
          <a:p>
            <a:pPr lvl="1"/>
            <a:r>
              <a:rPr lang="en-US" altLang="zh-CN" sz="1400" dirty="0">
                <a:sym typeface="+mn-ea"/>
              </a:rPr>
              <a:t>The deployment of the temporary local network;</a:t>
            </a:r>
            <a:endParaRPr lang="en-US" altLang="zh-CN" sz="1400" dirty="0">
              <a:sym typeface="+mn-ea"/>
            </a:endParaRPr>
          </a:p>
          <a:p>
            <a:pPr lvl="1"/>
            <a:r>
              <a:rPr lang="en-US" altLang="zh-CN" sz="1400" dirty="0">
                <a:sym typeface="+mn-ea"/>
              </a:rPr>
              <a:t>The connection between the local network and the 5G system;</a:t>
            </a:r>
            <a:endParaRPr lang="en-US" altLang="zh-CN" sz="1400" dirty="0">
              <a:sym typeface="+mn-ea"/>
            </a:endParaRPr>
          </a:p>
          <a:p>
            <a:pPr lvl="1"/>
            <a:r>
              <a:rPr lang="en-US" altLang="zh-CN" sz="1400" dirty="0">
                <a:sym typeface="+mn-ea"/>
              </a:rPr>
              <a:t>Security-related capabilities include authentication, authorization, secure communication between the local network's gateway and the satellite, etc.</a:t>
            </a:r>
            <a:endParaRPr lang="en-US" altLang="zh-CN" sz="1400" dirty="0">
              <a:sym typeface="+mn-ea"/>
            </a:endParaRPr>
          </a:p>
        </p:txBody>
      </p:sp>
      <p:pic>
        <p:nvPicPr>
          <p:cNvPr id="1026"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758190" y="4926330"/>
            <a:ext cx="4648200" cy="1866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标题 1"/>
          <p:cNvSpPr>
            <a:spLocks noGrp="1"/>
          </p:cNvSpPr>
          <p:nvPr/>
        </p:nvSpPr>
        <p:spPr>
          <a:xfrm>
            <a:off x="6250940" y="246380"/>
            <a:ext cx="4081145" cy="824865"/>
          </a:xfrm>
          <a:prstGeom prst="rect">
            <a:avLst/>
          </a:prstGeom>
          <a:noFill/>
          <a:ln>
            <a:noFill/>
          </a:ln>
        </p:spPr>
        <p:txBody>
          <a:bodyPr vert="horz" wrap="square" lIns="91440" tIns="45720" rIns="91440" bIns="45720" numCol="1" anchor="ctr" anchorCtr="0" compatLnSpc="1"/>
          <a:lst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a:lstStyle>
          <a:p>
            <a:pPr algn="ctr"/>
            <a:r>
              <a:rPr lang="en-US" altLang="zh-CN" sz="1800" dirty="0" smtClean="0"/>
              <a:t>Use </a:t>
            </a:r>
            <a:r>
              <a:rPr lang="en-US" altLang="zh-CN" sz="1800" dirty="0"/>
              <a:t>Case </a:t>
            </a:r>
            <a:r>
              <a:rPr lang="en-US" altLang="zh-CN" sz="1800" dirty="0" smtClean="0"/>
              <a:t>2</a:t>
            </a:r>
            <a:r>
              <a:rPr lang="en-US" altLang="zh-CN" sz="1800" dirty="0"/>
              <a:t>: Positioning and Navigation </a:t>
            </a:r>
            <a:endParaRPr lang="en-US" altLang="zh-CN" sz="1800" dirty="0"/>
          </a:p>
          <a:p>
            <a:pPr algn="ctr"/>
            <a:r>
              <a:rPr lang="en-US" altLang="zh-CN" sz="1800" dirty="0"/>
              <a:t>Enhancement </a:t>
            </a:r>
            <a:endParaRPr lang="en-US" altLang="zh-CN" sz="1800" dirty="0"/>
          </a:p>
        </p:txBody>
      </p:sp>
      <p:sp>
        <p:nvSpPr>
          <p:cNvPr id="6" name="内容占位符 2"/>
          <p:cNvSpPr>
            <a:spLocks noGrp="1"/>
          </p:cNvSpPr>
          <p:nvPr/>
        </p:nvSpPr>
        <p:spPr>
          <a:xfrm>
            <a:off x="6046470" y="914400"/>
            <a:ext cx="5853430" cy="2921000"/>
          </a:xfrm>
          <a:prstGeom prst="rect">
            <a:avLst/>
          </a:prstGeom>
          <a:solidFill>
            <a:schemeClr val="bg1"/>
          </a:solidFill>
          <a:ln>
            <a:noFill/>
          </a:ln>
        </p:spPr>
        <p:txBody>
          <a:bodyPr vert="horz" wrap="square" lIns="91440" tIns="45720" rIns="91440" bIns="45720" numCol="1" anchor="t" anchorCtr="0" compatLnSpc="1"/>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a:lstStyle>
          <a:p>
            <a:r>
              <a:rPr lang="en-US" altLang="zh-CN" sz="1600" b="1" dirty="0" smtClean="0"/>
              <a:t>Use case description for Positioning enhancement:</a:t>
            </a:r>
            <a:endParaRPr lang="en-US" altLang="zh-CN" sz="1600" b="1" dirty="0" smtClean="0"/>
          </a:p>
          <a:p>
            <a:pPr lvl="1"/>
            <a:r>
              <a:rPr lang="en-US" altLang="zh-CN" sz="1400" dirty="0" smtClean="0"/>
              <a:t>Current </a:t>
            </a:r>
            <a:r>
              <a:rPr lang="en-US" altLang="zh-CN" sz="1400" dirty="0"/>
              <a:t>positioning requirement was defined in Rel-16, and is target to terrestrial access from our views, and some requirements or KPI can not be supported in the case of satellite access, e.g., the TTFX ( 1~10ms). </a:t>
            </a:r>
            <a:endParaRPr lang="en-US" altLang="zh-CN" sz="1400" dirty="0" smtClean="0"/>
          </a:p>
          <a:p>
            <a:pPr lvl="1"/>
            <a:r>
              <a:rPr lang="en-US" altLang="zh-CN" sz="1400" dirty="0" smtClean="0"/>
              <a:t>New </a:t>
            </a:r>
            <a:r>
              <a:rPr lang="en-US" altLang="zh-CN" sz="1400" dirty="0"/>
              <a:t>use </a:t>
            </a:r>
            <a:r>
              <a:rPr lang="en-US" altLang="zh-CN" sz="1400" dirty="0" smtClean="0"/>
              <a:t>cases for satellite access need to be investigated as well as </a:t>
            </a:r>
            <a:r>
              <a:rPr lang="en-US" altLang="zh-CN" sz="1400" dirty="0"/>
              <a:t>their requirements </a:t>
            </a:r>
            <a:r>
              <a:rPr lang="en-US" altLang="zh-CN" sz="1400" dirty="0" smtClean="0"/>
              <a:t>on positioning, </a:t>
            </a:r>
            <a:r>
              <a:rPr lang="en-US" altLang="zh-CN" sz="1400" dirty="0"/>
              <a:t>e.g. use cases for high accuracy and low latency for positioning via NTN </a:t>
            </a:r>
            <a:r>
              <a:rPr lang="en-US" altLang="zh-CN" sz="1400" dirty="0" smtClean="0"/>
              <a:t>access</a:t>
            </a:r>
            <a:endParaRPr lang="en-US" altLang="zh-CN" sz="1400" dirty="0"/>
          </a:p>
          <a:p>
            <a:pPr marL="457200" lvl="1" indent="-457200">
              <a:buBlip>
                <a:blip r:embed="rId2"/>
              </a:buBlip>
            </a:pPr>
            <a:r>
              <a:rPr lang="en-US" altLang="zh-CN" sz="1600" b="1" dirty="0">
                <a:ea typeface="+mn-ea"/>
                <a:cs typeface="+mn-cs"/>
              </a:rPr>
              <a:t>Potential Requirements</a:t>
            </a:r>
            <a:endParaRPr lang="en-US" altLang="zh-CN" sz="1600" b="1" dirty="0">
              <a:ea typeface="+mn-ea"/>
              <a:cs typeface="+mn-cs"/>
            </a:endParaRPr>
          </a:p>
          <a:p>
            <a:pPr lvl="1"/>
            <a:r>
              <a:rPr lang="en-US" altLang="zh-CN" sz="1400" dirty="0" smtClean="0"/>
              <a:t>Find the gap between existing positioning requirements for terrestrial access and the requirements that can be satisfied via NTN access, and then determine appropriate KPIs.</a:t>
            </a:r>
            <a:endParaRPr lang="en-US" altLang="zh-CN" sz="1400" dirty="0"/>
          </a:p>
          <a:p>
            <a:pPr lvl="1"/>
            <a:endParaRPr lang="en-US" altLang="zh-CN" sz="1600" dirty="0" smtClean="0"/>
          </a:p>
          <a:p>
            <a:pPr lvl="1"/>
            <a:endParaRPr lang="en-US" altLang="zh-CN" sz="1600" dirty="0" smtClean="0"/>
          </a:p>
        </p:txBody>
      </p:sp>
      <p:sp>
        <p:nvSpPr>
          <p:cNvPr id="7" name="内容占位符 2"/>
          <p:cNvSpPr>
            <a:spLocks noGrp="1"/>
          </p:cNvSpPr>
          <p:nvPr/>
        </p:nvSpPr>
        <p:spPr>
          <a:xfrm>
            <a:off x="6046470" y="3749675"/>
            <a:ext cx="6145530" cy="3109595"/>
          </a:xfrm>
          <a:prstGeom prst="rect">
            <a:avLst/>
          </a:prstGeom>
          <a:solidFill>
            <a:schemeClr val="bg1"/>
          </a:solidFill>
          <a:ln>
            <a:solidFill>
              <a:schemeClr val="bg1"/>
            </a:solidFill>
          </a:ln>
        </p:spPr>
        <p:txBody>
          <a:bodyPr vert="horz" wrap="square" lIns="91440" tIns="45720" rIns="91440" bIns="45720" numCol="1" anchor="t" anchorCtr="0" compatLnSpc="1"/>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a:lstStyle>
          <a:p>
            <a:r>
              <a:rPr lang="en-US" altLang="zh-CN" sz="1600" b="1" dirty="0" smtClean="0"/>
              <a:t>Use case description for Navigation enhancement:</a:t>
            </a:r>
            <a:endParaRPr lang="en-US" altLang="zh-CN" sz="1600" b="1" dirty="0" smtClean="0"/>
          </a:p>
          <a:p>
            <a:pPr lvl="1"/>
            <a:r>
              <a:rPr lang="en-US" altLang="zh-CN" sz="1400" dirty="0" smtClean="0"/>
              <a:t>The </a:t>
            </a:r>
            <a:r>
              <a:rPr lang="en-US" altLang="zh-CN" sz="1400" dirty="0"/>
              <a:t>navigation system may want to improve positioning accuracy or reliability, then it may request 5GS to help to broadcast </a:t>
            </a:r>
            <a:r>
              <a:rPr lang="en-US" altLang="zh-CN" sz="1400" dirty="0" smtClean="0"/>
              <a:t>navigation </a:t>
            </a:r>
            <a:r>
              <a:rPr lang="en-US" altLang="zh-CN" sz="1400" dirty="0"/>
              <a:t>assistance information with </a:t>
            </a:r>
            <a:r>
              <a:rPr lang="en-US" altLang="zh-CN" sz="1400" dirty="0" smtClean="0"/>
              <a:t>higher </a:t>
            </a:r>
            <a:r>
              <a:rPr lang="en-US" altLang="zh-CN" sz="1400" dirty="0"/>
              <a:t>priority</a:t>
            </a:r>
            <a:endParaRPr lang="en-US" altLang="zh-CN" sz="1400" dirty="0"/>
          </a:p>
          <a:p>
            <a:pPr lvl="1"/>
            <a:r>
              <a:rPr lang="en-US" altLang="zh-CN" sz="1400" dirty="0" smtClean="0"/>
              <a:t>When broadcasting</a:t>
            </a:r>
            <a:r>
              <a:rPr lang="en-US" altLang="zh-CN" sz="1400" dirty="0"/>
              <a:t> navigation assistance </a:t>
            </a:r>
            <a:r>
              <a:rPr lang="en-US" altLang="zh-CN" sz="1400" dirty="0" smtClean="0"/>
              <a:t>information for high accuracy positioning, there may be frequent data transmission from LMF to </a:t>
            </a:r>
            <a:r>
              <a:rPr lang="en-US" altLang="zh-CN" sz="1400" dirty="0" err="1" smtClean="0"/>
              <a:t>gNB</a:t>
            </a:r>
            <a:r>
              <a:rPr lang="en-US" altLang="zh-CN" sz="1400" dirty="0" smtClean="0"/>
              <a:t> on the satellite,  the 5G system should consider to efficiently transmit the navigation assistance information to </a:t>
            </a:r>
            <a:r>
              <a:rPr lang="en-US" altLang="zh-CN" sz="1400" dirty="0" err="1" smtClean="0"/>
              <a:t>gNBs</a:t>
            </a:r>
            <a:r>
              <a:rPr lang="en-US" altLang="zh-CN" sz="1400" dirty="0" smtClean="0"/>
              <a:t> on the satellite, e.g., compressing navigation data.</a:t>
            </a:r>
            <a:endParaRPr lang="en-US" altLang="zh-CN" sz="1400" dirty="0"/>
          </a:p>
          <a:p>
            <a:pPr marL="457200" lvl="1" indent="-457200">
              <a:buBlip>
                <a:blip r:embed="rId2"/>
              </a:buBlip>
            </a:pPr>
            <a:r>
              <a:rPr lang="en-US" altLang="zh-CN" sz="1600" b="1" dirty="0">
                <a:ea typeface="+mn-ea"/>
                <a:cs typeface="+mn-cs"/>
              </a:rPr>
              <a:t>Potential objectives for study</a:t>
            </a:r>
            <a:r>
              <a:rPr lang="en-US" altLang="zh-CN" sz="1600" b="1" dirty="0" smtClean="0">
                <a:ea typeface="+mn-ea"/>
                <a:cs typeface="+mn-cs"/>
              </a:rPr>
              <a:t>:</a:t>
            </a:r>
            <a:endParaRPr lang="en-US" altLang="zh-CN" sz="1600" b="1" dirty="0" smtClean="0">
              <a:ea typeface="+mn-ea"/>
              <a:cs typeface="+mn-cs"/>
            </a:endParaRPr>
          </a:p>
          <a:p>
            <a:pPr lvl="1"/>
            <a:r>
              <a:rPr lang="en-US" altLang="zh-CN" sz="1400" dirty="0" smtClean="0"/>
              <a:t>Efficiently transmission of navigation data to </a:t>
            </a:r>
            <a:r>
              <a:rPr lang="en-US" altLang="zh-CN" sz="1400" dirty="0" err="1" smtClean="0"/>
              <a:t>gNBs</a:t>
            </a:r>
            <a:r>
              <a:rPr lang="en-US" altLang="zh-CN" sz="1400" dirty="0" smtClean="0"/>
              <a:t> on-board, especially for LEO case;</a:t>
            </a:r>
            <a:endParaRPr lang="en-US" altLang="zh-CN" sz="1400" dirty="0" smtClean="0"/>
          </a:p>
          <a:p>
            <a:pPr lvl="1"/>
            <a:r>
              <a:rPr lang="en-US" altLang="zh-CN" sz="1400" dirty="0" smtClean="0"/>
              <a:t>Support of priority handling when broadcasting </a:t>
            </a:r>
            <a:r>
              <a:rPr lang="en-US" altLang="zh-CN" sz="1400" dirty="0"/>
              <a:t>navigation data </a:t>
            </a:r>
            <a:r>
              <a:rPr lang="en-US" altLang="zh-CN" sz="1400" dirty="0" smtClean="0"/>
              <a:t>via </a:t>
            </a:r>
            <a:r>
              <a:rPr lang="en-US" altLang="zh-CN" sz="1400" dirty="0"/>
              <a:t>5GS.</a:t>
            </a:r>
            <a:endParaRPr lang="en-US" altLang="zh-CN" sz="1400" dirty="0" smtClean="0"/>
          </a:p>
          <a:p>
            <a:pPr lvl="1"/>
            <a:endParaRPr lang="en-US" altLang="zh-CN" sz="1400" dirty="0"/>
          </a:p>
          <a:p>
            <a:pPr lvl="1"/>
            <a:endParaRPr lang="en-US" altLang="zh-CN" sz="1400" dirty="0" smtClean="0"/>
          </a:p>
          <a:p>
            <a:pPr lvl="1"/>
            <a:endParaRPr lang="en-US" altLang="zh-CN" sz="1400" dirty="0" smtClean="0"/>
          </a:p>
        </p:txBody>
      </p:sp>
      <p:cxnSp>
        <p:nvCxnSpPr>
          <p:cNvPr id="8" name="直接连接符 7"/>
          <p:cNvCxnSpPr/>
          <p:nvPr/>
        </p:nvCxnSpPr>
        <p:spPr>
          <a:xfrm flipH="1">
            <a:off x="5917565" y="182880"/>
            <a:ext cx="10795" cy="6424295"/>
          </a:xfrm>
          <a:prstGeom prst="line">
            <a:avLst/>
          </a:prstGeom>
          <a:solidFill>
            <a:schemeClr val="accent1"/>
          </a:solidFill>
          <a:ln w="28575" cap="flat" cmpd="sng" algn="ctr">
            <a:solidFill>
              <a:schemeClr val="accent1">
                <a:shade val="50000"/>
              </a:schemeClr>
            </a:solidFill>
            <a:prstDash val="sysDash"/>
            <a:round/>
            <a:headEnd type="none" w="med" len="med"/>
            <a:tailEnd type="none" w="med" len="med"/>
          </a:ln>
        </p:spPr>
      </p:cxnSp>
    </p:spTree>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02615" y="71755"/>
            <a:ext cx="5168265" cy="596265"/>
          </a:xfrm>
        </p:spPr>
        <p:txBody>
          <a:bodyPr/>
          <a:lstStyle/>
          <a:p>
            <a:r>
              <a:rPr lang="en-US" altLang="zh-CN" sz="1800" dirty="0" smtClean="0"/>
              <a:t>Use </a:t>
            </a:r>
            <a:r>
              <a:rPr lang="en-US" altLang="zh-CN" sz="1800" dirty="0"/>
              <a:t>Case </a:t>
            </a:r>
            <a:r>
              <a:rPr lang="en-US" altLang="zh-CN" sz="1800" dirty="0" smtClean="0"/>
              <a:t>3: Integrating with Legacy Satellite System</a:t>
            </a:r>
            <a:endParaRPr lang="en-US" altLang="zh-CN" sz="1800" dirty="0" smtClean="0"/>
          </a:p>
        </p:txBody>
      </p:sp>
      <p:sp>
        <p:nvSpPr>
          <p:cNvPr id="3" name="内容占位符 2"/>
          <p:cNvSpPr>
            <a:spLocks noGrp="1"/>
          </p:cNvSpPr>
          <p:nvPr>
            <p:ph idx="1"/>
          </p:nvPr>
        </p:nvSpPr>
        <p:spPr>
          <a:xfrm>
            <a:off x="220345" y="668020"/>
            <a:ext cx="6243955" cy="4782820"/>
          </a:xfrm>
        </p:spPr>
        <p:txBody>
          <a:bodyPr/>
          <a:lstStyle/>
          <a:p>
            <a:r>
              <a:rPr lang="en-US" altLang="zh-CN" sz="1600" b="1" dirty="0" smtClean="0"/>
              <a:t>Use case description for Navigation enhancement:</a:t>
            </a:r>
            <a:endParaRPr lang="en-US" altLang="zh-CN" sz="1600" b="1" dirty="0" smtClean="0"/>
          </a:p>
          <a:p>
            <a:pPr lvl="1"/>
            <a:r>
              <a:rPr lang="en-US" altLang="zh-CN" sz="1400" dirty="0" smtClean="0"/>
              <a:t>There are already kind of </a:t>
            </a:r>
            <a:r>
              <a:rPr lang="en-US" altLang="zh-CN" sz="1400" dirty="0"/>
              <a:t>legacy </a:t>
            </a:r>
            <a:r>
              <a:rPr lang="en-US" altLang="zh-CN" sz="1400" dirty="0" smtClean="0"/>
              <a:t>satellite system running, which are not supporting 5G NR access. To </a:t>
            </a:r>
            <a:r>
              <a:rPr lang="en-US" altLang="zh-CN" sz="1400" dirty="0"/>
              <a:t>utilize precious satellite radio resources to improve system </a:t>
            </a:r>
            <a:r>
              <a:rPr lang="en-US" altLang="zh-CN" sz="1400" dirty="0" smtClean="0"/>
              <a:t>capacity, the </a:t>
            </a:r>
            <a:r>
              <a:rPr lang="en-US" altLang="zh-CN" sz="1400" dirty="0"/>
              <a:t>5G system integrating with NR satellite access should also consider to integrate with legacy satellite </a:t>
            </a:r>
            <a:r>
              <a:rPr lang="en-US" altLang="zh-CN" sz="1400" dirty="0" smtClean="0"/>
              <a:t>system which can be treated as non-3GPP access.  </a:t>
            </a:r>
            <a:endParaRPr lang="en-US" altLang="zh-CN" sz="1400" dirty="0" smtClean="0"/>
          </a:p>
          <a:p>
            <a:pPr lvl="1"/>
            <a:r>
              <a:rPr lang="en-US" altLang="zh-CN" sz="1400" dirty="0" smtClean="0"/>
              <a:t>An example: A satellite operator who is operating legacy satellite system want to enhance his system to </a:t>
            </a:r>
            <a:r>
              <a:rPr lang="en-US" altLang="zh-CN" sz="1400" dirty="0"/>
              <a:t>5GS </a:t>
            </a:r>
            <a:r>
              <a:rPr lang="en-US" altLang="zh-CN" sz="1400" dirty="0" smtClean="0"/>
              <a:t>considering industrial ecology, so all new satellites he will launch will support 5G NR access. However, the problem is that the </a:t>
            </a:r>
            <a:r>
              <a:rPr lang="en-US" altLang="zh-CN" sz="1400" dirty="0"/>
              <a:t>legacy </a:t>
            </a:r>
            <a:r>
              <a:rPr lang="en-US" altLang="zh-CN" sz="1400" dirty="0" smtClean="0"/>
              <a:t>satellites can not be transformed to support 5G NR access, so the operator would consider to connect legacy satellite access nodes into the 5GS.</a:t>
            </a:r>
            <a:endParaRPr lang="en-US" altLang="zh-CN" sz="1400" dirty="0" smtClean="0"/>
          </a:p>
          <a:p>
            <a:pPr marL="457200" lvl="1" indent="-457200">
              <a:buBlip>
                <a:blip r:embed="rId1"/>
              </a:buBlip>
            </a:pPr>
            <a:r>
              <a:rPr lang="en-US" altLang="zh-CN" sz="1600" b="1" dirty="0">
                <a:ea typeface="+mn-ea"/>
                <a:cs typeface="+mn-cs"/>
                <a:sym typeface="+mn-ea"/>
              </a:rPr>
              <a:t>Potential </a:t>
            </a:r>
            <a:r>
              <a:rPr lang="en-US" altLang="zh-CN" sz="1600" b="1" dirty="0" smtClean="0">
                <a:ea typeface="+mn-ea"/>
                <a:cs typeface="+mn-cs"/>
                <a:sym typeface="+mn-ea"/>
              </a:rPr>
              <a:t>objectives </a:t>
            </a:r>
            <a:r>
              <a:rPr lang="en-US" altLang="zh-CN" sz="1600" b="1" dirty="0">
                <a:ea typeface="+mn-ea"/>
                <a:cs typeface="+mn-cs"/>
                <a:sym typeface="+mn-ea"/>
              </a:rPr>
              <a:t>for </a:t>
            </a:r>
            <a:r>
              <a:rPr lang="en-US" altLang="zh-CN" sz="1600" b="1" dirty="0" smtClean="0">
                <a:ea typeface="+mn-ea"/>
                <a:cs typeface="+mn-cs"/>
                <a:sym typeface="+mn-ea"/>
              </a:rPr>
              <a:t>study:</a:t>
            </a:r>
            <a:endParaRPr lang="en-US" altLang="zh-CN" sz="1600" b="1" dirty="0">
              <a:ea typeface="+mn-ea"/>
              <a:cs typeface="+mn-cs"/>
            </a:endParaRPr>
          </a:p>
          <a:p>
            <a:pPr lvl="1"/>
            <a:r>
              <a:rPr lang="en-US" altLang="zh-CN" sz="1400" dirty="0" smtClean="0">
                <a:sym typeface="+mn-ea"/>
              </a:rPr>
              <a:t>Support of non-3GPP </a:t>
            </a:r>
            <a:r>
              <a:rPr lang="en-US" altLang="zh-CN" sz="1400" dirty="0">
                <a:sym typeface="+mn-ea"/>
              </a:rPr>
              <a:t>satellite access </a:t>
            </a:r>
            <a:r>
              <a:rPr lang="en-US" altLang="zh-CN" sz="1400" dirty="0" smtClean="0">
                <a:sym typeface="+mn-ea"/>
              </a:rPr>
              <a:t>in </a:t>
            </a:r>
            <a:r>
              <a:rPr lang="en-US" altLang="zh-CN" sz="1400" dirty="0">
                <a:sym typeface="+mn-ea"/>
              </a:rPr>
              <a:t>5GS;</a:t>
            </a:r>
            <a:endParaRPr lang="en-US" altLang="zh-CN" sz="1400" dirty="0"/>
          </a:p>
          <a:p>
            <a:pPr lvl="1"/>
            <a:r>
              <a:rPr lang="en-US" altLang="zh-CN" sz="1400" dirty="0">
                <a:sym typeface="+mn-ea"/>
              </a:rPr>
              <a:t>Whether to distinguish non-3GPP satellite access from general non-3GPP access </a:t>
            </a:r>
            <a:r>
              <a:rPr lang="en-US" altLang="zh-CN" sz="1400" dirty="0" smtClean="0">
                <a:sym typeface="+mn-ea"/>
              </a:rPr>
              <a:t>considering larger </a:t>
            </a:r>
            <a:r>
              <a:rPr lang="en-US" altLang="zh-CN" sz="1400" dirty="0">
                <a:sym typeface="+mn-ea"/>
              </a:rPr>
              <a:t>latency and lower bandwidth </a:t>
            </a:r>
            <a:r>
              <a:rPr lang="en-US" altLang="zh-CN" sz="1400" dirty="0" smtClean="0">
                <a:sym typeface="+mn-ea"/>
              </a:rPr>
              <a:t>for non-3GPP </a:t>
            </a:r>
            <a:r>
              <a:rPr lang="en-US" altLang="zh-CN" sz="1400" dirty="0">
                <a:sym typeface="+mn-ea"/>
              </a:rPr>
              <a:t>satellite access , </a:t>
            </a:r>
            <a:r>
              <a:rPr lang="en-US" altLang="zh-CN" sz="1400" dirty="0" smtClean="0">
                <a:sym typeface="+mn-ea"/>
              </a:rPr>
              <a:t>since there may be following impacts:</a:t>
            </a:r>
            <a:endParaRPr lang="en-US" altLang="zh-CN" sz="1400" dirty="0" smtClean="0"/>
          </a:p>
          <a:p>
            <a:pPr lvl="2"/>
            <a:r>
              <a:rPr lang="en-US" altLang="zh-CN" sz="1400" dirty="0" smtClean="0">
                <a:sym typeface="+mn-ea"/>
              </a:rPr>
              <a:t>The impact to traffic offloading policy on both UE side and network side;</a:t>
            </a:r>
            <a:endParaRPr lang="en-US" altLang="zh-CN" sz="1400" dirty="0" smtClean="0"/>
          </a:p>
          <a:p>
            <a:pPr lvl="2"/>
            <a:r>
              <a:rPr lang="en-US" altLang="zh-CN" sz="1400" dirty="0" smtClean="0">
                <a:sym typeface="+mn-ea"/>
              </a:rPr>
              <a:t>The impact to access network selection.</a:t>
            </a:r>
            <a:endParaRPr lang="en-US" altLang="zh-CN" sz="1400" dirty="0" smtClean="0"/>
          </a:p>
          <a:p>
            <a:pPr lvl="1"/>
            <a:endParaRPr lang="en-US" altLang="zh-CN" sz="1400" dirty="0" smtClean="0"/>
          </a:p>
          <a:p>
            <a:pPr lvl="1"/>
            <a:endParaRPr lang="en-US" altLang="zh-CN" sz="1400" dirty="0" smtClean="0"/>
          </a:p>
          <a:p>
            <a:pPr lvl="1"/>
            <a:endParaRPr lang="en-US" altLang="zh-CN" sz="1400" dirty="0" smtClean="0"/>
          </a:p>
        </p:txBody>
      </p:sp>
      <p:pic>
        <p:nvPicPr>
          <p:cNvPr id="717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49350" y="5423535"/>
            <a:ext cx="3835400" cy="129286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标题 1"/>
          <p:cNvSpPr>
            <a:spLocks noGrp="1"/>
          </p:cNvSpPr>
          <p:nvPr/>
        </p:nvSpPr>
        <p:spPr>
          <a:xfrm>
            <a:off x="6290945" y="190500"/>
            <a:ext cx="4985385" cy="675005"/>
          </a:xfrm>
          <a:prstGeom prst="rect">
            <a:avLst/>
          </a:prstGeom>
          <a:noFill/>
          <a:ln>
            <a:noFill/>
          </a:ln>
        </p:spPr>
        <p:txBody>
          <a:bodyPr vert="horz" wrap="square" lIns="91440" tIns="45720" rIns="91440" bIns="45720" numCol="1" anchor="ctr" anchorCtr="0" compatLnSpc="1"/>
          <a:lst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a:lstStyle>
          <a:p>
            <a:r>
              <a:rPr lang="en-US" altLang="zh-CN" sz="1800" dirty="0" smtClean="0"/>
              <a:t>Use </a:t>
            </a:r>
            <a:r>
              <a:rPr lang="en-US" altLang="zh-CN" sz="1800" dirty="0"/>
              <a:t>Case </a:t>
            </a:r>
            <a:r>
              <a:rPr lang="en-US" altLang="zh-CN" sz="1800" dirty="0" smtClean="0"/>
              <a:t>4</a:t>
            </a:r>
            <a:r>
              <a:rPr lang="en-US" altLang="zh-CN" sz="1800" dirty="0"/>
              <a:t>: Coordination with </a:t>
            </a:r>
            <a:endParaRPr lang="en-US" altLang="zh-CN" sz="1800" dirty="0"/>
          </a:p>
          <a:p>
            <a:r>
              <a:rPr lang="en-US" altLang="zh-CN" sz="1800" dirty="0"/>
              <a:t>satellite system</a:t>
            </a:r>
            <a:endParaRPr lang="en-US" altLang="zh-CN" sz="1800" dirty="0"/>
          </a:p>
        </p:txBody>
      </p:sp>
      <p:sp>
        <p:nvSpPr>
          <p:cNvPr id="6" name="内容占位符 2"/>
          <p:cNvSpPr>
            <a:spLocks noGrp="1"/>
          </p:cNvSpPr>
          <p:nvPr/>
        </p:nvSpPr>
        <p:spPr>
          <a:xfrm>
            <a:off x="6928485" y="865505"/>
            <a:ext cx="5144770" cy="5188585"/>
          </a:xfrm>
          <a:prstGeom prst="rect">
            <a:avLst/>
          </a:prstGeom>
          <a:solidFill>
            <a:schemeClr val="bg1"/>
          </a:solidFill>
          <a:ln>
            <a:noFill/>
          </a:ln>
        </p:spPr>
        <p:txBody>
          <a:bodyPr vert="horz" wrap="square" lIns="91440" tIns="45720" rIns="91440" bIns="45720" numCol="1" anchor="t" anchorCtr="0" compatLnSpc="1"/>
          <a:lstStyle>
            <a:lvl1pPr marL="457200" indent="-457200" algn="l" rtl="0" eaLnBrk="0" fontAlgn="base" hangingPunct="0">
              <a:spcBef>
                <a:spcPct val="20000"/>
              </a:spcBef>
              <a:spcAft>
                <a:spcPct val="0"/>
              </a:spcAft>
              <a:buBlip>
                <a:blip r:embed="rId1"/>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a:lstStyle>
          <a:p>
            <a:r>
              <a:rPr lang="en-US" altLang="zh-CN" sz="1600" b="1" dirty="0" smtClean="0"/>
              <a:t>Use case description:</a:t>
            </a:r>
            <a:endParaRPr lang="en-US" altLang="zh-CN" sz="1600" b="1" dirty="0" smtClean="0"/>
          </a:p>
          <a:p>
            <a:pPr lvl="1"/>
            <a:r>
              <a:rPr lang="en-US" altLang="zh-CN" sz="1400" dirty="0" smtClean="0"/>
              <a:t>User's </a:t>
            </a:r>
            <a:r>
              <a:rPr lang="en-US" altLang="zh-CN" sz="1400" dirty="0"/>
              <a:t>requirements </a:t>
            </a:r>
            <a:r>
              <a:rPr lang="en-US" altLang="zh-CN" sz="1400" dirty="0" smtClean="0"/>
              <a:t>are </a:t>
            </a:r>
            <a:r>
              <a:rPr lang="en-US" altLang="zh-CN" sz="1400" dirty="0"/>
              <a:t>agnostic to the satellite operation center, i.e. NTN control function defined in RAN3, so the </a:t>
            </a:r>
            <a:r>
              <a:rPr lang="en-US" altLang="zh-CN" sz="1400" dirty="0" smtClean="0"/>
              <a:t>NTN control function can </a:t>
            </a:r>
            <a:r>
              <a:rPr lang="en-US" altLang="zh-CN" sz="1400" dirty="0"/>
              <a:t>not take users' requirements into account to </a:t>
            </a:r>
            <a:r>
              <a:rPr lang="en-US" altLang="zh-CN" sz="1400" dirty="0" smtClean="0"/>
              <a:t>reserve satellite </a:t>
            </a:r>
            <a:r>
              <a:rPr lang="en-US" altLang="zh-CN" sz="1400" dirty="0"/>
              <a:t>resources, </a:t>
            </a:r>
            <a:r>
              <a:rPr lang="en-US" altLang="zh-CN" sz="1400" dirty="0" smtClean="0"/>
              <a:t>e.g., space </a:t>
            </a:r>
            <a:r>
              <a:rPr lang="en-US" altLang="zh-CN" sz="1400" dirty="0"/>
              <a:t>transport network </a:t>
            </a:r>
            <a:r>
              <a:rPr lang="en-US" altLang="zh-CN" sz="1400" dirty="0" smtClean="0"/>
              <a:t>resource, which then can </a:t>
            </a:r>
            <a:r>
              <a:rPr lang="en-US" altLang="zh-CN" sz="1400" dirty="0"/>
              <a:t>not promise users' </a:t>
            </a:r>
            <a:r>
              <a:rPr lang="en-US" altLang="zh-CN" sz="1400" dirty="0" smtClean="0"/>
              <a:t>experience. However, for </a:t>
            </a:r>
            <a:r>
              <a:rPr lang="en-US" altLang="zh-CN" sz="1400" dirty="0"/>
              <a:t>high priority </a:t>
            </a:r>
            <a:r>
              <a:rPr lang="en-US" altLang="zh-CN" sz="1400" dirty="0" smtClean="0"/>
              <a:t>users, normally </a:t>
            </a:r>
            <a:r>
              <a:rPr lang="en-US" altLang="zh-CN" sz="1400" dirty="0"/>
              <a:t>the </a:t>
            </a:r>
            <a:r>
              <a:rPr lang="en-US" altLang="zh-CN" sz="1400" dirty="0" smtClean="0"/>
              <a:t>whole system shall endeavor to serve them first, i.e. reserving or even pre-empting not only radio resources but also backhaul resources to serve the them, which requires the 5GS to interact with NTN control function, e.g., to reserve transport resources on satellites providing backhaul services, </a:t>
            </a:r>
            <a:r>
              <a:rPr lang="en-US" altLang="zh-CN" sz="1400" dirty="0"/>
              <a:t>and </a:t>
            </a:r>
            <a:r>
              <a:rPr lang="en-US" altLang="zh-CN" sz="1400" dirty="0" smtClean="0"/>
              <a:t>to not schedule this </a:t>
            </a:r>
            <a:r>
              <a:rPr lang="en-US" altLang="zh-CN" sz="1400" dirty="0"/>
              <a:t>satellite </a:t>
            </a:r>
            <a:r>
              <a:rPr lang="en-US" altLang="zh-CN" sz="1400" dirty="0" smtClean="0"/>
              <a:t>beam for other purposes. </a:t>
            </a:r>
            <a:endParaRPr lang="en-US" altLang="zh-CN" sz="1400" dirty="0" smtClean="0"/>
          </a:p>
          <a:p>
            <a:pPr marL="457200" lvl="1" indent="-457200">
              <a:buBlip>
                <a:blip r:embed="rId1"/>
              </a:buBlip>
            </a:pPr>
            <a:r>
              <a:rPr lang="en-US" altLang="zh-CN" sz="1600" b="1" dirty="0" smtClean="0">
                <a:sym typeface="+mn-ea"/>
              </a:rPr>
              <a:t>Potential </a:t>
            </a:r>
            <a:r>
              <a:rPr lang="en-US" altLang="zh-CN" sz="1600" b="1" dirty="0">
                <a:sym typeface="+mn-ea"/>
              </a:rPr>
              <a:t>objectives for study</a:t>
            </a:r>
            <a:endParaRPr lang="en-US" altLang="zh-CN" sz="1600" b="1" dirty="0"/>
          </a:p>
          <a:p>
            <a:pPr lvl="1"/>
            <a:r>
              <a:rPr lang="en-US" altLang="zh-CN" sz="1400" dirty="0" smtClean="0">
                <a:solidFill>
                  <a:schemeClr val="tx1"/>
                </a:solidFill>
                <a:sym typeface="+mn-ea"/>
              </a:rPr>
              <a:t>Whether and how the </a:t>
            </a:r>
            <a:r>
              <a:rPr lang="en-US" altLang="zh-CN" sz="1400" dirty="0">
                <a:solidFill>
                  <a:schemeClr val="tx1"/>
                </a:solidFill>
                <a:sym typeface="+mn-ea"/>
              </a:rPr>
              <a:t>5G system can </a:t>
            </a:r>
            <a:r>
              <a:rPr lang="en-US" altLang="zh-CN" sz="1400" dirty="0" smtClean="0">
                <a:solidFill>
                  <a:schemeClr val="tx1"/>
                </a:solidFill>
                <a:sym typeface="+mn-ea"/>
              </a:rPr>
              <a:t>assist the resource allocation of the satellite transport network providing backhaul? </a:t>
            </a:r>
            <a:endParaRPr lang="en-US" altLang="zh-CN" sz="1400" strike="sngStrike" dirty="0" smtClean="0">
              <a:solidFill>
                <a:schemeClr val="tx1"/>
              </a:solidFill>
              <a:sym typeface="+mn-ea"/>
            </a:endParaRPr>
          </a:p>
        </p:txBody>
      </p:sp>
      <p:cxnSp>
        <p:nvCxnSpPr>
          <p:cNvPr id="7" name="直接连接符 6"/>
          <p:cNvCxnSpPr/>
          <p:nvPr/>
        </p:nvCxnSpPr>
        <p:spPr>
          <a:xfrm>
            <a:off x="6563995" y="205105"/>
            <a:ext cx="10795" cy="6026150"/>
          </a:xfrm>
          <a:prstGeom prst="line">
            <a:avLst/>
          </a:prstGeom>
          <a:solidFill>
            <a:schemeClr val="accent1"/>
          </a:solidFill>
          <a:ln w="28575" cap="flat" cmpd="sng" algn="ctr">
            <a:solidFill>
              <a:schemeClr val="accent1">
                <a:shade val="50000"/>
              </a:schemeClr>
            </a:solidFill>
            <a:prstDash val="sysDash"/>
            <a:round/>
            <a:headEnd type="none" w="med" len="med"/>
            <a:tailEnd type="none" w="med" len="med"/>
          </a:ln>
        </p:spPr>
      </p:cxnSp>
    </p:spTree>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nvSpPr>
        <p:spPr>
          <a:xfrm>
            <a:off x="317500" y="359410"/>
            <a:ext cx="5337810" cy="535940"/>
          </a:xfrm>
          <a:prstGeom prst="rect">
            <a:avLst/>
          </a:prstGeom>
          <a:noFill/>
          <a:ln>
            <a:noFill/>
          </a:ln>
        </p:spPr>
        <p:txBody>
          <a:bodyPr vert="horz" wrap="square" lIns="91440" tIns="45720" rIns="91440" bIns="45720" numCol="1" anchor="ctr" anchorCtr="0" compatLnSpc="1"/>
          <a:lst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a:lstStyle>
          <a:p>
            <a:r>
              <a:rPr lang="en-US" altLang="zh-CN" sz="1800" dirty="0" smtClean="0"/>
              <a:t>Use </a:t>
            </a:r>
            <a:r>
              <a:rPr lang="en-US" altLang="zh-CN" sz="1800" dirty="0"/>
              <a:t>Case </a:t>
            </a:r>
            <a:r>
              <a:rPr lang="en-US" altLang="zh-CN" sz="1800" dirty="0" smtClean="0"/>
              <a:t>5</a:t>
            </a:r>
            <a:r>
              <a:rPr lang="en-US" altLang="zh-CN" sz="1800" dirty="0"/>
              <a:t>: Coordination with multiple satellite RAT</a:t>
            </a:r>
            <a:endParaRPr lang="en-US" altLang="zh-CN" sz="1800" dirty="0"/>
          </a:p>
        </p:txBody>
      </p:sp>
      <p:sp>
        <p:nvSpPr>
          <p:cNvPr id="5" name="内容占位符 2"/>
          <p:cNvSpPr>
            <a:spLocks noGrp="1"/>
          </p:cNvSpPr>
          <p:nvPr/>
        </p:nvSpPr>
        <p:spPr>
          <a:xfrm>
            <a:off x="231140" y="995045"/>
            <a:ext cx="5360035" cy="2521585"/>
          </a:xfrm>
          <a:prstGeom prst="rect">
            <a:avLst/>
          </a:prstGeom>
          <a:solidFill>
            <a:schemeClr val="bg1"/>
          </a:solidFill>
          <a:ln>
            <a:noFill/>
          </a:ln>
        </p:spPr>
        <p:txBody>
          <a:bodyPr vert="horz" wrap="square" lIns="91440" tIns="45720" rIns="91440" bIns="45720" numCol="1" anchor="t" anchorCtr="0" compatLnSpc="1"/>
          <a:lstStyle>
            <a:lvl1pPr marL="457200" indent="-457200" algn="l" rtl="0" eaLnBrk="0" fontAlgn="base" hangingPunct="0">
              <a:spcBef>
                <a:spcPct val="20000"/>
              </a:spcBef>
              <a:spcAft>
                <a:spcPct val="0"/>
              </a:spcAft>
              <a:buBlip>
                <a:blip r:embed="rId1"/>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a:lstStyle>
          <a:p>
            <a:r>
              <a:rPr lang="en-US" altLang="zh-CN" sz="1600" b="1" dirty="0" smtClean="0"/>
              <a:t>Use case description:</a:t>
            </a:r>
            <a:endParaRPr lang="en-US" altLang="zh-CN" sz="1600" b="1" dirty="0" smtClean="0"/>
          </a:p>
          <a:p>
            <a:pPr lvl="1"/>
            <a:r>
              <a:rPr lang="en-US" altLang="zh-CN" sz="1400" dirty="0" smtClean="0"/>
              <a:t>Since the latency and coverage of LEO and GEO are different, UEs can access the 5G network through gNBs on LEO and GEO satellites based on service requirements to  reduce latency and increase bandwidth.</a:t>
            </a:r>
            <a:endParaRPr lang="en-US" altLang="zh-CN" sz="1400" dirty="0" smtClean="0"/>
          </a:p>
          <a:p>
            <a:pPr lvl="0"/>
            <a:r>
              <a:rPr lang="en-US" altLang="zh-CN" sz="1600" b="1" dirty="0" smtClean="0">
                <a:sym typeface="+mn-ea"/>
              </a:rPr>
              <a:t>Potential </a:t>
            </a:r>
            <a:r>
              <a:rPr lang="en-US" altLang="zh-CN" sz="1600" b="1" dirty="0">
                <a:sym typeface="+mn-ea"/>
              </a:rPr>
              <a:t>objectives for study</a:t>
            </a:r>
            <a:endParaRPr lang="en-US" altLang="zh-CN" sz="1600" b="1" dirty="0"/>
          </a:p>
          <a:p>
            <a:pPr lvl="1"/>
            <a:r>
              <a:rPr lang="en-US" altLang="zh-CN" sz="1400" dirty="0" smtClean="0">
                <a:solidFill>
                  <a:schemeClr val="tx1"/>
                </a:solidFill>
                <a:sym typeface="+mn-ea"/>
              </a:rPr>
              <a:t>add / update new requirement or KPI for the UE access the network through multi satellite access, e.g. one application traffic can be carried by both LEO&amp; MEO access </a:t>
            </a:r>
            <a:endParaRPr lang="en-US" altLang="zh-CN" sz="1400" strike="sngStrike" dirty="0" smtClean="0">
              <a:solidFill>
                <a:schemeClr val="tx1"/>
              </a:solidFill>
              <a:sym typeface="+mn-ea"/>
            </a:endParaRPr>
          </a:p>
        </p:txBody>
      </p:sp>
      <p:sp>
        <p:nvSpPr>
          <p:cNvPr id="8" name="标题 7"/>
          <p:cNvSpPr>
            <a:spLocks noGrp="1"/>
          </p:cNvSpPr>
          <p:nvPr>
            <p:ph type="title"/>
          </p:nvPr>
        </p:nvSpPr>
        <p:spPr>
          <a:xfrm>
            <a:off x="6313805" y="260350"/>
            <a:ext cx="4144010" cy="734695"/>
          </a:xfrm>
        </p:spPr>
        <p:txBody>
          <a:bodyPr/>
          <a:p>
            <a:r>
              <a:rPr lang="en-US" altLang="zh-CN" sz="1800" dirty="0" smtClean="0"/>
              <a:t>Use </a:t>
            </a:r>
            <a:r>
              <a:rPr lang="en-US" altLang="zh-CN" sz="1800" dirty="0"/>
              <a:t>Case </a:t>
            </a:r>
            <a:r>
              <a:rPr lang="en-US" altLang="zh-CN" sz="1800" dirty="0" smtClean="0"/>
              <a:t>6: Local Data Switching </a:t>
            </a:r>
            <a:br>
              <a:rPr lang="en-US" altLang="zh-CN" sz="1800" dirty="0" smtClean="0"/>
            </a:br>
            <a:r>
              <a:rPr lang="en-US" altLang="zh-CN" sz="1800" dirty="0" smtClean="0"/>
              <a:t>via UPF on-board</a:t>
            </a:r>
            <a:endParaRPr lang="en-US" altLang="zh-CN" sz="1800" dirty="0" smtClean="0"/>
          </a:p>
        </p:txBody>
      </p:sp>
      <p:sp>
        <p:nvSpPr>
          <p:cNvPr id="9" name="内容占位符 8"/>
          <p:cNvSpPr>
            <a:spLocks noGrp="1"/>
          </p:cNvSpPr>
          <p:nvPr>
            <p:ph idx="1"/>
          </p:nvPr>
        </p:nvSpPr>
        <p:spPr>
          <a:xfrm>
            <a:off x="6313805" y="995045"/>
            <a:ext cx="5671820" cy="4389120"/>
          </a:xfrm>
          <a:solidFill>
            <a:schemeClr val="bg1"/>
          </a:solidFill>
        </p:spPr>
        <p:txBody>
          <a:bodyPr/>
          <a:p>
            <a:r>
              <a:rPr lang="en-US" altLang="zh-CN" sz="1600" b="1" dirty="0" smtClean="0"/>
              <a:t>Use case description:</a:t>
            </a:r>
            <a:endParaRPr lang="en-US" altLang="zh-CN" sz="1600" b="1" dirty="0" smtClean="0"/>
          </a:p>
          <a:p>
            <a:pPr lvl="1"/>
            <a:r>
              <a:rPr lang="en-US" altLang="zh-CN" sz="1400" dirty="0" smtClean="0"/>
              <a:t>In </a:t>
            </a:r>
            <a:r>
              <a:rPr lang="en-US" altLang="zh-CN" sz="1400" dirty="0"/>
              <a:t>some scenarios, two or a group of ships or cars may roam to places far from </a:t>
            </a:r>
            <a:r>
              <a:rPr lang="en-US" altLang="zh-CN" sz="1400" dirty="0" smtClean="0"/>
              <a:t>territorial </a:t>
            </a:r>
            <a:r>
              <a:rPr lang="en-US" altLang="zh-CN" sz="1400" dirty="0"/>
              <a:t>network, </a:t>
            </a:r>
            <a:r>
              <a:rPr lang="en-US" altLang="zh-CN" sz="1400" dirty="0" smtClean="0"/>
              <a:t>and then </a:t>
            </a:r>
            <a:r>
              <a:rPr lang="en-US" altLang="zh-CN" sz="1400" dirty="0"/>
              <a:t>need to communicate with each </a:t>
            </a:r>
            <a:r>
              <a:rPr lang="en-US" altLang="zh-CN" sz="1400" dirty="0" smtClean="0"/>
              <a:t>other via satellite access. Whereas, if the PSA UPF is deployed on the ground, the </a:t>
            </a:r>
            <a:r>
              <a:rPr lang="en-US" altLang="zh-CN" sz="1400" dirty="0"/>
              <a:t>communication among members of this group </a:t>
            </a:r>
            <a:r>
              <a:rPr lang="en-US" altLang="zh-CN" sz="1400" dirty="0" smtClean="0"/>
              <a:t>will be subject to long </a:t>
            </a:r>
            <a:r>
              <a:rPr lang="en-US" altLang="zh-CN" sz="1400" dirty="0"/>
              <a:t>delay and </a:t>
            </a:r>
            <a:r>
              <a:rPr lang="en-US" altLang="zh-CN" sz="1400" dirty="0" smtClean="0"/>
              <a:t>limited data rate even 5G VN communication defined in </a:t>
            </a:r>
            <a:r>
              <a:rPr lang="en-US" altLang="zh-CN" sz="1400" dirty="0" err="1" smtClean="0"/>
              <a:t>Rel</a:t>
            </a:r>
            <a:r>
              <a:rPr lang="en-US" altLang="zh-CN" sz="1400" dirty="0" smtClean="0"/>
              <a:t> 16 is enabled, </a:t>
            </a:r>
            <a:r>
              <a:rPr lang="en-US" altLang="zh-CN" sz="1400" dirty="0"/>
              <a:t>because the </a:t>
            </a:r>
            <a:r>
              <a:rPr lang="en-US" altLang="zh-CN" sz="1400" dirty="0" smtClean="0"/>
              <a:t>communication data has to travel the feeder link twice. </a:t>
            </a:r>
            <a:endParaRPr lang="en-US" altLang="zh-CN" sz="1400" dirty="0" smtClean="0"/>
          </a:p>
          <a:p>
            <a:pPr lvl="1"/>
            <a:r>
              <a:rPr lang="en-US" altLang="zh-CN" sz="1400" dirty="0" smtClean="0"/>
              <a:t>Support </a:t>
            </a:r>
            <a:r>
              <a:rPr lang="en-US" altLang="zh-CN" sz="1400" dirty="0"/>
              <a:t>of </a:t>
            </a:r>
            <a:r>
              <a:rPr lang="en-US" altLang="zh-CN" sz="1400" dirty="0" smtClean="0"/>
              <a:t>local data switching (</a:t>
            </a:r>
            <a:r>
              <a:rPr lang="en-US" altLang="zh-CN" sz="1400" dirty="0" err="1" smtClean="0"/>
              <a:t>e.g</a:t>
            </a:r>
            <a:r>
              <a:rPr lang="en-US" altLang="zh-CN" sz="1400" dirty="0" smtClean="0"/>
              <a:t>, 5G </a:t>
            </a:r>
            <a:r>
              <a:rPr lang="en-US" altLang="zh-CN" sz="1400" dirty="0"/>
              <a:t>LAN local switch and N19 forwarding)</a:t>
            </a:r>
            <a:r>
              <a:rPr lang="en-US" altLang="zh-CN" sz="1400" dirty="0" smtClean="0"/>
              <a:t> </a:t>
            </a:r>
            <a:r>
              <a:rPr lang="en-US" altLang="zh-CN" sz="1400" dirty="0"/>
              <a:t>via UPF </a:t>
            </a:r>
            <a:r>
              <a:rPr lang="en-US" altLang="zh-CN" sz="1400" dirty="0" smtClean="0"/>
              <a:t>on-board would significantly reduce communication latency and remove the data rate limitation brought by satellite backhaul, especially </a:t>
            </a:r>
            <a:r>
              <a:rPr lang="en-US" altLang="zh-CN" sz="1400" dirty="0"/>
              <a:t>for </a:t>
            </a:r>
            <a:r>
              <a:rPr lang="en-US" altLang="zh-CN" sz="1400" dirty="0" smtClean="0"/>
              <a:t>case of LEO </a:t>
            </a:r>
            <a:r>
              <a:rPr lang="en-US" altLang="zh-CN" sz="1400" dirty="0"/>
              <a:t>satellites with regenerative </a:t>
            </a:r>
            <a:r>
              <a:rPr lang="en-US" altLang="zh-CN" sz="1400" dirty="0" smtClean="0"/>
              <a:t>payload. Thus it is proposed to study this use case.</a:t>
            </a:r>
            <a:endParaRPr lang="en-US" altLang="zh-CN" sz="1400" dirty="0" smtClean="0"/>
          </a:p>
          <a:p>
            <a:pPr marL="457200" lvl="1" indent="-457200">
              <a:buBlip>
                <a:blip r:embed="rId1"/>
              </a:buBlip>
            </a:pPr>
            <a:r>
              <a:rPr lang="en-US" altLang="zh-CN" sz="1600" b="1" dirty="0" smtClean="0">
                <a:sym typeface="+mn-ea"/>
              </a:rPr>
              <a:t>Potential </a:t>
            </a:r>
            <a:r>
              <a:rPr lang="en-US" altLang="zh-CN" sz="1600" b="1" dirty="0">
                <a:sym typeface="+mn-ea"/>
              </a:rPr>
              <a:t>objectives for study</a:t>
            </a:r>
            <a:endParaRPr lang="en-US" altLang="zh-CN" sz="1600" b="1" dirty="0"/>
          </a:p>
          <a:p>
            <a:pPr lvl="1"/>
            <a:r>
              <a:rPr lang="en-US" altLang="zh-CN" sz="1400" dirty="0" smtClean="0">
                <a:sym typeface="+mn-ea"/>
              </a:rPr>
              <a:t>Whether the 5G system supports local data switching via LEO satellite for UEs in a communication, considering the mobility of the LEO satellite.</a:t>
            </a:r>
            <a:endParaRPr lang="en-US" altLang="zh-CN" sz="1400" dirty="0">
              <a:solidFill>
                <a:schemeClr val="tx1"/>
              </a:solidFill>
            </a:endParaRPr>
          </a:p>
          <a:p>
            <a:pPr lvl="1"/>
            <a:endParaRPr lang="en-US" altLang="zh-CN" sz="1400" dirty="0"/>
          </a:p>
          <a:p>
            <a:pPr lvl="1"/>
            <a:endParaRPr lang="en-US" altLang="zh-CN" sz="1400" dirty="0" smtClean="0"/>
          </a:p>
        </p:txBody>
      </p:sp>
      <p:pic>
        <p:nvPicPr>
          <p:cNvPr id="1030" name="Picture 6"/>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330325" y="4391660"/>
            <a:ext cx="4175125" cy="1552575"/>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10" name="直接连接符 9"/>
          <p:cNvCxnSpPr/>
          <p:nvPr/>
        </p:nvCxnSpPr>
        <p:spPr>
          <a:xfrm flipH="1">
            <a:off x="5874385" y="1024255"/>
            <a:ext cx="10795" cy="2997200"/>
          </a:xfrm>
          <a:prstGeom prst="line">
            <a:avLst/>
          </a:prstGeom>
          <a:solidFill>
            <a:schemeClr val="accent1"/>
          </a:solidFill>
          <a:ln w="28575" cap="flat" cmpd="sng" algn="ctr">
            <a:solidFill>
              <a:schemeClr val="accent1">
                <a:shade val="50000"/>
              </a:schemeClr>
            </a:solidFill>
            <a:prstDash val="sysDash"/>
            <a:round/>
            <a:headEnd type="none" w="med" len="med"/>
            <a:tailEnd type="none" w="med" len="med"/>
          </a:ln>
        </p:spPr>
      </p:cxnSp>
      <p:cxnSp>
        <p:nvCxnSpPr>
          <p:cNvPr id="11" name="直接连接符 10"/>
          <p:cNvCxnSpPr/>
          <p:nvPr/>
        </p:nvCxnSpPr>
        <p:spPr>
          <a:xfrm>
            <a:off x="96520" y="3967480"/>
            <a:ext cx="5777865" cy="10795"/>
          </a:xfrm>
          <a:prstGeom prst="line">
            <a:avLst/>
          </a:prstGeom>
          <a:solidFill>
            <a:schemeClr val="accent1"/>
          </a:solidFill>
          <a:ln w="28575" cap="flat" cmpd="sng" algn="ctr">
            <a:solidFill>
              <a:schemeClr val="accent1">
                <a:shade val="50000"/>
              </a:schemeClr>
            </a:solidFill>
            <a:prstDash val="sysDash"/>
            <a:round/>
            <a:headEnd type="none" w="med" len="med"/>
            <a:tailEnd type="none" w="med" len="med"/>
          </a:ln>
        </p:spPr>
      </p:cxnSp>
    </p:spTree>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839085" y="3055620"/>
            <a:ext cx="6827838" cy="1143000"/>
          </a:xfrm>
        </p:spPr>
        <p:txBody>
          <a:bodyPr/>
          <a:lstStyle/>
          <a:p>
            <a:r>
              <a:rPr lang="en-US" altLang="zh-CN"/>
              <a:t>ANNEX</a:t>
            </a:r>
            <a:endParaRPr lang="en-US" altLang="zh-CN"/>
          </a:p>
        </p:txBody>
      </p:sp>
    </p:spTree>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Use </a:t>
            </a:r>
            <a:r>
              <a:rPr lang="en-US" altLang="zh-CN" dirty="0"/>
              <a:t>Case 1: Temporary networking</a:t>
            </a:r>
            <a:endParaRPr lang="zh-CN" altLang="en-US" dirty="0"/>
          </a:p>
        </p:txBody>
      </p:sp>
      <p:sp>
        <p:nvSpPr>
          <p:cNvPr id="3" name="内容占位符 2"/>
          <p:cNvSpPr>
            <a:spLocks noGrp="1"/>
          </p:cNvSpPr>
          <p:nvPr>
            <p:ph idx="1"/>
          </p:nvPr>
        </p:nvSpPr>
        <p:spPr>
          <a:xfrm>
            <a:off x="2009775" y="1454151"/>
            <a:ext cx="8388350" cy="4476750"/>
          </a:xfrm>
        </p:spPr>
        <p:txBody>
          <a:bodyPr/>
          <a:lstStyle/>
          <a:p>
            <a:r>
              <a:rPr lang="en-US" altLang="zh-CN" sz="2400" dirty="0" smtClean="0"/>
              <a:t>Service flow:</a:t>
            </a:r>
            <a:endParaRPr lang="en-US" altLang="zh-CN" sz="2400" dirty="0" smtClean="0"/>
          </a:p>
          <a:p>
            <a:pPr lvl="1"/>
            <a:r>
              <a:rPr lang="en-US" altLang="zh-CN" sz="1800" dirty="0" smtClean="0"/>
              <a:t>1. A scientific investigation team arrives in Antarctica, and set up a camp, where a local network is to deployed, e.g., for data collection, analytics and storage.</a:t>
            </a:r>
            <a:endParaRPr lang="en-US" altLang="zh-CN" sz="1800" dirty="0" smtClean="0"/>
          </a:p>
          <a:p>
            <a:pPr lvl="1"/>
            <a:r>
              <a:rPr lang="en-US" altLang="zh-CN" sz="1800" dirty="0" smtClean="0"/>
              <a:t>2. As there is no terrestrial network, the team members have to access operator’s network and/or the local network via satellite access. So the </a:t>
            </a:r>
            <a:r>
              <a:rPr lang="en-US" altLang="zh-CN" sz="1800" dirty="0"/>
              <a:t>local network has to connect with </a:t>
            </a:r>
            <a:r>
              <a:rPr lang="en-US" altLang="zh-CN" sz="1800" dirty="0" err="1"/>
              <a:t>gNB</a:t>
            </a:r>
            <a:r>
              <a:rPr lang="en-US" altLang="zh-CN" sz="1800" dirty="0"/>
              <a:t> on the </a:t>
            </a:r>
            <a:r>
              <a:rPr lang="en-US" altLang="zh-CN" sz="1800" dirty="0" smtClean="0"/>
              <a:t>satellite.</a:t>
            </a:r>
            <a:endParaRPr lang="en-US" altLang="zh-CN" sz="1800" dirty="0" smtClean="0"/>
          </a:p>
          <a:p>
            <a:pPr lvl="1"/>
            <a:r>
              <a:rPr lang="en-US" altLang="zh-CN" sz="1800" dirty="0" smtClean="0"/>
              <a:t>3. To allow the local network to connect with </a:t>
            </a:r>
            <a:r>
              <a:rPr lang="en-US" altLang="zh-CN" sz="1800" dirty="0" err="1" smtClean="0"/>
              <a:t>gNBs</a:t>
            </a:r>
            <a:r>
              <a:rPr lang="en-US" altLang="zh-CN" sz="1800" dirty="0" smtClean="0"/>
              <a:t> on-board, in the camp, there may be a light satellite gateway which can search available </a:t>
            </a:r>
            <a:r>
              <a:rPr lang="en-US" altLang="zh-CN" sz="1800" dirty="0" err="1" smtClean="0"/>
              <a:t>gNBs</a:t>
            </a:r>
            <a:r>
              <a:rPr lang="en-US" altLang="zh-CN" sz="1800" dirty="0" smtClean="0"/>
              <a:t> on-board, establish connection with a </a:t>
            </a:r>
            <a:r>
              <a:rPr lang="en-US" altLang="zh-CN" sz="1800" dirty="0" err="1" smtClean="0"/>
              <a:t>gNB</a:t>
            </a:r>
            <a:r>
              <a:rPr lang="en-US" altLang="zh-CN" sz="1800" dirty="0" smtClean="0"/>
              <a:t> on-board., and work as a local UPF or local 5GC.</a:t>
            </a:r>
            <a:endParaRPr lang="en-US" altLang="zh-CN" sz="1800" dirty="0" smtClean="0"/>
          </a:p>
          <a:p>
            <a:pPr lvl="1"/>
            <a:r>
              <a:rPr lang="en-US" altLang="zh-CN" sz="1800" dirty="0"/>
              <a:t>4. To add this local UPF or 5GC, the light satellite gateway (e.g., as a UE) may send a request to remote 5GC in operator’s data center to ask for network configuration for being a local UPF or 5GC.</a:t>
            </a:r>
            <a:endParaRPr lang="en-US" altLang="zh-CN" sz="1800" dirty="0"/>
          </a:p>
          <a:p>
            <a:pPr lvl="1"/>
            <a:endParaRPr lang="en-US" altLang="zh-CN" sz="2400" dirty="0"/>
          </a:p>
        </p:txBody>
      </p:sp>
      <p:sp>
        <p:nvSpPr>
          <p:cNvPr id="4" name="TextBox 3"/>
          <p:cNvSpPr txBox="1"/>
          <p:nvPr/>
        </p:nvSpPr>
        <p:spPr>
          <a:xfrm>
            <a:off x="2514600" y="5547836"/>
            <a:ext cx="7645400" cy="368300"/>
          </a:xfrm>
          <a:prstGeom prst="rect">
            <a:avLst/>
          </a:prstGeom>
          <a:noFill/>
          <a:ln>
            <a:solidFill>
              <a:schemeClr val="accent1"/>
            </a:solidFill>
          </a:ln>
        </p:spPr>
        <p:txBody>
          <a:bodyPr wrap="square" rtlCol="0">
            <a:spAutoFit/>
          </a:bodyPr>
          <a:lstStyle/>
          <a:p>
            <a:pPr marL="0" lvl="1"/>
            <a:r>
              <a:rPr lang="en-US" altLang="zh-CN" sz="1800" i="1" dirty="0">
                <a:solidFill>
                  <a:prstClr val="black"/>
                </a:solidFill>
                <a:latin typeface="Calibri" panose="020F0502020204030204"/>
              </a:rPr>
              <a:t>NOTE: To completely isolate this local network, a standalone 5GC may be </a:t>
            </a:r>
            <a:r>
              <a:rPr lang="en-US" altLang="zh-CN" sz="1800" i="1" dirty="0" smtClean="0">
                <a:solidFill>
                  <a:prstClr val="black"/>
                </a:solidFill>
                <a:latin typeface="Calibri" panose="020F0502020204030204"/>
              </a:rPr>
              <a:t>setup.</a:t>
            </a:r>
            <a:endParaRPr lang="zh-CN" altLang="en-US" dirty="0">
              <a:solidFill>
                <a:prstClr val="black"/>
              </a:solidFill>
            </a:endParaRPr>
          </a:p>
        </p:txBody>
      </p:sp>
    </p:spTree>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Use </a:t>
            </a:r>
            <a:r>
              <a:rPr lang="en-US" altLang="zh-CN" dirty="0"/>
              <a:t>Case 1: Temporary networking</a:t>
            </a:r>
            <a:endParaRPr lang="zh-CN" altLang="en-US" dirty="0"/>
          </a:p>
        </p:txBody>
      </p:sp>
      <p:sp>
        <p:nvSpPr>
          <p:cNvPr id="3" name="内容占位符 2"/>
          <p:cNvSpPr>
            <a:spLocks noGrp="1"/>
          </p:cNvSpPr>
          <p:nvPr>
            <p:ph idx="1"/>
          </p:nvPr>
        </p:nvSpPr>
        <p:spPr/>
        <p:txBody>
          <a:bodyPr/>
          <a:lstStyle/>
          <a:p>
            <a:r>
              <a:rPr lang="en-US" altLang="zh-CN" sz="2400" dirty="0" smtClean="0"/>
              <a:t>Service flow:</a:t>
            </a:r>
            <a:endParaRPr lang="en-US" altLang="zh-CN" sz="2400" dirty="0" smtClean="0"/>
          </a:p>
          <a:p>
            <a:pPr lvl="1"/>
            <a:r>
              <a:rPr lang="en-US" altLang="zh-CN" sz="1800" dirty="0" smtClean="0"/>
              <a:t>5. The remote 5GC will authenticate </a:t>
            </a:r>
            <a:r>
              <a:rPr lang="en-US" altLang="zh-CN" sz="1800" dirty="0"/>
              <a:t>the light satellite </a:t>
            </a:r>
            <a:r>
              <a:rPr lang="en-US" altLang="zh-CN" sz="1800" dirty="0" smtClean="0"/>
              <a:t>gateway, and determine it can work as a local UPF or 5GC.</a:t>
            </a:r>
            <a:endParaRPr lang="en-US" altLang="zh-CN" sz="1800" dirty="0" smtClean="0"/>
          </a:p>
          <a:p>
            <a:pPr lvl="1"/>
            <a:r>
              <a:rPr lang="en-US" altLang="zh-CN" sz="1800" dirty="0" smtClean="0"/>
              <a:t>6. After receiving configuration data, the </a:t>
            </a:r>
            <a:r>
              <a:rPr lang="en-US" altLang="zh-CN" sz="1800" dirty="0"/>
              <a:t>light satellite </a:t>
            </a:r>
            <a:r>
              <a:rPr lang="en-US" altLang="zh-CN" sz="1800" dirty="0" smtClean="0"/>
              <a:t>gateway works as a local UPF or 5GC, e.g.,:</a:t>
            </a:r>
            <a:endParaRPr lang="en-US" altLang="zh-CN" sz="1800" dirty="0" smtClean="0"/>
          </a:p>
          <a:p>
            <a:pPr lvl="2"/>
            <a:r>
              <a:rPr lang="en-US" altLang="zh-CN" sz="1400" dirty="0"/>
              <a:t>The local UPF will setup N4 connection towards a SMF(s) in the operator’s data center</a:t>
            </a:r>
            <a:endParaRPr lang="en-US" altLang="zh-CN" sz="1400" dirty="0"/>
          </a:p>
          <a:p>
            <a:pPr lvl="2"/>
            <a:r>
              <a:rPr lang="en-US" altLang="zh-CN" sz="1400" dirty="0"/>
              <a:t>The local 5GC </a:t>
            </a:r>
            <a:r>
              <a:rPr lang="en-US" altLang="zh-CN" sz="1400" dirty="0" smtClean="0"/>
              <a:t>may </a:t>
            </a:r>
            <a:r>
              <a:rPr lang="en-US" altLang="zh-CN" sz="1400" dirty="0"/>
              <a:t>setup </a:t>
            </a:r>
            <a:r>
              <a:rPr lang="en-US" altLang="zh-CN" sz="1400" dirty="0" smtClean="0"/>
              <a:t>more TNL </a:t>
            </a:r>
            <a:r>
              <a:rPr lang="en-US" altLang="zh-CN" sz="1400" dirty="0"/>
              <a:t>associations with the </a:t>
            </a:r>
            <a:r>
              <a:rPr lang="en-US" altLang="zh-CN" sz="1400" dirty="0" err="1"/>
              <a:t>gNB</a:t>
            </a:r>
            <a:r>
              <a:rPr lang="en-US" altLang="zh-CN" sz="1400" dirty="0"/>
              <a:t> on </a:t>
            </a:r>
            <a:r>
              <a:rPr lang="en-US" altLang="zh-CN" sz="1400" dirty="0" smtClean="0"/>
              <a:t>board after NG setup is completed.</a:t>
            </a:r>
            <a:endParaRPr lang="en-US" altLang="zh-CN" sz="1400" dirty="0"/>
          </a:p>
          <a:p>
            <a:pPr lvl="1"/>
            <a:r>
              <a:rPr lang="en-US" altLang="zh-CN" sz="1800" dirty="0" smtClean="0"/>
              <a:t>7. Any team member has to be authorized to visit the local network:</a:t>
            </a:r>
            <a:endParaRPr lang="en-US" altLang="zh-CN" sz="1800" dirty="0" smtClean="0"/>
          </a:p>
          <a:p>
            <a:pPr lvl="2"/>
            <a:r>
              <a:rPr lang="en-US" altLang="zh-CN" sz="1400" dirty="0" smtClean="0"/>
              <a:t>If a local UPF is deployed, the SMF may authenticate the user, and determine whether a PDU session towards the local UPF is allowed.</a:t>
            </a:r>
            <a:endParaRPr lang="en-US" altLang="zh-CN" sz="1400" dirty="0" smtClean="0"/>
          </a:p>
          <a:p>
            <a:pPr lvl="2"/>
            <a:r>
              <a:rPr lang="en-US" altLang="zh-CN" sz="1400" dirty="0" smtClean="0"/>
              <a:t>If a local 5GC is deployed, it is up to the local 5GC to authenticate the user.</a:t>
            </a:r>
            <a:endParaRPr lang="en-US" altLang="zh-CN" sz="1400" dirty="0" smtClean="0"/>
          </a:p>
          <a:p>
            <a:pPr lvl="1"/>
            <a:endParaRPr lang="en-US" altLang="zh-CN" sz="1800" dirty="0" smtClean="0"/>
          </a:p>
          <a:p>
            <a:pPr lvl="1"/>
            <a:endParaRPr lang="en-US" altLang="zh-CN" sz="1800" dirty="0" smtClean="0"/>
          </a:p>
          <a:p>
            <a:endParaRPr lang="en-US" altLang="zh-CN" sz="2400" dirty="0"/>
          </a:p>
        </p:txBody>
      </p:sp>
      <p:sp>
        <p:nvSpPr>
          <p:cNvPr id="4" name="TextBox 3"/>
          <p:cNvSpPr txBox="1"/>
          <p:nvPr/>
        </p:nvSpPr>
        <p:spPr>
          <a:xfrm>
            <a:off x="2413000" y="5003800"/>
            <a:ext cx="7645400" cy="1198880"/>
          </a:xfrm>
          <a:prstGeom prst="rect">
            <a:avLst/>
          </a:prstGeom>
          <a:noFill/>
          <a:ln>
            <a:solidFill>
              <a:schemeClr val="accent1"/>
            </a:solidFill>
          </a:ln>
        </p:spPr>
        <p:txBody>
          <a:bodyPr wrap="square" rtlCol="0">
            <a:spAutoFit/>
          </a:bodyPr>
          <a:lstStyle/>
          <a:p>
            <a:pPr marL="0" lvl="1"/>
            <a:r>
              <a:rPr lang="en-US" altLang="zh-CN" sz="1800" i="1" dirty="0">
                <a:latin typeface="+mn-lt"/>
              </a:rPr>
              <a:t>NOTE: </a:t>
            </a:r>
            <a:r>
              <a:rPr lang="en-US" altLang="zh-CN" sz="1800" i="1" dirty="0" smtClean="0">
                <a:latin typeface="+mn-lt"/>
              </a:rPr>
              <a:t> Due to limited satellite computing resource, there may be no IP sec tunnel between </a:t>
            </a:r>
            <a:r>
              <a:rPr lang="en-US" altLang="zh-CN" sz="1800" i="1" dirty="0" err="1" smtClean="0">
                <a:latin typeface="+mn-lt"/>
              </a:rPr>
              <a:t>gNB</a:t>
            </a:r>
            <a:r>
              <a:rPr lang="en-US" altLang="zh-CN" sz="1800" i="1" dirty="0" smtClean="0">
                <a:latin typeface="+mn-lt"/>
              </a:rPr>
              <a:t> on-board and local UPF/5GC, so 3GPP may need to consider how to provide security protection for the connection </a:t>
            </a:r>
            <a:r>
              <a:rPr lang="en-US" altLang="zh-CN" sz="1800" i="1" dirty="0">
                <a:latin typeface="+mn-lt"/>
              </a:rPr>
              <a:t>between </a:t>
            </a:r>
            <a:r>
              <a:rPr lang="en-US" altLang="zh-CN" sz="1800" i="1" dirty="0" err="1">
                <a:latin typeface="+mn-lt"/>
              </a:rPr>
              <a:t>gNB</a:t>
            </a:r>
            <a:r>
              <a:rPr lang="en-US" altLang="zh-CN" sz="1800" i="1" dirty="0">
                <a:latin typeface="+mn-lt"/>
              </a:rPr>
              <a:t> on-board and local </a:t>
            </a:r>
            <a:r>
              <a:rPr lang="en-US" altLang="zh-CN" sz="1800" i="1" dirty="0" smtClean="0">
                <a:latin typeface="+mn-lt"/>
              </a:rPr>
              <a:t>UPF/5GC.</a:t>
            </a:r>
            <a:endParaRPr lang="zh-CN" altLang="en-US" dirty="0"/>
          </a:p>
        </p:txBody>
      </p:sp>
    </p:spTree>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674495" y="0"/>
            <a:ext cx="6828155" cy="854075"/>
          </a:xfrm>
        </p:spPr>
        <p:txBody>
          <a:bodyPr/>
          <a:lstStyle/>
          <a:p>
            <a:r>
              <a:rPr lang="en-US" altLang="zh-CN" sz="2400" dirty="0" smtClean="0"/>
              <a:t>Use </a:t>
            </a:r>
            <a:r>
              <a:rPr lang="en-US" altLang="zh-CN" sz="2400" dirty="0"/>
              <a:t>Case </a:t>
            </a:r>
            <a:r>
              <a:rPr lang="en-US" altLang="zh-CN" sz="2400" dirty="0" smtClean="0"/>
              <a:t>4</a:t>
            </a:r>
            <a:r>
              <a:rPr lang="en-US" altLang="zh-CN" sz="2400" dirty="0"/>
              <a:t>: Coordination with satellite system</a:t>
            </a:r>
            <a:endParaRPr lang="en-US" altLang="zh-CN" sz="2400" dirty="0"/>
          </a:p>
        </p:txBody>
      </p:sp>
      <p:sp>
        <p:nvSpPr>
          <p:cNvPr id="3" name="内容占位符 2"/>
          <p:cNvSpPr>
            <a:spLocks noGrp="1"/>
          </p:cNvSpPr>
          <p:nvPr>
            <p:ph idx="1"/>
          </p:nvPr>
        </p:nvSpPr>
        <p:spPr>
          <a:xfrm>
            <a:off x="2009775" y="1454150"/>
            <a:ext cx="8388350" cy="4933949"/>
          </a:xfrm>
        </p:spPr>
        <p:txBody>
          <a:bodyPr/>
          <a:lstStyle/>
          <a:p>
            <a:pPr marL="457200" lvl="1" indent="-457200">
              <a:buBlip>
                <a:blip r:embed="rId1"/>
              </a:buBlip>
            </a:pPr>
            <a:r>
              <a:rPr lang="en-US" altLang="zh-CN" dirty="0" smtClean="0">
                <a:ea typeface="+mn-ea"/>
                <a:cs typeface="+mn-cs"/>
              </a:rPr>
              <a:t>Service flow:</a:t>
            </a:r>
            <a:endParaRPr lang="en-US" altLang="zh-CN" dirty="0">
              <a:ea typeface="+mn-ea"/>
              <a:cs typeface="+mn-cs"/>
            </a:endParaRPr>
          </a:p>
          <a:p>
            <a:pPr lvl="1"/>
            <a:r>
              <a:rPr lang="en-US" altLang="zh-CN" sz="1800" dirty="0" smtClean="0">
                <a:sym typeface="+mn-ea"/>
              </a:rPr>
              <a:t>1. A government user attached to the 5GS via satellite access;</a:t>
            </a:r>
            <a:endParaRPr lang="en-US" altLang="zh-CN" sz="1800" dirty="0" smtClean="0"/>
          </a:p>
          <a:p>
            <a:pPr lvl="1"/>
            <a:r>
              <a:rPr lang="en-US" altLang="zh-CN" sz="1800" dirty="0" smtClean="0">
                <a:sym typeface="+mn-ea"/>
              </a:rPr>
              <a:t>2. To serve this high priority user, the 5G system will reserve radio resources for this user, and set ARP to high priority for </a:t>
            </a:r>
            <a:r>
              <a:rPr lang="en-US" altLang="zh-CN" sz="1800" dirty="0" err="1" smtClean="0">
                <a:sym typeface="+mn-ea"/>
              </a:rPr>
              <a:t>QoS</a:t>
            </a:r>
            <a:r>
              <a:rPr lang="en-US" altLang="zh-CN" sz="1800" dirty="0" smtClean="0">
                <a:sym typeface="+mn-ea"/>
              </a:rPr>
              <a:t> flows belonging to this user;</a:t>
            </a:r>
            <a:endParaRPr lang="en-US" altLang="zh-CN" sz="1800" dirty="0" smtClean="0"/>
          </a:p>
          <a:p>
            <a:pPr lvl="1"/>
            <a:r>
              <a:rPr lang="en-US" altLang="zh-CN" sz="1800" dirty="0" smtClean="0"/>
              <a:t>3. The 5G system also informs NTN control function to reserve transport network resources </a:t>
            </a:r>
            <a:r>
              <a:rPr lang="en-US" altLang="zh-CN" sz="1800" dirty="0"/>
              <a:t>between the </a:t>
            </a:r>
            <a:r>
              <a:rPr lang="en-US" altLang="zh-CN" sz="1800" dirty="0" err="1"/>
              <a:t>gNB</a:t>
            </a:r>
            <a:r>
              <a:rPr lang="en-US" altLang="zh-CN" sz="1800" dirty="0"/>
              <a:t> on-board and the </a:t>
            </a:r>
            <a:r>
              <a:rPr lang="en-US" altLang="zh-CN" sz="1800" dirty="0" smtClean="0"/>
              <a:t>satellite gateway on the ground for this user, i.e., the satellite backhaul resources, so that user data transmission over N3 connection can be promised.</a:t>
            </a:r>
            <a:endParaRPr lang="en-US" altLang="zh-CN" sz="1800" dirty="0" smtClean="0"/>
          </a:p>
          <a:p>
            <a:pPr lvl="1"/>
            <a:r>
              <a:rPr lang="en-US" altLang="zh-CN" sz="1800" dirty="0" smtClean="0"/>
              <a:t>4. The 5G system may also tell the NTN control function that there is a high priority user in a designated area to avoid the NTN control function to change this satellite beam </a:t>
            </a:r>
            <a:r>
              <a:rPr lang="en-US" altLang="zh-CN" sz="1800" dirty="0"/>
              <a:t>to serve other </a:t>
            </a:r>
            <a:r>
              <a:rPr lang="en-US" altLang="zh-CN" sz="1800" dirty="0" smtClean="0"/>
              <a:t>services/systems</a:t>
            </a:r>
            <a:r>
              <a:rPr lang="en-US" altLang="zh-CN" sz="1800" dirty="0"/>
              <a:t>, </a:t>
            </a:r>
            <a:r>
              <a:rPr lang="en-US" altLang="zh-CN" sz="1800" dirty="0" smtClean="0"/>
              <a:t>e.g., not to schedule this satellite beam to serve another area for mission critical system.</a:t>
            </a:r>
            <a:endParaRPr lang="en-US" altLang="zh-CN" sz="1800" dirty="0" smtClean="0"/>
          </a:p>
          <a:p>
            <a:pPr lvl="1"/>
            <a:endParaRPr lang="en-US" altLang="zh-CN" sz="1800" dirty="0"/>
          </a:p>
          <a:p>
            <a:pPr lvl="1"/>
            <a:endParaRPr lang="en-US" altLang="zh-CN" sz="1800" dirty="0"/>
          </a:p>
          <a:p>
            <a:pPr lvl="1"/>
            <a:endParaRPr lang="en-US" altLang="zh-CN" sz="1800" dirty="0"/>
          </a:p>
        </p:txBody>
      </p:sp>
    </p:spTree>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GB" sz="1000" b="0"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GB" sz="1000" b="0"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GB" sz="1000" b="0"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GB" sz="1000" b="0"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GB" sz="1000" b="0"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GB" sz="1000" b="0"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9729</Words>
  <Application>WPS 演示</Application>
  <PresentationFormat>全屏显示(4:3)</PresentationFormat>
  <Paragraphs>136</Paragraphs>
  <Slides>10</Slides>
  <Notes>2</Notes>
  <HiddenSlides>0</HiddenSlides>
  <MMClips>0</MMClips>
  <ScaleCrop>false</ScaleCrop>
  <HeadingPairs>
    <vt:vector size="6" baseType="variant">
      <vt:variant>
        <vt:lpstr>已用的字体</vt:lpstr>
      </vt:variant>
      <vt:variant>
        <vt:i4>9</vt:i4>
      </vt:variant>
      <vt:variant>
        <vt:lpstr>主题</vt:lpstr>
      </vt:variant>
      <vt:variant>
        <vt:i4>3</vt:i4>
      </vt:variant>
      <vt:variant>
        <vt:lpstr>幻灯片标题</vt:lpstr>
      </vt:variant>
      <vt:variant>
        <vt:i4>10</vt:i4>
      </vt:variant>
    </vt:vector>
  </HeadingPairs>
  <TitlesOfParts>
    <vt:vector size="22" baseType="lpstr">
      <vt:lpstr>Arial</vt:lpstr>
      <vt:lpstr>宋体</vt:lpstr>
      <vt:lpstr>Wingdings</vt:lpstr>
      <vt:lpstr>Calibri</vt:lpstr>
      <vt:lpstr>Arial</vt:lpstr>
      <vt:lpstr>Times New Roman</vt:lpstr>
      <vt:lpstr>Calibri</vt:lpstr>
      <vt:lpstr>微软雅黑</vt:lpstr>
      <vt:lpstr>Arial Unicode MS</vt:lpstr>
      <vt:lpstr>Office Theme</vt:lpstr>
      <vt:lpstr>1_Office Theme</vt:lpstr>
      <vt:lpstr>2_Office Theme</vt:lpstr>
      <vt:lpstr>PowerPoint 演示文稿</vt:lpstr>
      <vt:lpstr>Overview</vt:lpstr>
      <vt:lpstr>Use Case 2: Positioning and Navigation Enhancement </vt:lpstr>
      <vt:lpstr>Use Case 4: Coordination with satellite system</vt:lpstr>
      <vt:lpstr>Use Case 6: Local Data Switching via UPF on-board</vt:lpstr>
      <vt:lpstr>ANNEX</vt:lpstr>
      <vt:lpstr>Use Case 1: Temporary networking</vt:lpstr>
      <vt:lpstr>Use Case 1: Temporary networking</vt:lpstr>
      <vt:lpstr>Use Case 4: Coordination with satellite system</vt:lpstr>
      <vt:lpstr>PowerPoint 演示文稿</vt:lpstr>
    </vt:vector>
  </TitlesOfParts>
  <Company>3GPP</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cp:keywords>CTPClassification=CTP_NT</cp:keywords>
  <dc:description>© 2009  All rights reserved</dc:description>
  <cp:lastModifiedBy>Hui</cp:lastModifiedBy>
  <cp:revision>1669</cp:revision>
  <dcterms:created xsi:type="dcterms:W3CDTF">2008-08-30T09:32:00Z</dcterms:created>
  <dcterms:modified xsi:type="dcterms:W3CDTF">2022-02-11T02:27:36Z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readonly">
    <vt:lpwstr/>
  </property>
  <property fmtid="{D5CDD505-2E9C-101B-9397-08002B2CF9AE}" pid="3" name="_change">
    <vt:lpwstr/>
  </property>
  <property fmtid="{D5CDD505-2E9C-101B-9397-08002B2CF9AE}" pid="4" name="_full-control">
    <vt:lpwstr/>
  </property>
  <property fmtid="{D5CDD505-2E9C-101B-9397-08002B2CF9AE}" pid="5" name="sflag">
    <vt:lpwstr>1559122847</vt:lpwstr>
  </property>
  <property fmtid="{D5CDD505-2E9C-101B-9397-08002B2CF9AE}" pid="6" name="TitusGUID">
    <vt:lpwstr>d71424e4-2b5e-4ef9-a35e-e093f5c635c8</vt:lpwstr>
  </property>
  <property fmtid="{D5CDD505-2E9C-101B-9397-08002B2CF9AE}" pid="7" name="CTP_TimeStamp">
    <vt:lpwstr>2020-06-24 16:05:50Z</vt:lpwstr>
  </property>
  <property fmtid="{D5CDD505-2E9C-101B-9397-08002B2CF9AE}" pid="8" name="CTP_BU">
    <vt:lpwstr>NA</vt:lpwstr>
  </property>
  <property fmtid="{D5CDD505-2E9C-101B-9397-08002B2CF9AE}" pid="9" name="CTP_IDSID">
    <vt:lpwstr>NA</vt:lpwstr>
  </property>
  <property fmtid="{D5CDD505-2E9C-101B-9397-08002B2CF9AE}" pid="10" name="CTP_WWID">
    <vt:lpwstr>NA</vt:lpwstr>
  </property>
  <property fmtid="{D5CDD505-2E9C-101B-9397-08002B2CF9AE}" pid="11" name="CTPClassification">
    <vt:lpwstr>CTP_NT</vt:lpwstr>
  </property>
  <property fmtid="{D5CDD505-2E9C-101B-9397-08002B2CF9AE}" pid="12" name="ICV">
    <vt:lpwstr>F5607E7E7CBD4758890F12209CCB121D</vt:lpwstr>
  </property>
  <property fmtid="{D5CDD505-2E9C-101B-9397-08002B2CF9AE}" pid="13" name="KSOProductBuildVer">
    <vt:lpwstr>2052-11.1.0.11294</vt:lpwstr>
  </property>
</Properties>
</file>