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70" r:id="rId3"/>
    <p:sldId id="264" r:id="rId4"/>
    <p:sldId id="267" r:id="rId5"/>
    <p:sldId id="263" r:id="rId6"/>
    <p:sldId id="269" r:id="rId7"/>
    <p:sldId id="268" r:id="rId8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6357" autoAdjust="0"/>
  </p:normalViewPr>
  <p:slideViewPr>
    <p:cSldViewPr snapToGrid="0">
      <p:cViewPr varScale="1">
        <p:scale>
          <a:sx n="114" d="100"/>
          <a:sy n="114" d="100"/>
        </p:scale>
        <p:origin x="4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66733" cy="469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08706" y="1"/>
            <a:ext cx="3066733" cy="469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5B314-5ABD-4F0B-B461-B8BA6A93A872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1169988"/>
            <a:ext cx="5616575" cy="3160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7708" y="4505981"/>
            <a:ext cx="5661660" cy="36867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8893297"/>
            <a:ext cx="3066733" cy="4697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08706" y="8893297"/>
            <a:ext cx="3066733" cy="4697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301A7-CB7B-4C53-9F35-A85A08552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61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507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251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5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619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74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25E182-FFC2-4D7F-BCCF-CEDD62297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0A1607-26E3-493C-8E10-467F457DF2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F4559-5ECC-4BC6-A29D-DB6EDC763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05997D-7BD3-4579-A0D6-56A149DEE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1E1525-6DE3-4630-BA9D-A8CF7FD33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0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555C2E-2CA2-44FB-9F00-E3069A6C0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69CC02-4FCE-4004-B970-F23D7D1A00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AC1334-6D62-4FA8-ADBE-ABBF1EE3A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7EB2ED-1C6B-4D84-920D-BD42238DC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0F7AC2-FB43-49E3-B99E-F6A3E24BC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1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CD00030-FF38-4F46-903B-D92C322F86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1EF05F-8AB1-476F-9CF8-3A1A3CE37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F13254-6CF8-433A-A412-C7816ABFB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C26CC7-54C5-45C7-A317-86ACF174E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77736E-DE33-4111-AB32-A568CE090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76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3EDAD-D539-4A99-84C3-5FF297E15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47DD07-8E58-489F-A8CF-F280B85E2B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A7F069-15C6-44E9-9A3E-38F5B3C83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BE048D-E57D-4440-905B-269DA8E50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CEE40C-7536-47DA-B09A-8F9F1C5B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FEA12E-3872-4241-BF9D-2E6539844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10C002-DFEB-4012-BE20-2DB0D0868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95C322-7713-417C-8B83-4C548E444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32926E-38F1-4414-BECE-51D5913F1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34619A-3702-4ABF-80EB-E94D9689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ACB6D3-3582-48BA-B140-7CD6DCEB5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E93F6B-9B03-4E29-A013-795AA606D0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A25131-6B0C-4C8E-966B-DE8AB24FD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669A9E-E8FD-40AB-8B36-BB0280F3B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73BFE0-7499-4AEB-BC3F-FAB22299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E812DE-FF9A-4C3A-8BFC-9D4E98D80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0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603A40-DB58-4F85-A25D-C044EAA30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688348-196B-48BE-BECD-68C14016B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A4EB76-7602-44F8-BB69-D2082B4A2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98FDF37-6100-4AB3-879A-3D27274309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7E4010D-4044-485A-8C04-6D61042A72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B09EA8B-E579-406B-AD8C-C2BC22E6D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3D3A223-D3B0-42FC-9035-10A9B18DA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DC47E52-5D65-4ACF-A5E5-CD92F2B3B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1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F685F-560A-4CE7-8197-D4A69437B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256C11D-4894-4631-8237-03238D66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85BA39F-D37A-4360-8946-9CC2B53E7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DBC31D3-5E99-4A09-A83E-EA634B70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64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F3AE16-BDD5-4B55-A3FC-AF10ED764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1D04488-10B1-4B56-9E3D-141D14B67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2A224A-6326-40A9-86B2-8FD114E99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920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BB2B6E-BA64-4D77-90F0-3A5F53C2A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645549-2DB8-468A-BD6C-51CABEA78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752BC16-C7DD-4856-88E7-CCE80F4738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06EE29-9178-4B83-BF3E-AF51C169D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449434-2825-4EFD-AA3A-9AB7CC990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E336B7-5A79-44EA-8C2C-1C9ACF18C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605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937266-E80F-4252-B870-702F14CEF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DE30BF3-B597-4534-9EBA-F7C24A231E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056C86-EB5D-462E-9C6D-86BFB2AE8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C30046-22BE-43A5-899F-1BAB5244E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DB72A2-EC68-40D6-BD2A-FA31A4628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E4C2D48-43DF-4B16-977C-90C5EEDC8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9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935183-3012-4061-8694-706D64FD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62C329-D0C6-48EB-B0A8-CFA63D37E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8156C6-255D-44BB-A21A-49D0B9B4C9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DE7D6-9568-406B-A47B-C9B4589A9ADE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BE3852-B3CD-47C8-AADF-C51F0FEAD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B0E0B3-51CF-4A76-9EBF-D31F4B11C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2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503B84-1317-4941-B74A-762527D51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1441450"/>
            <a:ext cx="10987232" cy="414655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Discussion on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UE-Network Coordinated AI/ML service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OPPO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4AD5F695-409F-4965-B50F-2B6329FE3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14313"/>
            <a:ext cx="5810250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600" b="1" dirty="0"/>
              <a:t>3GPP SA WG1 #97-e</a:t>
            </a:r>
          </a:p>
          <a:p>
            <a:pPr>
              <a:defRPr/>
            </a:pPr>
            <a:r>
              <a:rPr lang="en-GB" altLang="zh-CN" sz="1600" b="1" dirty="0"/>
              <a:t>Electronic Meeting, 14 – 24 Feb. 2022</a:t>
            </a:r>
            <a:endParaRPr lang="sv-SE" altLang="en-US" sz="1600" b="1" dirty="0"/>
          </a:p>
        </p:txBody>
      </p:sp>
      <p:sp>
        <p:nvSpPr>
          <p:cNvPr id="4" name="Text Box 13">
            <a:extLst>
              <a:ext uri="{FF2B5EF4-FFF2-40B4-BE49-F238E27FC236}">
                <a16:creationId xmlns:a16="http://schemas.microsoft.com/office/drawing/2014/main" id="{256B4F8F-F2D0-418F-A8E7-100C17C8F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0489" y="307032"/>
            <a:ext cx="1463675" cy="33855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600" b="1" dirty="0"/>
              <a:t>S1-220038r1</a:t>
            </a:r>
            <a:r>
              <a:rPr lang="en-GB" altLang="en-US" sz="1600" dirty="0"/>
              <a:t> </a:t>
            </a:r>
            <a:endParaRPr lang="en-GB" altLang="en-US" sz="1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551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417" y="1325562"/>
            <a:ext cx="11211389" cy="4857123"/>
          </a:xfrm>
        </p:spPr>
        <p:txBody>
          <a:bodyPr>
            <a:normAutofit/>
          </a:bodyPr>
          <a:lstStyle/>
          <a:p>
            <a:pPr marL="608012" indent="-342900">
              <a:buFont typeface="Wingdings" panose="05000000000000000000" pitchFamily="2" charset="2"/>
              <a:buChar char="q"/>
            </a:pPr>
            <a:r>
              <a:rPr lang="en-US" sz="2200" dirty="0"/>
              <a:t>R18 SA1 study on AMMT identify the requirements for AI/ML model transfer on 5GS regards 5GS as a channel to transfer data about AI/ML, e.g. very high data rate is required for model distribution and device-NW split inference/Federated Learning. </a:t>
            </a:r>
          </a:p>
          <a:p>
            <a:pPr marL="608012" indent="-342900">
              <a:buFont typeface="Wingdings" panose="05000000000000000000" pitchFamily="2" charset="2"/>
              <a:buChar char="q"/>
            </a:pPr>
            <a:r>
              <a:rPr lang="en-GB" altLang="zh-CN" sz="2100" dirty="0"/>
              <a:t>Scenarios and aspects, missing or not fully covered in Rel-18, have been identified and suggested to be further investigated in Rel-19, i.e.: </a:t>
            </a:r>
            <a:endParaRPr lang="zh-CN" altLang="zh-CN" sz="2100" dirty="0"/>
          </a:p>
          <a:p>
            <a:pPr marL="1065212" lvl="1" indent="-342900">
              <a:buFont typeface="Wingdings" panose="05000000000000000000" pitchFamily="2" charset="2"/>
              <a:buChar char="q"/>
            </a:pPr>
            <a:r>
              <a:rPr lang="en-GB" altLang="zh-CN" sz="1800" dirty="0"/>
              <a:t>AI/ML model transfer for device-NW coordinated AI/ML operation, e.g., NW-</a:t>
            </a:r>
            <a:r>
              <a:rPr lang="en-GB" altLang="zh-CN" sz="1800" dirty="0" err="1"/>
              <a:t>assis</a:t>
            </a:r>
            <a:r>
              <a:rPr lang="en-US" altLang="zh-CN" sz="1800" dirty="0"/>
              <a:t>ted</a:t>
            </a:r>
            <a:r>
              <a:rPr lang="en-GB" altLang="zh-CN" sz="1800" dirty="0"/>
              <a:t> information for predicting model transfer in 5G hotspot coverage, or device route planning</a:t>
            </a:r>
            <a:endParaRPr lang="zh-CN" altLang="zh-CN" sz="1800" dirty="0"/>
          </a:p>
          <a:p>
            <a:pPr marL="1065212" lvl="1" indent="-342900">
              <a:buFont typeface="Wingdings" panose="05000000000000000000" pitchFamily="2" charset="2"/>
              <a:buChar char="q"/>
            </a:pPr>
            <a:r>
              <a:rPr lang="en-GB" altLang="zh-CN" sz="1800" dirty="0"/>
              <a:t>AI/ML model transfer over 5G direct device connection, e.g., for distributed learning/inference. </a:t>
            </a:r>
            <a:endParaRPr lang="zh-CN" altLang="zh-CN" sz="1800" dirty="0"/>
          </a:p>
          <a:p>
            <a:pPr marL="608012" indent="-342900">
              <a:buFont typeface="Wingdings" panose="05000000000000000000" pitchFamily="2" charset="2"/>
              <a:buChar char="q"/>
            </a:pPr>
            <a:r>
              <a:rPr lang="en-GB" altLang="zh-CN" sz="2100" dirty="0"/>
              <a:t>Proposed study areas in Rel-19: </a:t>
            </a:r>
            <a:endParaRPr lang="zh-CN" altLang="zh-CN" sz="2100" dirty="0"/>
          </a:p>
          <a:p>
            <a:pPr marL="1065212" lvl="1" indent="-342900">
              <a:buFont typeface="Wingdings" panose="05000000000000000000" pitchFamily="2" charset="2"/>
              <a:buChar char="q"/>
            </a:pPr>
            <a:r>
              <a:rPr lang="en-GB" altLang="zh-CN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Device-NW coordinated AI/ML operation </a:t>
            </a:r>
            <a:endParaRPr lang="zh-CN" altLang="zh-CN" sz="1800" dirty="0"/>
          </a:p>
          <a:p>
            <a:pPr marL="1065212" lvl="1" indent="-342900">
              <a:buFont typeface="Wingdings" panose="05000000000000000000" pitchFamily="2" charset="2"/>
              <a:buChar char="q"/>
            </a:pPr>
            <a:r>
              <a:rPr lang="en-GB" altLang="zh-CN" sz="1800" dirty="0"/>
              <a:t>AI/ML model transfer over 5G direct device connection, e.g., for distributed learning/inference. </a:t>
            </a:r>
            <a:endParaRPr lang="zh-CN" altLang="zh-CN" sz="1800" dirty="0"/>
          </a:p>
          <a:p>
            <a:pPr marL="265112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58102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C61FE1F-46C5-4F50-A5BB-14CFEC9E5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662" y="1086415"/>
            <a:ext cx="4076338" cy="3812755"/>
          </a:xfrm>
          <a:prstGeom prst="rect">
            <a:avLst/>
          </a:prstGeom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510" y="1560352"/>
            <a:ext cx="6777417" cy="5011878"/>
          </a:xfrm>
        </p:spPr>
        <p:txBody>
          <a:bodyPr>
            <a:normAutofit/>
          </a:bodyPr>
          <a:lstStyle/>
          <a:p>
            <a:pPr marL="542925" indent="-277813">
              <a:buFontTx/>
              <a:buChar char="-"/>
            </a:pPr>
            <a:r>
              <a:rPr lang="en-GB" altLang="zh-CN" sz="1800" dirty="0"/>
              <a:t>Device-side AI operation is needed in many scenarios. </a:t>
            </a:r>
            <a:r>
              <a:rPr lang="en-US" altLang="zh-CN" sz="1800" dirty="0">
                <a:solidFill>
                  <a:srgbClr val="FF0000"/>
                </a:solidFill>
              </a:rPr>
              <a:t>High data rate connection becomes precondition </a:t>
            </a:r>
            <a:r>
              <a:rPr lang="en-US" altLang="zh-CN" sz="1800" dirty="0"/>
              <a:t>(e.g. for AI model downloading, AI training with NW) for 5G devices </a:t>
            </a:r>
            <a:r>
              <a:rPr lang="en-US" altLang="zh-CN" sz="1800" dirty="0">
                <a:solidFill>
                  <a:srgbClr val="FF0000"/>
                </a:solidFill>
              </a:rPr>
              <a:t>to finish some AI/ML task</a:t>
            </a:r>
            <a:r>
              <a:rPr lang="en-US" altLang="zh-CN" sz="1800" dirty="0"/>
              <a:t>, as shown in Rel-18 FS_AMMT KPI.</a:t>
            </a:r>
          </a:p>
          <a:p>
            <a:pPr marL="542925" indent="-277813">
              <a:buFontTx/>
              <a:buChar char="-"/>
            </a:pPr>
            <a:r>
              <a:rPr lang="en-US" altLang="zh-CN" sz="1800" dirty="0"/>
              <a:t>Ultra-high data rate (via </a:t>
            </a:r>
            <a:r>
              <a:rPr lang="en-US" altLang="zh-CN" sz="1800" dirty="0">
                <a:solidFill>
                  <a:srgbClr val="FF0000"/>
                </a:solidFill>
              </a:rPr>
              <a:t>high-order MIMO/</a:t>
            </a:r>
            <a:r>
              <a:rPr lang="en-US" altLang="zh-CN" sz="1800" dirty="0" err="1">
                <a:solidFill>
                  <a:srgbClr val="FF0000"/>
                </a:solidFill>
              </a:rPr>
              <a:t>mmWave</a:t>
            </a:r>
            <a:r>
              <a:rPr lang="en-US" altLang="zh-CN" sz="1800" dirty="0"/>
              <a:t>) is a valuable resource for 5G operators and UEs, but has not fully utilized because it may be available </a:t>
            </a:r>
            <a:r>
              <a:rPr lang="en-US" altLang="zh-CN" sz="1800" dirty="0">
                <a:solidFill>
                  <a:srgbClr val="FF0000"/>
                </a:solidFill>
              </a:rPr>
              <a:t>only in certain hotspots or LOS beam areas</a:t>
            </a:r>
            <a:r>
              <a:rPr lang="en-US" altLang="zh-CN" sz="1800" dirty="0"/>
              <a:t>. </a:t>
            </a:r>
          </a:p>
          <a:p>
            <a:pPr marL="542925" indent="-277813">
              <a:buFontTx/>
              <a:buChar char="-"/>
            </a:pPr>
            <a:r>
              <a:rPr lang="en-US" altLang="zh-CN" sz="2000" dirty="0"/>
              <a:t>Considering, for example, smart-transportation use cases, mobile AI devices (Robots, Drones, Smart cars </a:t>
            </a:r>
            <a:r>
              <a:rPr lang="en-US" altLang="zh-CN" sz="1400" dirty="0"/>
              <a:t>(also a moving smart home/office during a self-driving travel)</a:t>
            </a:r>
            <a:r>
              <a:rPr lang="en-US" altLang="zh-CN" sz="1800" dirty="0"/>
              <a:t>)</a:t>
            </a:r>
            <a:r>
              <a:rPr lang="en-US" altLang="zh-CN" sz="2000" dirty="0"/>
              <a:t> could </a:t>
            </a:r>
            <a:r>
              <a:rPr lang="en-US" altLang="zh-CN" sz="2000" dirty="0">
                <a:solidFill>
                  <a:srgbClr val="FF0000"/>
                </a:solidFill>
              </a:rPr>
              <a:t>intelligently predict (or move toward) the hotspot/LOS area </a:t>
            </a:r>
            <a:r>
              <a:rPr lang="en-US" altLang="zh-CN" sz="2000" dirty="0"/>
              <a:t>to access the high data rate for AI services (AI/ML model downloading, Split inference/training), using </a:t>
            </a:r>
            <a:r>
              <a:rPr lang="en-US" altLang="zh-CN" sz="2000" dirty="0" err="1"/>
              <a:t>e,g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rgbClr val="FF0000"/>
                </a:solidFill>
              </a:rPr>
              <a:t>AI-based route planning based on the predicted achievable data rate throughout the unvisited area</a:t>
            </a:r>
            <a:r>
              <a:rPr lang="en-US" altLang="zh-CN" sz="2000" dirty="0"/>
              <a:t>.</a:t>
            </a:r>
          </a:p>
          <a:p>
            <a:pPr marL="542925" indent="-277813">
              <a:buFontTx/>
              <a:buChar char="-"/>
            </a:pPr>
            <a:endParaRPr lang="en-US" altLang="zh-CN" sz="1800" dirty="0"/>
          </a:p>
          <a:p>
            <a:pPr marL="542925" indent="-277813">
              <a:buFontTx/>
              <a:buChar char="-"/>
            </a:pPr>
            <a:endParaRPr lang="en-US" altLang="zh-CN" sz="1800" dirty="0"/>
          </a:p>
          <a:p>
            <a:pPr marL="542925" indent="-277813">
              <a:buFontTx/>
              <a:buChar char="-"/>
            </a:pPr>
            <a:endParaRPr lang="en-US" altLang="zh-CN" sz="18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C98A222-D1F1-4F98-8900-A258E98E1A31}"/>
              </a:ext>
            </a:extLst>
          </p:cNvPr>
          <p:cNvSpPr/>
          <p:nvPr/>
        </p:nvSpPr>
        <p:spPr>
          <a:xfrm>
            <a:off x="5451262" y="6238315"/>
            <a:ext cx="6583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“To Go or Not to Go: On Energy-Aware and Communication-Aware Robotic Operation”, IEEE TRANSACTIONS ON CONTROL OF NETWORK SYSTEMS, VOL. 1, NO. 3, SEPTEMBER 2014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BC774F9-3DB3-4F08-978E-A85A3F586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7427" y="4121125"/>
            <a:ext cx="3143818" cy="2012288"/>
          </a:xfrm>
          <a:prstGeom prst="rect">
            <a:avLst/>
          </a:prstGeom>
        </p:spPr>
      </p:pic>
      <p:sp>
        <p:nvSpPr>
          <p:cNvPr id="8" name="标题 1">
            <a:extLst>
              <a:ext uri="{FF2B5EF4-FFF2-40B4-BE49-F238E27FC236}">
                <a16:creationId xmlns:a16="http://schemas.microsoft.com/office/drawing/2014/main" id="{8495402F-78A7-469A-8E54-941E9374ACC1}"/>
              </a:ext>
            </a:extLst>
          </p:cNvPr>
          <p:cNvSpPr txBox="1">
            <a:spLocks/>
          </p:cNvSpPr>
          <p:nvPr/>
        </p:nvSpPr>
        <p:spPr>
          <a:xfrm>
            <a:off x="402630" y="189597"/>
            <a:ext cx="11702684" cy="10699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zh-CN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Device-NW coordinated AI/ML operation, </a:t>
            </a:r>
            <a:r>
              <a:rPr lang="en-GB" altLang="zh-CN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e.g., NW-assisted information for UE to predict model transfer in 5G hotspot coverage, or device route planning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2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84" y="1445337"/>
            <a:ext cx="10847047" cy="3668276"/>
          </a:xfrm>
        </p:spPr>
        <p:txBody>
          <a:bodyPr>
            <a:normAutofit/>
          </a:bodyPr>
          <a:lstStyle/>
          <a:p>
            <a:pPr marL="542925" indent="-277813">
              <a:buFontTx/>
              <a:buChar char="-"/>
            </a:pPr>
            <a:r>
              <a:rPr lang="en-US" altLang="zh-CN" sz="1800" b="1" dirty="0"/>
              <a:t>Some </a:t>
            </a:r>
            <a:r>
              <a:rPr lang="en-US" altLang="zh-CN" sz="1800" b="1" dirty="0">
                <a:solidFill>
                  <a:srgbClr val="FF0000"/>
                </a:solidFill>
              </a:rPr>
              <a:t>NW-assisted information exposure </a:t>
            </a:r>
            <a:r>
              <a:rPr lang="en-US" altLang="zh-CN" sz="1800" b="1" dirty="0"/>
              <a:t>could be </a:t>
            </a:r>
            <a:r>
              <a:rPr lang="en-US" altLang="zh-CN" sz="1800" b="1" dirty="0">
                <a:solidFill>
                  <a:srgbClr val="FF0000"/>
                </a:solidFill>
              </a:rPr>
              <a:t>beneficial for the device (or 3</a:t>
            </a:r>
            <a:r>
              <a:rPr lang="en-US" altLang="zh-CN" sz="1800" b="1" baseline="30000" dirty="0">
                <a:solidFill>
                  <a:srgbClr val="FF0000"/>
                </a:solidFill>
              </a:rPr>
              <a:t>rd</a:t>
            </a:r>
            <a:r>
              <a:rPr lang="en-US" altLang="zh-CN" sz="1800" b="1" dirty="0">
                <a:solidFill>
                  <a:srgbClr val="FF0000"/>
                </a:solidFill>
              </a:rPr>
              <a:t> party transportation company) </a:t>
            </a:r>
            <a:r>
              <a:rPr lang="en-US" altLang="zh-CN" sz="1800" b="1" dirty="0"/>
              <a:t>-</a:t>
            </a:r>
            <a:r>
              <a:rPr lang="en-GB" altLang="zh-CN" sz="1800" b="1" dirty="0"/>
              <a:t> not requiring to disclose sensitive information about the network or devices. For example, the NW and device can perform split AI route planning, and exchange only </a:t>
            </a:r>
            <a:r>
              <a:rPr lang="en-US" altLang="zh-CN" sz="1800" b="1" dirty="0"/>
              <a:t>intermediate AI/ML inference data.</a:t>
            </a:r>
            <a:endParaRPr lang="en-US" altLang="zh-CN" sz="1200" b="1" dirty="0"/>
          </a:p>
          <a:p>
            <a:pPr marL="542925" indent="-277813">
              <a:buFontTx/>
              <a:buChar char="-"/>
            </a:pPr>
            <a:r>
              <a:rPr lang="en-US" altLang="zh-CN" sz="1800" dirty="0"/>
              <a:t>The gap is analyzed below:</a:t>
            </a:r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marL="542925" indent="-277813">
              <a:buFontTx/>
              <a:buChar char="-"/>
            </a:pPr>
            <a:endParaRPr lang="en-US" altLang="zh-CN" sz="2000" dirty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  <a:defRPr/>
            </a:pPr>
            <a:endParaRPr lang="en-GB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  <a:defRPr/>
            </a:pPr>
            <a:endParaRPr lang="en-GB" altLang="zh-CN" sz="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GB" altLang="zh-CN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GB" altLang="zh-CN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76653632-A3CB-4612-9ACF-CD612BE70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09" y="124422"/>
            <a:ext cx="11702684" cy="1069979"/>
          </a:xfrm>
        </p:spPr>
        <p:txBody>
          <a:bodyPr>
            <a:noAutofit/>
          </a:bodyPr>
          <a:lstStyle/>
          <a:p>
            <a:r>
              <a:rPr lang="en-GB" altLang="zh-CN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Device-NW coordinated AI/ML operation, </a:t>
            </a:r>
            <a:r>
              <a:rPr lang="en-GB" altLang="zh-CN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e.g., NW-assisted information for UE to predict model transfer in 5G hotspot coverage, or device route planning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6B0E8E0-E03A-47C7-95DD-EC4172234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704489"/>
              </p:ext>
            </p:extLst>
          </p:nvPr>
        </p:nvGraphicFramePr>
        <p:xfrm>
          <a:off x="752669" y="2837342"/>
          <a:ext cx="8567127" cy="25753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2372">
                  <a:extLst>
                    <a:ext uri="{9D8B030D-6E8A-4147-A177-3AD203B41FA5}">
                      <a16:colId xmlns:a16="http://schemas.microsoft.com/office/drawing/2014/main" val="1210133799"/>
                    </a:ext>
                  </a:extLst>
                </a:gridCol>
                <a:gridCol w="4284755">
                  <a:extLst>
                    <a:ext uri="{9D8B030D-6E8A-4147-A177-3AD203B41FA5}">
                      <a16:colId xmlns:a16="http://schemas.microsoft.com/office/drawing/2014/main" val="3681234435"/>
                    </a:ext>
                  </a:extLst>
                </a:gridCol>
              </a:tblGrid>
              <a:tr h="525117"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Potential</a:t>
                      </a:r>
                      <a:r>
                        <a:rPr lang="zh-CN" altLang="en-US" sz="1600" dirty="0">
                          <a:solidFill>
                            <a:srgbClr val="92D050"/>
                          </a:solidFill>
                        </a:rPr>
                        <a:t> </a:t>
                      </a:r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functions</a:t>
                      </a:r>
                      <a:r>
                        <a:rPr lang="zh-CN" altLang="en-US" sz="1600" dirty="0">
                          <a:solidFill>
                            <a:srgbClr val="92D050"/>
                          </a:solidFill>
                        </a:rPr>
                        <a:t> </a:t>
                      </a:r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enabled</a:t>
                      </a:r>
                      <a:r>
                        <a:rPr lang="zh-CN" altLang="en-US" sz="1600" dirty="0">
                          <a:solidFill>
                            <a:srgbClr val="92D050"/>
                          </a:solidFill>
                        </a:rPr>
                        <a:t> </a:t>
                      </a:r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by</a:t>
                      </a:r>
                      <a:r>
                        <a:rPr lang="zh-CN" altLang="en-US" sz="1600" dirty="0">
                          <a:solidFill>
                            <a:srgbClr val="92D050"/>
                          </a:solidFill>
                        </a:rPr>
                        <a:t> </a:t>
                      </a:r>
                      <a:r>
                        <a:rPr lang="en-US" altLang="zh-CN" sz="1600" dirty="0">
                          <a:solidFill>
                            <a:srgbClr val="92D050"/>
                          </a:solidFill>
                        </a:rPr>
                        <a:t>SA2 R18 SID </a:t>
                      </a:r>
                      <a:r>
                        <a:rPr lang="en-GB" altLang="zh-CN" sz="1600" b="1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“5G System Support for AI/ML-based Services”</a:t>
                      </a:r>
                      <a:endParaRPr lang="en-US" altLang="zh-CN" sz="16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Requirements of device route planning for 5G hotspot access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786544"/>
                  </a:ext>
                </a:extLst>
              </a:tr>
              <a:tr h="469842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NW plans the route for device 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(assuming having full knowledge for the route planning)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.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Device plans the route itself 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(NW may not have professional knowledge for the vertical application)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967540"/>
                  </a:ext>
                </a:extLst>
              </a:tr>
              <a:tr h="663306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NW predicts a UE’s QoS consistency along a route reported by the UE 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(assuming UE has planned the route)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.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Mobile UEs needs to predict the hotspot locations /beam directions throughout the unvisited area 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(UE cannot plan the route without the </a:t>
                      </a:r>
                      <a:r>
                        <a:rPr lang="en-US" altLang="zh-CN" sz="1400" dirty="0" err="1">
                          <a:solidFill>
                            <a:srgbClr val="FF0000"/>
                          </a:solidFill>
                        </a:rPr>
                        <a:t>apriori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 information)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778257"/>
                  </a:ext>
                </a:extLst>
              </a:tr>
              <a:tr h="746521"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NW predicts a UE’s QoS consistency without considering the real wireless channel conditions </a:t>
                      </a:r>
                      <a:r>
                        <a:rPr lang="en-US" altLang="zh-CN" sz="1400" dirty="0">
                          <a:solidFill>
                            <a:srgbClr val="FF0000"/>
                          </a:solidFill>
                        </a:rPr>
                        <a:t>(assuming UE has planned the route)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.</a:t>
                      </a:r>
                      <a:endParaRPr lang="zh-CN" alt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Mobile UEs needs to predict the achievable data rate based on channel conditions, e.g. channel fading, blockage.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087431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5380F83D-5306-4733-9060-EADB910F7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0958" y="2513324"/>
            <a:ext cx="2008758" cy="322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293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642" y="145979"/>
            <a:ext cx="10515600" cy="783407"/>
          </a:xfrm>
        </p:spPr>
        <p:txBody>
          <a:bodyPr>
            <a:normAutofit fontScale="90000"/>
          </a:bodyPr>
          <a:lstStyle/>
          <a:p>
            <a:r>
              <a:rPr lang="en-GB" altLang="zh-CN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Distributed AI training/inference involving direct device connection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986" y="1156113"/>
            <a:ext cx="11190912" cy="2846692"/>
          </a:xfrm>
        </p:spPr>
        <p:txBody>
          <a:bodyPr>
            <a:normAutofit fontScale="92500" lnSpcReduction="10000"/>
          </a:bodyPr>
          <a:lstStyle/>
          <a:p>
            <a:pPr marL="608012" indent="-342900">
              <a:buFont typeface="Wingdings" panose="05000000000000000000" pitchFamily="2" charset="2"/>
              <a:buChar char="q"/>
            </a:pPr>
            <a:r>
              <a:rPr lang="en-US" altLang="zh-CN" sz="2000" b="1" dirty="0">
                <a:solidFill>
                  <a:srgbClr val="FF0000"/>
                </a:solidFill>
              </a:rPr>
              <a:t>5G </a:t>
            </a:r>
            <a:r>
              <a:rPr lang="en-GB" altLang="zh-CN" sz="2000" b="1" dirty="0">
                <a:solidFill>
                  <a:srgbClr val="FF0000"/>
                </a:solidFill>
              </a:rPr>
              <a:t>direct device connection can be used </a:t>
            </a:r>
            <a:r>
              <a:rPr lang="en-US" altLang="zh-CN" sz="2000" b="1" dirty="0">
                <a:solidFill>
                  <a:srgbClr val="FF0000"/>
                </a:solidFill>
              </a:rPr>
              <a:t>to perform distributed learning/inference </a:t>
            </a:r>
            <a:r>
              <a:rPr lang="en-US" altLang="zh-CN" sz="2000" b="1" dirty="0"/>
              <a:t>among devices, achieving the goal of using local data with privacy protection, energy saving, training  efficiency. etc. Potential scenarios are, for example:</a:t>
            </a:r>
            <a:endParaRPr lang="zh-CN" altLang="zh-CN" sz="2000" b="1" dirty="0"/>
          </a:p>
          <a:p>
            <a:pPr lvl="1" hangingPunct="0"/>
            <a:r>
              <a:rPr lang="en-US" altLang="zh-CN" sz="1800" dirty="0"/>
              <a:t>For Distributed Learning, controlled by network, each device uses the localized data while transfer </a:t>
            </a:r>
            <a:r>
              <a:rPr lang="en-US" altLang="zh-CN" sz="1800" dirty="0">
                <a:solidFill>
                  <a:srgbClr val="FF0000"/>
                </a:solidFill>
              </a:rPr>
              <a:t>the intermediate data to other nodes in order to train a big model</a:t>
            </a:r>
            <a:r>
              <a:rPr lang="en-US" altLang="zh-CN" sz="1800" dirty="0"/>
              <a:t>.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For Distributed Inference, the device, holding valuable input data but with </a:t>
            </a:r>
            <a:r>
              <a:rPr lang="en-US" altLang="zh-CN" sz="1800" dirty="0">
                <a:solidFill>
                  <a:srgbClr val="FF0000"/>
                </a:solidFill>
              </a:rPr>
              <a:t>low power/computation resource</a:t>
            </a:r>
            <a:r>
              <a:rPr lang="en-US" altLang="zh-CN" sz="1800" dirty="0"/>
              <a:t>, may calculate the first few layers of a AI model and </a:t>
            </a:r>
            <a:r>
              <a:rPr lang="en-US" altLang="zh-CN" sz="1800" dirty="0">
                <a:solidFill>
                  <a:srgbClr val="FF0000"/>
                </a:solidFill>
              </a:rPr>
              <a:t>offload the intermedia data </a:t>
            </a:r>
            <a:r>
              <a:rPr lang="en-US" altLang="zh-CN" sz="1800" dirty="0"/>
              <a:t>to another device using D2D link for the final inference result.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For Federated Learning, Using D2D can </a:t>
            </a:r>
            <a:r>
              <a:rPr lang="en-US" altLang="zh-CN" sz="1800" dirty="0">
                <a:solidFill>
                  <a:srgbClr val="FF0000"/>
                </a:solidFill>
              </a:rPr>
              <a:t>involve devices outside 5G hotspot for distributed AI training/inference</a:t>
            </a:r>
            <a:r>
              <a:rPr lang="en-US" altLang="zh-CN" sz="1800" dirty="0"/>
              <a:t>, partly offload computation to neighboring device, so as to improve the training accuracy/generalization and save device power.</a:t>
            </a:r>
            <a:endParaRPr lang="zh-CN" altLang="zh-CN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C52899A-A32F-48D9-AA28-809EAC40D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232" y="3856146"/>
            <a:ext cx="3247556" cy="249372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A0F276D-DB25-432D-A393-1919A3BD6EBD}"/>
              </a:ext>
            </a:extLst>
          </p:cNvPr>
          <p:cNvGrpSpPr/>
          <p:nvPr/>
        </p:nvGrpSpPr>
        <p:grpSpPr>
          <a:xfrm>
            <a:off x="8856892" y="3754371"/>
            <a:ext cx="3116994" cy="2697271"/>
            <a:chOff x="7036724" y="3476599"/>
            <a:chExt cx="3936075" cy="339987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B7529A9-DEE2-4E90-BF1A-0325F0E47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6724" y="3476599"/>
              <a:ext cx="3936075" cy="115963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ED95B02-4B17-40C2-BBDE-882C98DF6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1990" y="4367487"/>
              <a:ext cx="3730809" cy="2508985"/>
            </a:xfrm>
            <a:prstGeom prst="rect">
              <a:avLst/>
            </a:prstGeom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AC78D0A9-4540-4662-9FC2-A2DD7F155FF1}"/>
              </a:ext>
            </a:extLst>
          </p:cNvPr>
          <p:cNvSpPr/>
          <p:nvPr/>
        </p:nvSpPr>
        <p:spPr>
          <a:xfrm>
            <a:off x="357549" y="4008946"/>
            <a:ext cx="53721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8012" indent="-342900">
              <a:buFont typeface="Wingdings" panose="05000000000000000000" pitchFamily="2" charset="2"/>
              <a:buChar char="q"/>
            </a:pPr>
            <a:r>
              <a:rPr lang="en-GB" altLang="zh-CN" b="1" dirty="0">
                <a:solidFill>
                  <a:srgbClr val="FF0000"/>
                </a:solidFill>
              </a:rPr>
              <a:t>New 5GS KPIs and  functional requirements </a:t>
            </a:r>
            <a:r>
              <a:rPr lang="en-GB" altLang="zh-CN" b="1" dirty="0"/>
              <a:t>should be investigated, for example, different QoS requirement on </a:t>
            </a:r>
            <a:r>
              <a:rPr lang="en-GB" altLang="zh-CN" b="1" dirty="0" err="1"/>
              <a:t>Uu</a:t>
            </a:r>
            <a:r>
              <a:rPr lang="en-GB" altLang="zh-CN" b="1" dirty="0"/>
              <a:t> and </a:t>
            </a:r>
            <a:r>
              <a:rPr lang="en-GB" altLang="zh-CN" b="1" dirty="0" err="1"/>
              <a:t>slidelink</a:t>
            </a:r>
            <a:r>
              <a:rPr lang="en-GB" altLang="zh-CN" b="1" dirty="0"/>
              <a:t> in relay scenario, and taking application, model storage, user consent into consideration for D2D discovery.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0486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5608E9-000F-4490-8D00-107609969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slide</a:t>
            </a:r>
          </a:p>
        </p:txBody>
      </p:sp>
    </p:spTree>
    <p:extLst>
      <p:ext uri="{BB962C8B-B14F-4D97-AF65-F5344CB8AC3E}">
        <p14:creationId xmlns:p14="http://schemas.microsoft.com/office/powerpoint/2010/main" val="2264842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400C94-A2B1-41D7-94FA-197556C0D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117" y="279436"/>
            <a:ext cx="10515600" cy="763879"/>
          </a:xfrm>
        </p:spPr>
        <p:txBody>
          <a:bodyPr>
            <a:normAutofit fontScale="90000"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Distributed AI training/inference with D2D enhancement - Example use cases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6AB406E-23CF-45D8-AB2D-CCDBF3FEF06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2536242"/>
            <a:ext cx="2990215" cy="24568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1D36D0-C88A-413A-9F7D-2D8346B5435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828415" y="2797874"/>
            <a:ext cx="2815590" cy="218884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02244B1-84B3-4BC9-A326-95890231892B}"/>
              </a:ext>
            </a:extLst>
          </p:cNvPr>
          <p:cNvSpPr/>
          <p:nvPr/>
        </p:nvSpPr>
        <p:spPr>
          <a:xfrm>
            <a:off x="1063239" y="4986719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UC-1: Hybrid splitting architecture based on model parallelism with the participation of UEs and networks</a:t>
            </a:r>
            <a:endParaRPr lang="en-US" sz="16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D16CC1D-0A97-4887-9552-CCF32F80F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4966" y="2576926"/>
            <a:ext cx="2197579" cy="218884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82A32B2-E606-40F7-806D-12A1D36075A7}"/>
              </a:ext>
            </a:extLst>
          </p:cNvPr>
          <p:cNvSpPr/>
          <p:nvPr/>
        </p:nvSpPr>
        <p:spPr>
          <a:xfrm>
            <a:off x="7020746" y="4770765"/>
            <a:ext cx="47768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UC-2: Factory service flow (Intermediate data can be changed between two robots and the robot with low battery can continue working)</a:t>
            </a:r>
            <a:endParaRPr lang="en-US" sz="16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E81AED-6A52-4E12-94D3-34EACDBB6025}"/>
              </a:ext>
            </a:extLst>
          </p:cNvPr>
          <p:cNvSpPr/>
          <p:nvPr/>
        </p:nvSpPr>
        <p:spPr>
          <a:xfrm>
            <a:off x="1156957" y="2680959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6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0217BC63-2E5D-44F1-9A33-F4A0BE520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044" y="1073499"/>
            <a:ext cx="10878673" cy="1679195"/>
          </a:xfrm>
        </p:spPr>
        <p:txBody>
          <a:bodyPr>
            <a:normAutofit fontScale="92500"/>
          </a:bodyPr>
          <a:lstStyle/>
          <a:p>
            <a:pPr marL="542925" indent="-277813">
              <a:buFontTx/>
              <a:buChar char="-"/>
            </a:pPr>
            <a:r>
              <a:rPr lang="en-US" sz="2200" dirty="0"/>
              <a:t>UC-1: By using the model parallelism, the transmission of intermediate training results between different nodes can realize </a:t>
            </a:r>
            <a:r>
              <a:rPr lang="en-US" sz="2200" dirty="0">
                <a:solidFill>
                  <a:srgbClr val="FF0000"/>
                </a:solidFill>
              </a:rPr>
              <a:t>data sharing between UEs under the premise of ensuring privacy, expand the training set of the model, and improve the </a:t>
            </a:r>
            <a:r>
              <a:rPr lang="en-US" altLang="zh-CN" sz="2200" dirty="0">
                <a:solidFill>
                  <a:srgbClr val="FF0000"/>
                </a:solidFill>
              </a:rPr>
              <a:t>training efficiency</a:t>
            </a:r>
            <a:r>
              <a:rPr lang="en-US" sz="2200" dirty="0"/>
              <a:t>.</a:t>
            </a:r>
          </a:p>
          <a:p>
            <a:pPr marL="542925" indent="-277813">
              <a:buFontTx/>
              <a:buChar char="-"/>
            </a:pPr>
            <a:r>
              <a:rPr lang="en-US" sz="2200" dirty="0"/>
              <a:t>UC-2: When the </a:t>
            </a:r>
            <a:r>
              <a:rPr lang="en-US" sz="2200" dirty="0">
                <a:solidFill>
                  <a:srgbClr val="FF0000"/>
                </a:solidFill>
              </a:rPr>
              <a:t>battery level reaches a certain value</a:t>
            </a:r>
            <a:r>
              <a:rPr lang="en-US" sz="2200" dirty="0"/>
              <a:t>, a part of the AI/ML model can be transferred to another robot by splitting the AI/ML model </a:t>
            </a:r>
          </a:p>
        </p:txBody>
      </p:sp>
    </p:spTree>
    <p:extLst>
      <p:ext uri="{BB962C8B-B14F-4D97-AF65-F5344CB8AC3E}">
        <p14:creationId xmlns:p14="http://schemas.microsoft.com/office/powerpoint/2010/main" val="1660705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6693</TotalTime>
  <Words>1008</Words>
  <Application>Microsoft Office PowerPoint</Application>
  <PresentationFormat>宽屏</PresentationFormat>
  <Paragraphs>56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Times New Roman</vt:lpstr>
      <vt:lpstr>Wingdings</vt:lpstr>
      <vt:lpstr>Office 主题​​</vt:lpstr>
      <vt:lpstr>Discussion on UE-Network Coordinated AI/ML service   OPPO </vt:lpstr>
      <vt:lpstr>Background</vt:lpstr>
      <vt:lpstr>PowerPoint 演示文稿</vt:lpstr>
      <vt:lpstr>Device-NW coordinated AI/ML operation, e.g., NW-assisted information for UE to predict model transfer in 5G hotspot coverage, or device route planning</vt:lpstr>
      <vt:lpstr>Distributed AI training/inference involving direct device connection</vt:lpstr>
      <vt:lpstr>Back slide</vt:lpstr>
      <vt:lpstr>Distributed AI training/inference with D2D enhancement - Example use cases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OPPO0831</dc:creator>
  <cp:lastModifiedBy>沈嘉(James)</cp:lastModifiedBy>
  <cp:revision>151</cp:revision>
  <cp:lastPrinted>2021-10-29T08:10:32Z</cp:lastPrinted>
  <dcterms:created xsi:type="dcterms:W3CDTF">2021-09-22T08:09:38Z</dcterms:created>
  <dcterms:modified xsi:type="dcterms:W3CDTF">2022-02-14T01:09:32Z</dcterms:modified>
</cp:coreProperties>
</file>