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4067" r:id="rId1"/>
  </p:sldMasterIdLst>
  <p:notesMasterIdLst>
    <p:notesMasterId r:id="rId8"/>
  </p:notesMasterIdLst>
  <p:handoutMasterIdLst>
    <p:handoutMasterId r:id="rId9"/>
  </p:handoutMasterIdLst>
  <p:sldIdLst>
    <p:sldId id="1526" r:id="rId2"/>
    <p:sldId id="1980" r:id="rId3"/>
    <p:sldId id="1984" r:id="rId4"/>
    <p:sldId id="1981" r:id="rId5"/>
    <p:sldId id="1985" r:id="rId6"/>
    <p:sldId id="1975" r:id="rId7"/>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00CC"/>
    <a:srgbClr val="0066FF"/>
    <a:srgbClr val="FF9933"/>
    <a:srgbClr val="DB4A41"/>
    <a:srgbClr val="EEB500"/>
    <a:srgbClr val="D6A300"/>
    <a:srgbClr val="E76965"/>
    <a:srgbClr val="1B5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09" autoAdjust="0"/>
    <p:restoredTop sz="93826" autoAdjust="0"/>
  </p:normalViewPr>
  <p:slideViewPr>
    <p:cSldViewPr>
      <p:cViewPr varScale="1">
        <p:scale>
          <a:sx n="91" d="100"/>
          <a:sy n="91" d="100"/>
        </p:scale>
        <p:origin x="840" y="52"/>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2022/2/14</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2022/2/14</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0</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3435846"/>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025606" y="1275606"/>
            <a:ext cx="7092788" cy="972108"/>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fontScale="85000" lnSpcReduction="10000"/>
          </a:bodyPr>
          <a:lstStyle/>
          <a:p>
            <a:pPr algn="ctr" eaLnBrk="0" hangingPunct="0">
              <a:spcBef>
                <a:spcPct val="20000"/>
              </a:spcBef>
            </a:pPr>
            <a:r>
              <a:rPr kumimoji="1" lang="en-US" altLang="zh-CN" sz="3200" spc="100" dirty="0">
                <a:solidFill>
                  <a:srgbClr val="00469D"/>
                </a:solidFill>
                <a:cs typeface="微软雅黑" charset="0"/>
                <a:sym typeface="Calibri" pitchFamily="34" charset="0"/>
              </a:rPr>
              <a:t>Minimization of Service Interruption during Core Network Failure</a:t>
            </a:r>
            <a:endParaRPr kumimoji="1" lang="zh-CN" altLang="en-US" sz="3200" spc="100" dirty="0">
              <a:solidFill>
                <a:srgbClr val="00469D"/>
              </a:solidFill>
              <a:latin typeface="+mn-lt"/>
              <a:ea typeface="+mn-ea"/>
              <a:cs typeface="微软雅黑" charset="0"/>
              <a:sym typeface="Calibri" pitchFamily="34" charset="0"/>
            </a:endParaRPr>
          </a:p>
        </p:txBody>
      </p:sp>
      <p:sp>
        <p:nvSpPr>
          <p:cNvPr id="4" name="文本框 3"/>
          <p:cNvSpPr txBox="1"/>
          <p:nvPr/>
        </p:nvSpPr>
        <p:spPr>
          <a:xfrm>
            <a:off x="2339752" y="2409732"/>
            <a:ext cx="44644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Motivations, Use Cases and Proposal</a:t>
            </a: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1</a:t>
            </a:fld>
            <a:endParaRPr lang="en-US" dirty="0">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Motivations (1/2)</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450260" y="930263"/>
            <a:ext cx="7986566" cy="646331"/>
          </a:xfrm>
          <a:prstGeom prst="rect">
            <a:avLst/>
          </a:prstGeom>
          <a:noFill/>
        </p:spPr>
        <p:txBody>
          <a:bodyPr wrap="square" rtlCol="0">
            <a:spAutoFit/>
          </a:bodyPr>
          <a:lstStyle/>
          <a:p>
            <a:r>
              <a:rPr lang="en-GB" altLang="zh-CN" sz="1200" dirty="0">
                <a:latin typeface="+mn-lt"/>
              </a:rPr>
              <a:t>The con</a:t>
            </a:r>
            <a:r>
              <a:rPr lang="en-US" altLang="zh-CN" sz="1200" dirty="0" err="1">
                <a:latin typeface="+mn-lt"/>
              </a:rPr>
              <a:t>tinuity</a:t>
            </a:r>
            <a:r>
              <a:rPr lang="en-US" altLang="zh-CN" sz="1200" dirty="0">
                <a:latin typeface="+mn-lt"/>
              </a:rPr>
              <a:t> of the 5G CN service is critical, because the number of the users that are impacted by the CN is large. For example, the number of users controlled by an AMF set could be millions in some countries. Once the 5G CN service is failed, the communication for millions of users would be interrupted.</a:t>
            </a:r>
            <a:endParaRPr lang="zh-CN" altLang="en-US" sz="1200" dirty="0">
              <a:latin typeface="+mn-lt"/>
            </a:endParaRPr>
          </a:p>
        </p:txBody>
      </p:sp>
      <p:sp>
        <p:nvSpPr>
          <p:cNvPr id="5" name="文本框 4">
            <a:extLst>
              <a:ext uri="{FF2B5EF4-FFF2-40B4-BE49-F238E27FC236}">
                <a16:creationId xmlns:a16="http://schemas.microsoft.com/office/drawing/2014/main" id="{1CED0509-20BE-4DEF-A403-A7E26F29A20F}"/>
              </a:ext>
            </a:extLst>
          </p:cNvPr>
          <p:cNvSpPr txBox="1"/>
          <p:nvPr/>
        </p:nvSpPr>
        <p:spPr>
          <a:xfrm>
            <a:off x="450260" y="1638535"/>
            <a:ext cx="3404998" cy="3046988"/>
          </a:xfrm>
          <a:prstGeom prst="rect">
            <a:avLst/>
          </a:prstGeom>
          <a:noFill/>
        </p:spPr>
        <p:txBody>
          <a:bodyPr wrap="square" rtlCol="0">
            <a:spAutoFit/>
          </a:bodyPr>
          <a:lstStyle/>
          <a:p>
            <a:r>
              <a:rPr lang="en-US" altLang="zh-CN" sz="1200" dirty="0">
                <a:latin typeface="+mn-lt"/>
              </a:rPr>
              <a:t>To enhance the network service continuity, some studies have been made in history. For example:</a:t>
            </a:r>
          </a:p>
          <a:p>
            <a:pPr marL="285750" indent="-285750">
              <a:buFont typeface="Wingdings" panose="05000000000000000000" pitchFamily="2" charset="2"/>
              <a:buChar char="Ø"/>
            </a:pPr>
            <a:r>
              <a:rPr lang="en-US" altLang="zh-CN" sz="1200" dirty="0">
                <a:latin typeface="+mn-lt"/>
              </a:rPr>
              <a:t>work item CNO: </a:t>
            </a:r>
          </a:p>
          <a:p>
            <a:pPr marL="742950" lvl="1" indent="-285750">
              <a:buFont typeface="Arial" panose="020B0604020202020204" pitchFamily="34" charset="0"/>
              <a:buChar char="•"/>
            </a:pPr>
            <a:r>
              <a:rPr lang="en-US" altLang="zh-CN" sz="1200" dirty="0">
                <a:latin typeface="+mn-lt"/>
              </a:rPr>
              <a:t>enhance the overload control in the CN of 4G and 3G, </a:t>
            </a:r>
            <a:r>
              <a:rPr lang="en-US" altLang="zh-CN" sz="1200" dirty="0" err="1">
                <a:latin typeface="+mn-lt"/>
              </a:rPr>
              <a:t>etc</a:t>
            </a:r>
            <a:r>
              <a:rPr lang="en-US" altLang="zh-CN" sz="1200" dirty="0">
                <a:latin typeface="+mn-lt"/>
              </a:rPr>
              <a:t>; </a:t>
            </a:r>
          </a:p>
          <a:p>
            <a:pPr marL="285750" indent="-285750">
              <a:buFont typeface="Wingdings" panose="05000000000000000000" pitchFamily="2" charset="2"/>
              <a:buChar char="Ø"/>
            </a:pPr>
            <a:r>
              <a:rPr lang="en-US" altLang="zh-CN" sz="1200" dirty="0">
                <a:latin typeface="+mn-lt"/>
              </a:rPr>
              <a:t>work item LOLC: </a:t>
            </a:r>
          </a:p>
          <a:p>
            <a:pPr marL="742950" lvl="1" indent="-285750">
              <a:buFont typeface="Arial" panose="020B0604020202020204" pitchFamily="34" charset="0"/>
              <a:buChar char="•"/>
            </a:pPr>
            <a:r>
              <a:rPr lang="en-GB" altLang="zh-CN" sz="1200" dirty="0">
                <a:latin typeface="+mn-lt"/>
              </a:rPr>
              <a:t>overload control mechanisms for service based interfaces; </a:t>
            </a:r>
          </a:p>
          <a:p>
            <a:pPr marL="285750" indent="-285750">
              <a:buFont typeface="Wingdings" panose="05000000000000000000" pitchFamily="2" charset="2"/>
              <a:buChar char="Ø"/>
            </a:pPr>
            <a:r>
              <a:rPr lang="en-GB" altLang="zh-CN" sz="1200" dirty="0">
                <a:latin typeface="+mn-lt"/>
              </a:rPr>
              <a:t>work item MINT: </a:t>
            </a:r>
          </a:p>
          <a:p>
            <a:pPr marL="742950" lvl="1" indent="-285750">
              <a:buFont typeface="Arial" panose="020B0604020202020204" pitchFamily="34" charset="0"/>
              <a:buChar char="•"/>
            </a:pPr>
            <a:r>
              <a:rPr lang="en-GB" altLang="zh-CN" sz="1200" dirty="0">
                <a:latin typeface="+mn-lt"/>
              </a:rPr>
              <a:t>the mechanism only deal</a:t>
            </a:r>
            <a:r>
              <a:rPr lang="en-US" altLang="zh-CN" sz="1200" dirty="0" err="1">
                <a:latin typeface="+mn-lt"/>
              </a:rPr>
              <a:t>ing</a:t>
            </a:r>
            <a:r>
              <a:rPr lang="en-GB" altLang="zh-CN" sz="1200" dirty="0">
                <a:latin typeface="+mn-lt"/>
              </a:rPr>
              <a:t> with 5G RAN failure.</a:t>
            </a:r>
            <a:endParaRPr lang="zh-CN" altLang="zh-CN" sz="1200" dirty="0">
              <a:latin typeface="+mn-lt"/>
            </a:endParaRPr>
          </a:p>
          <a:p>
            <a:endParaRPr lang="en-US" altLang="zh-CN" sz="1200" dirty="0">
              <a:latin typeface="+mn-lt"/>
            </a:endParaRPr>
          </a:p>
          <a:p>
            <a:r>
              <a:rPr lang="en-US" altLang="zh-CN" sz="1200" dirty="0">
                <a:latin typeface="+mn-lt"/>
              </a:rPr>
              <a:t>However, for the scenarios with 5G CN failure, there are still cases </a:t>
            </a:r>
            <a:r>
              <a:rPr lang="en-US" altLang="zh-CN" sz="1200" dirty="0" smtClean="0">
                <a:latin typeface="+mn-lt"/>
              </a:rPr>
              <a:t>that the </a:t>
            </a:r>
            <a:r>
              <a:rPr lang="en-US" altLang="zh-CN" sz="1200" dirty="0">
                <a:latin typeface="+mn-lt"/>
              </a:rPr>
              <a:t>current </a:t>
            </a:r>
            <a:r>
              <a:rPr lang="en-US" altLang="zh-CN" sz="1200" dirty="0" smtClean="0">
                <a:latin typeface="+mn-lt"/>
              </a:rPr>
              <a:t>requirements </a:t>
            </a:r>
            <a:r>
              <a:rPr lang="en-US" altLang="zh-CN" sz="1200" dirty="0">
                <a:latin typeface="+mn-lt"/>
              </a:rPr>
              <a:t>could not cover.</a:t>
            </a:r>
            <a:endParaRPr lang="zh-CN" altLang="en-US" sz="1200" dirty="0">
              <a:latin typeface="+mn-lt"/>
            </a:endParaRPr>
          </a:p>
        </p:txBody>
      </p:sp>
      <p:pic>
        <p:nvPicPr>
          <p:cNvPr id="6" name="图片 5">
            <a:extLst>
              <a:ext uri="{FF2B5EF4-FFF2-40B4-BE49-F238E27FC236}">
                <a16:creationId xmlns:a16="http://schemas.microsoft.com/office/drawing/2014/main" id="{14478307-D59C-4D84-A7FA-72AE214DB3D9}"/>
              </a:ext>
            </a:extLst>
          </p:cNvPr>
          <p:cNvPicPr>
            <a:picLocks noChangeAspect="1"/>
          </p:cNvPicPr>
          <p:nvPr/>
        </p:nvPicPr>
        <p:blipFill>
          <a:blip r:embed="rId2"/>
          <a:stretch>
            <a:fillRect/>
          </a:stretch>
        </p:blipFill>
        <p:spPr>
          <a:xfrm>
            <a:off x="3947150" y="1638535"/>
            <a:ext cx="4874063" cy="2877432"/>
          </a:xfrm>
          <a:prstGeom prst="rect">
            <a:avLst/>
          </a:prstGeom>
        </p:spPr>
      </p:pic>
    </p:spTree>
    <p:extLst>
      <p:ext uri="{BB962C8B-B14F-4D97-AF65-F5344CB8AC3E}">
        <p14:creationId xmlns:p14="http://schemas.microsoft.com/office/powerpoint/2010/main" val="343827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dirty="0">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Motivations (2/2)</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450260" y="930263"/>
            <a:ext cx="7986566" cy="1646605"/>
          </a:xfrm>
          <a:prstGeom prst="rect">
            <a:avLst/>
          </a:prstGeom>
          <a:noFill/>
        </p:spPr>
        <p:txBody>
          <a:bodyPr wrap="square" rtlCol="0">
            <a:spAutoFit/>
          </a:bodyPr>
          <a:lstStyle/>
          <a:p>
            <a:pPr>
              <a:spcAft>
                <a:spcPts val="600"/>
              </a:spcAft>
            </a:pPr>
            <a:r>
              <a:rPr lang="en-US" altLang="zh-CN" sz="1200" dirty="0">
                <a:latin typeface="+mn-lt"/>
              </a:rPr>
              <a:t>Network sharing </a:t>
            </a:r>
            <a:r>
              <a:rPr lang="en-US" altLang="zh-CN" sz="1200" dirty="0" smtClean="0">
                <a:latin typeface="+mn-lt"/>
              </a:rPr>
              <a:t>is an important </a:t>
            </a:r>
            <a:r>
              <a:rPr lang="en-US" altLang="zh-CN" sz="1200" dirty="0">
                <a:latin typeface="+mn-lt"/>
              </a:rPr>
              <a:t>part of 3GPP systems. In TS 23.501 </a:t>
            </a:r>
            <a:r>
              <a:rPr lang="en-US" altLang="zh-CN" sz="1200" dirty="0" smtClean="0">
                <a:latin typeface="+mn-lt"/>
              </a:rPr>
              <a:t>Rel-15</a:t>
            </a:r>
            <a:r>
              <a:rPr lang="en-US" altLang="zh-CN" sz="1200" dirty="0" smtClean="0">
                <a:latin typeface="+mn-lt"/>
              </a:rPr>
              <a:t>, </a:t>
            </a:r>
            <a:r>
              <a:rPr lang="en-US" altLang="zh-CN" sz="1200" dirty="0">
                <a:latin typeface="+mn-lt"/>
              </a:rPr>
              <a:t>the 5G Multi Operator Core Network (5G MOCN) network sharing architecture is supported, in which only the RAN is shared in 5G System. Operators with 5G MOCN architecture could utilize the cooperation in network sharing to minimize communication service interruption. For example, when a network cannot provide communication service to its users due to CN failure, its users may be switched to one of the cooperative operators serving as the backup CN. Thus, 5G MOCN can be considered as an example scenario to study minimizing service interruption during the failure of 5G CN. </a:t>
            </a:r>
          </a:p>
          <a:p>
            <a:pPr>
              <a:spcAft>
                <a:spcPts val="600"/>
              </a:spcAft>
            </a:pPr>
            <a:endParaRPr lang="en-US" altLang="zh-CN" sz="1200" dirty="0">
              <a:latin typeface="+mn-lt"/>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193389769"/>
              </p:ext>
            </p:extLst>
          </p:nvPr>
        </p:nvGraphicFramePr>
        <p:xfrm>
          <a:off x="1547664" y="2596131"/>
          <a:ext cx="5689559" cy="2050728"/>
        </p:xfrm>
        <a:graphic>
          <a:graphicData uri="http://schemas.openxmlformats.org/presentationml/2006/ole">
            <mc:AlternateContent xmlns:mc="http://schemas.openxmlformats.org/markup-compatibility/2006">
              <mc:Choice xmlns:v="urn:schemas-microsoft-com:vml" Requires="v">
                <p:oleObj spid="_x0000_s2117" name="Picture" r:id="rId3" imgW="5256573" imgH="1885886" progId="Word.Picture.8">
                  <p:embed/>
                </p:oleObj>
              </mc:Choice>
              <mc:Fallback>
                <p:oleObj name="Picture" r:id="rId3" imgW="5256573" imgH="1885886" progId="Word.Picture.8">
                  <p:embed/>
                  <p:pic>
                    <p:nvPicPr>
                      <p:cNvPr id="8" name="对象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2596131"/>
                        <a:ext cx="5689559" cy="2050728"/>
                      </a:xfrm>
                      <a:prstGeom prst="rect">
                        <a:avLst/>
                      </a:prstGeom>
                      <a:noFill/>
                    </p:spPr>
                  </p:pic>
                </p:oleObj>
              </mc:Fallback>
            </mc:AlternateContent>
          </a:graphicData>
        </a:graphic>
      </p:graphicFrame>
    </p:spTree>
    <p:extLst>
      <p:ext uri="{BB962C8B-B14F-4D97-AF65-F5344CB8AC3E}">
        <p14:creationId xmlns:p14="http://schemas.microsoft.com/office/powerpoint/2010/main" val="2358699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Cases</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5" name="文本框 4">
            <a:extLst>
              <a:ext uri="{FF2B5EF4-FFF2-40B4-BE49-F238E27FC236}">
                <a16:creationId xmlns:a16="http://schemas.microsoft.com/office/drawing/2014/main" id="{3221B38C-6E5D-4D0F-B45E-86E9D64C63CF}"/>
              </a:ext>
            </a:extLst>
          </p:cNvPr>
          <p:cNvSpPr txBox="1"/>
          <p:nvPr/>
        </p:nvSpPr>
        <p:spPr>
          <a:xfrm>
            <a:off x="450260" y="856172"/>
            <a:ext cx="4409772" cy="4179606"/>
          </a:xfrm>
          <a:prstGeom prst="rect">
            <a:avLst/>
          </a:prstGeom>
          <a:noFill/>
        </p:spPr>
        <p:txBody>
          <a:bodyPr wrap="square" rtlCol="0">
            <a:spAutoFit/>
          </a:bodyPr>
          <a:lstStyle/>
          <a:p>
            <a:pPr marL="171450" indent="-171450">
              <a:spcBef>
                <a:spcPts val="1200"/>
              </a:spcBef>
              <a:spcAft>
                <a:spcPts val="1200"/>
              </a:spcAft>
              <a:buFont typeface="Wingdings" panose="05000000000000000000" pitchFamily="2" charset="2"/>
              <a:buChar char="Ø"/>
            </a:pPr>
            <a:r>
              <a:rPr lang="en-US" altLang="zh-CN" sz="1200" b="1" dirty="0">
                <a:latin typeface="+mn-lt"/>
              </a:rPr>
              <a:t>Use case#1 CN failure due to failed network control</a:t>
            </a:r>
          </a:p>
          <a:p>
            <a:r>
              <a:rPr lang="en-US" altLang="zh-CN" sz="1100" dirty="0">
                <a:latin typeface="+mn-lt"/>
              </a:rPr>
              <a:t>Failed upgrade of NF/NE(s), computer virus, software bugs, incorrect network configurations or malfunctions may cause </a:t>
            </a:r>
            <a:r>
              <a:rPr lang="en-US" altLang="zh-CN" sz="1100" dirty="0" smtClean="0">
                <a:latin typeface="+mn-lt"/>
              </a:rPr>
              <a:t>abnormal </a:t>
            </a:r>
            <a:r>
              <a:rPr lang="en-US" altLang="zh-CN" sz="1100" dirty="0">
                <a:latin typeface="+mn-lt"/>
              </a:rPr>
              <a:t>behavior of </a:t>
            </a:r>
            <a:r>
              <a:rPr lang="en-US" altLang="zh-CN" sz="1100" dirty="0">
                <a:solidFill>
                  <a:srgbClr val="000000"/>
                </a:solidFill>
                <a:latin typeface="微软雅黑"/>
              </a:rPr>
              <a:t>the CN network and put the entire network out of service. Many operators have reported network service outage due to the above problems in recent years.</a:t>
            </a:r>
            <a:endParaRPr lang="en-US" altLang="zh-CN" sz="1100" dirty="0">
              <a:latin typeface="+mn-lt"/>
            </a:endParaRPr>
          </a:p>
          <a:p>
            <a:pPr marL="171450" indent="-171450">
              <a:spcBef>
                <a:spcPts val="1200"/>
              </a:spcBef>
              <a:spcAft>
                <a:spcPts val="1200"/>
              </a:spcAft>
              <a:buFont typeface="Wingdings" panose="05000000000000000000" pitchFamily="2" charset="2"/>
              <a:buChar char="Ø"/>
            </a:pPr>
            <a:r>
              <a:rPr lang="en-US" altLang="zh-CN" sz="1200" b="1" dirty="0">
                <a:latin typeface="+mn-lt"/>
              </a:rPr>
              <a:t>Use case#2 CN failure due to natural disasters</a:t>
            </a:r>
          </a:p>
          <a:p>
            <a:r>
              <a:rPr lang="en-US" altLang="zh-CN" sz="1100" dirty="0">
                <a:solidFill>
                  <a:srgbClr val="000000"/>
                </a:solidFill>
                <a:latin typeface="微软雅黑"/>
              </a:rPr>
              <a:t>Natural disasters such as storms, floods and fires may lead to extreme and sudden damage to CN network </a:t>
            </a:r>
            <a:r>
              <a:rPr lang="en-US" altLang="zh-CN" sz="1100" dirty="0"/>
              <a:t>NF/NE(s)</a:t>
            </a:r>
            <a:r>
              <a:rPr lang="en-US" altLang="zh-CN" sz="1100" dirty="0">
                <a:solidFill>
                  <a:srgbClr val="000000"/>
                </a:solidFill>
                <a:latin typeface="微软雅黑"/>
              </a:rPr>
              <a:t> in a particular region. Such events have led to lots of network service disruptions in the past few years.</a:t>
            </a:r>
          </a:p>
          <a:p>
            <a:pPr eaLnBrk="0" hangingPunct="0">
              <a:spcBef>
                <a:spcPct val="20000"/>
              </a:spcBef>
            </a:pPr>
            <a:r>
              <a:rPr lang="en-US" altLang="zh-CN" sz="1100" dirty="0">
                <a:solidFill>
                  <a:srgbClr val="000000"/>
                </a:solidFill>
                <a:latin typeface="微软雅黑"/>
              </a:rPr>
              <a:t>For example:</a:t>
            </a:r>
          </a:p>
          <a:p>
            <a:pPr eaLnBrk="0" hangingPunct="0">
              <a:spcBef>
                <a:spcPct val="20000"/>
              </a:spcBef>
            </a:pPr>
            <a:r>
              <a:rPr lang="en-US" altLang="zh-CN" sz="1100" dirty="0" smtClean="0">
                <a:solidFill>
                  <a:srgbClr val="000000"/>
                </a:solidFill>
                <a:latin typeface="微软雅黑"/>
              </a:rPr>
              <a:t>In the 5G MOCN scenario, when </a:t>
            </a:r>
            <a:r>
              <a:rPr lang="en-US" altLang="zh-CN" sz="1100" dirty="0">
                <a:solidFill>
                  <a:srgbClr val="000000"/>
                </a:solidFill>
                <a:latin typeface="微软雅黑"/>
              </a:rPr>
              <a:t>a natural disaster (e.g</a:t>
            </a:r>
            <a:r>
              <a:rPr lang="en-US" altLang="zh-CN" sz="1100" dirty="0" smtClean="0">
                <a:solidFill>
                  <a:srgbClr val="000000"/>
                </a:solidFill>
                <a:latin typeface="微软雅黑"/>
              </a:rPr>
              <a:t>. </a:t>
            </a:r>
            <a:r>
              <a:rPr lang="en-US" altLang="zh-CN" sz="1100" dirty="0">
                <a:solidFill>
                  <a:srgbClr val="000000"/>
                </a:solidFill>
                <a:latin typeface="微软雅黑"/>
              </a:rPr>
              <a:t>fire) </a:t>
            </a:r>
            <a:r>
              <a:rPr lang="en-US" altLang="zh-CN" sz="1100" dirty="0" smtClean="0">
                <a:solidFill>
                  <a:srgbClr val="000000"/>
                </a:solidFill>
                <a:latin typeface="微软雅黑"/>
              </a:rPr>
              <a:t>happens in Location A</a:t>
            </a:r>
            <a:r>
              <a:rPr lang="en-US" altLang="zh-CN" sz="1100" dirty="0">
                <a:solidFill>
                  <a:srgbClr val="000000"/>
                </a:solidFill>
                <a:latin typeface="微软雅黑"/>
              </a:rPr>
              <a:t>, </a:t>
            </a:r>
            <a:r>
              <a:rPr lang="en-US" altLang="zh-CN" sz="1100" dirty="0" smtClean="0">
                <a:solidFill>
                  <a:srgbClr val="000000"/>
                </a:solidFill>
                <a:latin typeface="微软雅黑"/>
              </a:rPr>
              <a:t>the CN </a:t>
            </a:r>
            <a:r>
              <a:rPr lang="en-US" altLang="zh-CN" sz="1100" dirty="0">
                <a:solidFill>
                  <a:srgbClr val="000000"/>
                </a:solidFill>
                <a:latin typeface="微软雅黑"/>
              </a:rPr>
              <a:t>of Operator A</a:t>
            </a:r>
            <a:r>
              <a:rPr lang="en-US" altLang="zh-CN" sz="1100" dirty="0" smtClean="0">
                <a:solidFill>
                  <a:srgbClr val="000000"/>
                </a:solidFill>
                <a:latin typeface="微软雅黑"/>
              </a:rPr>
              <a:t> </a:t>
            </a:r>
            <a:r>
              <a:rPr lang="en-US" altLang="zh-CN" sz="1100" dirty="0">
                <a:solidFill>
                  <a:srgbClr val="000000"/>
                </a:solidFill>
                <a:latin typeface="微软雅黑"/>
              </a:rPr>
              <a:t>is severely damaged and unable to serve its </a:t>
            </a:r>
            <a:r>
              <a:rPr lang="en-US" altLang="zh-CN" sz="1100" dirty="0" smtClean="0">
                <a:solidFill>
                  <a:srgbClr val="000000"/>
                </a:solidFill>
                <a:latin typeface="微软雅黑"/>
              </a:rPr>
              <a:t>users (</a:t>
            </a:r>
            <a:r>
              <a:rPr lang="en-US" altLang="zh-CN" sz="1100" dirty="0">
                <a:solidFill>
                  <a:srgbClr val="000000"/>
                </a:solidFill>
                <a:latin typeface="微软雅黑"/>
              </a:rPr>
              <a:t>shown in </a:t>
            </a:r>
            <a:r>
              <a:rPr lang="en-US" altLang="zh-CN" sz="1100" dirty="0">
                <a:solidFill>
                  <a:srgbClr val="FF0000"/>
                </a:solidFill>
                <a:latin typeface="微软雅黑"/>
              </a:rPr>
              <a:t>red</a:t>
            </a:r>
            <a:r>
              <a:rPr lang="en-US" altLang="zh-CN" sz="1100" dirty="0">
                <a:solidFill>
                  <a:srgbClr val="000000"/>
                </a:solidFill>
                <a:latin typeface="微软雅黑"/>
              </a:rPr>
              <a:t>). </a:t>
            </a:r>
            <a:r>
              <a:rPr lang="en-US" altLang="zh-CN" sz="1100" dirty="0" smtClean="0">
                <a:solidFill>
                  <a:srgbClr val="000000"/>
                </a:solidFill>
                <a:latin typeface="微软雅黑"/>
              </a:rPr>
              <a:t>Its users may be switched to the CN </a:t>
            </a:r>
            <a:r>
              <a:rPr lang="en-US" altLang="zh-CN" sz="1100" dirty="0">
                <a:solidFill>
                  <a:srgbClr val="000000"/>
                </a:solidFill>
                <a:latin typeface="微软雅黑"/>
              </a:rPr>
              <a:t>of </a:t>
            </a:r>
            <a:r>
              <a:rPr lang="en-US" altLang="zh-CN" sz="1100" dirty="0" smtClean="0">
                <a:solidFill>
                  <a:srgbClr val="000000"/>
                </a:solidFill>
                <a:latin typeface="微软雅黑"/>
              </a:rPr>
              <a:t>one of </a:t>
            </a:r>
            <a:r>
              <a:rPr lang="en-US" altLang="zh-CN" sz="1100" dirty="0">
                <a:solidFill>
                  <a:srgbClr val="000000"/>
                </a:solidFill>
                <a:latin typeface="微软雅黑"/>
              </a:rPr>
              <a:t>its cooperative operators (e.g. Operator B in Location B). </a:t>
            </a:r>
          </a:p>
          <a:p>
            <a:pPr eaLnBrk="0" hangingPunct="0">
              <a:spcBef>
                <a:spcPct val="20000"/>
              </a:spcBef>
            </a:pPr>
            <a:r>
              <a:rPr lang="en-US" altLang="zh-CN" sz="1100" dirty="0" smtClean="0">
                <a:solidFill>
                  <a:srgbClr val="000000"/>
                </a:solidFill>
                <a:latin typeface="微软雅黑"/>
              </a:rPr>
              <a:t>Meanwhile</a:t>
            </a:r>
            <a:r>
              <a:rPr lang="en-US" altLang="zh-CN" sz="1100" dirty="0">
                <a:solidFill>
                  <a:srgbClr val="000000"/>
                </a:solidFill>
                <a:latin typeface="微软雅黑"/>
              </a:rPr>
              <a:t>, to minimize the impact to the </a:t>
            </a:r>
            <a:r>
              <a:rPr lang="en-US" altLang="zh-CN" sz="1100" dirty="0" smtClean="0">
                <a:solidFill>
                  <a:srgbClr val="000000"/>
                </a:solidFill>
                <a:latin typeface="微软雅黑"/>
              </a:rPr>
              <a:t>home </a:t>
            </a:r>
            <a:r>
              <a:rPr lang="en-US" altLang="zh-CN" sz="1100" dirty="0">
                <a:solidFill>
                  <a:srgbClr val="000000"/>
                </a:solidFill>
                <a:latin typeface="微软雅黑"/>
              </a:rPr>
              <a:t>users of Operator B, it might be possible that only part of the users or services are switched.</a:t>
            </a:r>
          </a:p>
        </p:txBody>
      </p:sp>
      <p:pic>
        <p:nvPicPr>
          <p:cNvPr id="7" name="图片 6">
            <a:extLst>
              <a:ext uri="{FF2B5EF4-FFF2-40B4-BE49-F238E27FC236}">
                <a16:creationId xmlns:a16="http://schemas.microsoft.com/office/drawing/2014/main" id="{BE62FF78-3FC8-4B6B-BEB1-23C4FA581E6F}"/>
              </a:ext>
            </a:extLst>
          </p:cNvPr>
          <p:cNvPicPr>
            <a:picLocks noChangeAspect="1"/>
          </p:cNvPicPr>
          <p:nvPr/>
        </p:nvPicPr>
        <p:blipFill>
          <a:blip r:embed="rId2"/>
          <a:stretch>
            <a:fillRect/>
          </a:stretch>
        </p:blipFill>
        <p:spPr>
          <a:xfrm>
            <a:off x="4860032" y="1203598"/>
            <a:ext cx="3686150" cy="3301812"/>
          </a:xfrm>
          <a:prstGeom prst="rect">
            <a:avLst/>
          </a:prstGeom>
        </p:spPr>
      </p:pic>
    </p:spTree>
    <p:extLst>
      <p:ext uri="{BB962C8B-B14F-4D97-AF65-F5344CB8AC3E}">
        <p14:creationId xmlns:p14="http://schemas.microsoft.com/office/powerpoint/2010/main" val="1315342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4</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Proposal</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5" name="文本框 4">
            <a:extLst>
              <a:ext uri="{FF2B5EF4-FFF2-40B4-BE49-F238E27FC236}">
                <a16:creationId xmlns:a16="http://schemas.microsoft.com/office/drawing/2014/main" id="{3221B38C-6E5D-4D0F-B45E-86E9D64C63CF}"/>
              </a:ext>
            </a:extLst>
          </p:cNvPr>
          <p:cNvSpPr txBox="1"/>
          <p:nvPr/>
        </p:nvSpPr>
        <p:spPr>
          <a:xfrm>
            <a:off x="450260" y="930263"/>
            <a:ext cx="8298204" cy="4093428"/>
          </a:xfrm>
          <a:prstGeom prst="rect">
            <a:avLst/>
          </a:prstGeom>
          <a:noFill/>
        </p:spPr>
        <p:txBody>
          <a:bodyPr wrap="square" rtlCol="0">
            <a:spAutoFit/>
          </a:bodyPr>
          <a:lstStyle/>
          <a:p>
            <a:r>
              <a:rPr lang="en-US" altLang="zh-CN" sz="1200" dirty="0" smtClean="0">
                <a:latin typeface="+mn-lt"/>
              </a:rPr>
              <a:t>The </a:t>
            </a:r>
            <a:r>
              <a:rPr lang="en-US" altLang="zh-CN" sz="1200" dirty="0">
                <a:latin typeface="+mn-lt"/>
              </a:rPr>
              <a:t>aim of this study is to gather and </a:t>
            </a:r>
            <a:r>
              <a:rPr lang="en-US" altLang="zh-CN" sz="1200" dirty="0" err="1">
                <a:latin typeface="+mn-lt"/>
              </a:rPr>
              <a:t>analyse</a:t>
            </a:r>
            <a:r>
              <a:rPr lang="en-US" altLang="zh-CN" sz="1200" dirty="0">
                <a:latin typeface="+mn-lt"/>
              </a:rPr>
              <a:t> scenarios of 5G CN failure and derive potential service requirements out of </a:t>
            </a:r>
            <a:r>
              <a:rPr lang="en-US" altLang="zh-CN" sz="1200" dirty="0" smtClean="0">
                <a:latin typeface="+mn-lt"/>
              </a:rPr>
              <a:t>these </a:t>
            </a:r>
            <a:r>
              <a:rPr lang="en-US" altLang="zh-CN" sz="1200" dirty="0">
                <a:latin typeface="+mn-lt"/>
              </a:rPr>
              <a:t>scenarios. Potential aspects to be addressed to derive </a:t>
            </a:r>
            <a:r>
              <a:rPr lang="en-US" altLang="zh-CN" sz="1200">
                <a:latin typeface="+mn-lt"/>
              </a:rPr>
              <a:t>relevant </a:t>
            </a:r>
            <a:r>
              <a:rPr lang="en-US" altLang="zh-CN" sz="1200" smtClean="0">
                <a:latin typeface="+mn-lt"/>
              </a:rPr>
              <a:t>service </a:t>
            </a:r>
            <a:r>
              <a:rPr lang="en-US" altLang="zh-CN" sz="1200" dirty="0">
                <a:latin typeface="+mn-lt"/>
              </a:rPr>
              <a:t>requirements include e.g.:</a:t>
            </a:r>
          </a:p>
          <a:p>
            <a:endParaRPr lang="en-US" altLang="zh-CN" sz="1200" dirty="0">
              <a:latin typeface="+mn-lt"/>
            </a:endParaRPr>
          </a:p>
          <a:p>
            <a:pPr marL="171450" indent="-171450">
              <a:spcBef>
                <a:spcPts val="600"/>
              </a:spcBef>
              <a:spcAft>
                <a:spcPts val="600"/>
              </a:spcAft>
              <a:buFont typeface="Wingdings" panose="05000000000000000000" pitchFamily="2" charset="2"/>
              <a:buChar char="Ø"/>
            </a:pPr>
            <a:r>
              <a:rPr lang="en-US" altLang="zh-CN" sz="1200" dirty="0" smtClean="0">
                <a:latin typeface="+mn-lt"/>
              </a:rPr>
              <a:t>The </a:t>
            </a:r>
            <a:r>
              <a:rPr lang="en-US" altLang="zh-CN" sz="1200" dirty="0">
                <a:latin typeface="+mn-lt"/>
              </a:rPr>
              <a:t>scenarios, scales or causes of interruption of communication </a:t>
            </a:r>
            <a:r>
              <a:rPr lang="en-US" altLang="zh-CN" sz="1200" dirty="0" smtClean="0">
                <a:latin typeface="+mn-lt"/>
              </a:rPr>
              <a:t>service;</a:t>
            </a:r>
            <a:endParaRPr lang="en-US" altLang="zh-CN" sz="1200" dirty="0">
              <a:latin typeface="+mn-lt"/>
            </a:endParaRPr>
          </a:p>
          <a:p>
            <a:pPr marL="171450" indent="-171450">
              <a:spcBef>
                <a:spcPts val="600"/>
              </a:spcBef>
              <a:spcAft>
                <a:spcPts val="600"/>
              </a:spcAft>
              <a:buFont typeface="Wingdings" panose="05000000000000000000" pitchFamily="2" charset="2"/>
              <a:buChar char="Ø"/>
            </a:pPr>
            <a:r>
              <a:rPr lang="en-US" altLang="zh-CN" sz="1200" dirty="0" smtClean="0">
                <a:latin typeface="+mn-lt"/>
              </a:rPr>
              <a:t>Allowing </a:t>
            </a:r>
            <a:r>
              <a:rPr lang="en-US" altLang="zh-CN" sz="1200" dirty="0">
                <a:latin typeface="+mn-lt"/>
              </a:rPr>
              <a:t>impacted users to be authorized to access some essential </a:t>
            </a:r>
            <a:r>
              <a:rPr lang="en-US" altLang="zh-CN" sz="1200" dirty="0" smtClean="0">
                <a:latin typeface="+mn-lt"/>
              </a:rPr>
              <a:t>service </a:t>
            </a:r>
            <a:r>
              <a:rPr lang="en-US" altLang="zh-CN" sz="1200" dirty="0">
                <a:latin typeface="+mn-lt"/>
              </a:rPr>
              <a:t>(e.g. voice, SMS) of the functioning 5G CN, while not affecting the service provided to its home </a:t>
            </a:r>
            <a:r>
              <a:rPr lang="en-US" altLang="zh-CN" sz="1200" dirty="0" smtClean="0">
                <a:latin typeface="+mn-lt"/>
              </a:rPr>
              <a:t>users;</a:t>
            </a:r>
            <a:endParaRPr lang="en-US" altLang="zh-CN" sz="1200" dirty="0">
              <a:latin typeface="+mn-lt"/>
            </a:endParaRPr>
          </a:p>
          <a:p>
            <a:pPr marL="171450" indent="-171450">
              <a:spcBef>
                <a:spcPts val="600"/>
              </a:spcBef>
              <a:spcAft>
                <a:spcPts val="600"/>
              </a:spcAft>
              <a:buFont typeface="Wingdings" panose="05000000000000000000" pitchFamily="2" charset="2"/>
              <a:buChar char="Ø"/>
            </a:pPr>
            <a:r>
              <a:rPr lang="en-US" altLang="zh-CN" sz="1200" dirty="0" smtClean="0">
                <a:latin typeface="+mn-lt"/>
              </a:rPr>
              <a:t>Other </a:t>
            </a:r>
            <a:r>
              <a:rPr lang="en-US" altLang="zh-CN" sz="1200" dirty="0">
                <a:latin typeface="+mn-lt"/>
              </a:rPr>
              <a:t>aspects, including security and privacy </a:t>
            </a:r>
            <a:r>
              <a:rPr lang="en-US" altLang="zh-CN" sz="1200" dirty="0" smtClean="0">
                <a:latin typeface="+mn-lt"/>
              </a:rPr>
              <a:t>requirements;</a:t>
            </a:r>
            <a:endParaRPr lang="en-US" altLang="zh-CN" sz="1200" dirty="0">
              <a:latin typeface="+mn-lt"/>
            </a:endParaRPr>
          </a:p>
          <a:p>
            <a:pPr marL="171450" indent="-171450">
              <a:spcBef>
                <a:spcPts val="600"/>
              </a:spcBef>
              <a:spcAft>
                <a:spcPts val="600"/>
              </a:spcAft>
              <a:buFont typeface="Wingdings" panose="05000000000000000000" pitchFamily="2" charset="2"/>
              <a:buChar char="Ø"/>
            </a:pPr>
            <a:r>
              <a:rPr lang="en-US" altLang="zh-CN" sz="1200" dirty="0" smtClean="0">
                <a:latin typeface="+mn-lt"/>
              </a:rPr>
              <a:t>Gap </a:t>
            </a:r>
            <a:r>
              <a:rPr lang="en-US" altLang="zh-CN" sz="1200" dirty="0">
                <a:latin typeface="+mn-lt"/>
              </a:rPr>
              <a:t>analysis between the identified requirements </a:t>
            </a:r>
            <a:r>
              <a:rPr lang="en-US" altLang="zh-CN" sz="1200" dirty="0" smtClean="0">
                <a:latin typeface="+mn-lt"/>
              </a:rPr>
              <a:t>and </a:t>
            </a:r>
            <a:r>
              <a:rPr lang="en-US" altLang="zh-CN" sz="1200" dirty="0">
                <a:latin typeface="+mn-lt"/>
              </a:rPr>
              <a:t>what is already defined by existing 3GPP requirements.</a:t>
            </a:r>
          </a:p>
          <a:p>
            <a:pPr>
              <a:spcBef>
                <a:spcPts val="600"/>
              </a:spcBef>
              <a:spcAft>
                <a:spcPts val="600"/>
              </a:spcAft>
            </a:pPr>
            <a:endParaRPr lang="en-US" altLang="zh-CN" sz="1200" dirty="0" smtClean="0">
              <a:latin typeface="+mn-lt"/>
            </a:endParaRPr>
          </a:p>
          <a:p>
            <a:pPr>
              <a:spcBef>
                <a:spcPts val="600"/>
              </a:spcBef>
              <a:spcAft>
                <a:spcPts val="600"/>
              </a:spcAft>
            </a:pPr>
            <a:r>
              <a:rPr lang="en-US" altLang="zh-CN" sz="1200" dirty="0" smtClean="0">
                <a:latin typeface="+mn-lt"/>
              </a:rPr>
              <a:t>This </a:t>
            </a:r>
            <a:r>
              <a:rPr lang="en-US" altLang="zh-CN" sz="1200" dirty="0">
                <a:latin typeface="+mn-lt"/>
              </a:rPr>
              <a:t>study considers both the MOCN network sharing and non-MOCN scenarios. </a:t>
            </a:r>
            <a:r>
              <a:rPr lang="en-US" altLang="zh-CN" sz="1200" dirty="0" smtClean="0">
                <a:latin typeface="+mn-lt"/>
              </a:rPr>
              <a:t>This </a:t>
            </a:r>
            <a:r>
              <a:rPr lang="en-US" altLang="zh-CN" sz="1200" dirty="0">
                <a:latin typeface="+mn-lt"/>
              </a:rPr>
              <a:t>study </a:t>
            </a:r>
            <a:r>
              <a:rPr lang="en-US" altLang="zh-CN" sz="1200" dirty="0" smtClean="0">
                <a:latin typeface="+mn-lt"/>
              </a:rPr>
              <a:t>also considers </a:t>
            </a:r>
            <a:r>
              <a:rPr lang="en-US" altLang="zh-CN" sz="1200" dirty="0">
                <a:latin typeface="+mn-lt"/>
              </a:rPr>
              <a:t>NPN scenario. </a:t>
            </a:r>
            <a:r>
              <a:rPr lang="en-US" altLang="zh-CN" sz="1200" dirty="0" smtClean="0">
                <a:latin typeface="+mn-lt"/>
              </a:rPr>
              <a:t>In this study, the </a:t>
            </a:r>
            <a:r>
              <a:rPr lang="en-US" altLang="zh-CN" sz="1200" dirty="0">
                <a:latin typeface="+mn-lt"/>
              </a:rPr>
              <a:t>scope is limited to the case during 5G CN failure.</a:t>
            </a:r>
          </a:p>
          <a:p>
            <a:pPr>
              <a:spcBef>
                <a:spcPts val="600"/>
              </a:spcBef>
              <a:spcAft>
                <a:spcPts val="600"/>
              </a:spcAft>
            </a:pPr>
            <a:endParaRPr lang="en-US" altLang="zh-CN" sz="1200" dirty="0">
              <a:latin typeface="+mn-lt"/>
            </a:endParaRPr>
          </a:p>
          <a:p>
            <a:pPr marL="171450" indent="-171450">
              <a:spcBef>
                <a:spcPts val="600"/>
              </a:spcBef>
              <a:spcAft>
                <a:spcPts val="600"/>
              </a:spcAft>
              <a:buFont typeface="Wingdings" panose="05000000000000000000" pitchFamily="2" charset="2"/>
              <a:buChar char="Ø"/>
            </a:pPr>
            <a:endParaRPr lang="en-US" altLang="zh-CN" sz="1200" dirty="0">
              <a:latin typeface="+mn-lt"/>
            </a:endParaRPr>
          </a:p>
          <a:p>
            <a:pPr marL="171450" indent="-171450">
              <a:buFont typeface="Wingdings" panose="05000000000000000000" pitchFamily="2" charset="2"/>
              <a:buChar char="Ø"/>
            </a:pPr>
            <a:endParaRPr lang="zh-CN" altLang="en-US" sz="1200" dirty="0">
              <a:latin typeface="+mn-lt"/>
            </a:endParaRPr>
          </a:p>
        </p:txBody>
      </p:sp>
    </p:spTree>
    <p:extLst>
      <p:ext uri="{BB962C8B-B14F-4D97-AF65-F5344CB8AC3E}">
        <p14:creationId xmlns:p14="http://schemas.microsoft.com/office/powerpoint/2010/main" val="783693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339958568"/>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462</Words>
  <Application>Microsoft Office PowerPoint</Application>
  <PresentationFormat>全屏显示(16:9)</PresentationFormat>
  <Paragraphs>41</Paragraphs>
  <Slides>6</Slides>
  <Notes>1</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3" baseType="lpstr">
      <vt:lpstr>宋体</vt:lpstr>
      <vt:lpstr>微软雅黑</vt:lpstr>
      <vt:lpstr>Arial</vt:lpstr>
      <vt:lpstr>Calibri</vt:lpstr>
      <vt:lpstr>Wingdings</vt:lpstr>
      <vt:lpstr>Office 主题​​</vt:lpstr>
      <vt:lpstr>Picture</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2022-02-14T02:10:38Z</dcterms:modified>
</cp:coreProperties>
</file>