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9"/>
  </p:notesMasterIdLst>
  <p:sldIdLst>
    <p:sldId id="256" r:id="rId3"/>
    <p:sldId id="301" r:id="rId4"/>
    <p:sldId id="280" r:id="rId5"/>
    <p:sldId id="293" r:id="rId6"/>
    <p:sldId id="302" r:id="rId7"/>
    <p:sldId id="294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25-02-2022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25-02-2022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25-02-2022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br>
              <a:rPr lang="en-US" sz="5300" dirty="0"/>
            </a:br>
            <a:r>
              <a:rPr lang="en-US" sz="5300" dirty="0"/>
              <a:t>Usage of Non-3GPP Satellite Access (NTN) for Multicast Broadcast Services (MBS) in 5GS</a:t>
            </a:r>
            <a:br>
              <a:rPr lang="en-US" sz="3600" dirty="0"/>
            </a:br>
            <a:br>
              <a:rPr lang="en-US" sz="3600" dirty="0"/>
            </a:b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EAE0-4C70-4A66-827D-F7CD2F01B743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S1-220213</a:t>
            </a:r>
            <a:endParaRPr lang="en-IN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D6E86-F14E-4493-B9EE-77604ED415E3}"/>
              </a:ext>
            </a:extLst>
          </p:cNvPr>
          <p:cNvSpPr txBox="1"/>
          <p:nvPr/>
        </p:nvSpPr>
        <p:spPr>
          <a:xfrm>
            <a:off x="3195387" y="5407319"/>
            <a:ext cx="7752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Source: </a:t>
            </a:r>
            <a:r>
              <a:rPr lang="en-US" sz="2000" dirty="0" err="1"/>
              <a:t>Saankhya</a:t>
            </a:r>
            <a:r>
              <a:rPr lang="en-US" sz="2000" dirty="0"/>
              <a:t> Labs, </a:t>
            </a:r>
            <a:r>
              <a:rPr lang="en-US" sz="2000" dirty="0" err="1"/>
              <a:t>Ligado</a:t>
            </a:r>
            <a:r>
              <a:rPr lang="en-US" sz="2000" dirty="0"/>
              <a:t> Networks, One Media 3.0, Fraunhofer IIS, </a:t>
            </a:r>
            <a:r>
              <a:rPr lang="en-US" sz="2000" dirty="0" err="1"/>
              <a:t>CEWiT</a:t>
            </a:r>
            <a:r>
              <a:rPr lang="en-US" sz="2000" dirty="0"/>
              <a:t>, </a:t>
            </a:r>
            <a:r>
              <a:rPr lang="en-US" sz="2000" dirty="0" err="1"/>
              <a:t>Tejas</a:t>
            </a:r>
            <a:r>
              <a:rPr lang="en-US" sz="2000" dirty="0"/>
              <a:t> Networks, IIT Bombay, IIT Kanpur, IIT Madras, IIT Hyderabad, IIT Kharagpur, Reliance Jio, Lockheed Martin Corp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Non-3GPP Satellite Access (NTN) in 5GS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503582" y="887898"/>
            <a:ext cx="10392805" cy="1325216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TS  22.261 - Clause 6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both 3GPP satellite access and non-3GPP satellite access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multicast/broadcast service via 5G satellite or other access networks.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23040E-D28E-4A8C-841B-D1FBD4F7CF83}"/>
              </a:ext>
            </a:extLst>
          </p:cNvPr>
          <p:cNvSpPr/>
          <p:nvPr/>
        </p:nvSpPr>
        <p:spPr bwMode="auto">
          <a:xfrm>
            <a:off x="993913" y="2093843"/>
            <a:ext cx="9902474" cy="412183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</a:pPr>
            <a:r>
              <a:rPr lang="en-IN" sz="2800" kern="0" dirty="0"/>
              <a:t>			TS  22.261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will support 3GPP access technologies, including one or more NR and E-UTRA as well as non-3GPP access technologies.”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6.3.2.3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be able to provide services using satellite access”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“A 5G system with satellite access shall support different configurations where the radio access network is either a satellite NG-RAN or a non-3GPP satellite access network, or both.”</a:t>
            </a:r>
            <a:endParaRPr lang="en-GB" sz="1600" kern="0" dirty="0"/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6.13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support multicast/broadcast via a 5G satellite access network, or via a combination of a 5G satellite access network and other 5G access networks.”</a:t>
            </a:r>
          </a:p>
        </p:txBody>
      </p:sp>
    </p:spTree>
    <p:extLst>
      <p:ext uri="{BB962C8B-B14F-4D97-AF65-F5344CB8AC3E}">
        <p14:creationId xmlns:p14="http://schemas.microsoft.com/office/powerpoint/2010/main" val="18251487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490330" y="901149"/>
            <a:ext cx="11383618" cy="5552659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However TS 22.261 does not clearly specify </a:t>
            </a:r>
          </a:p>
          <a:p>
            <a:pPr lvl="1">
              <a:lnSpc>
                <a:spcPct val="115000"/>
              </a:lnSpc>
            </a:pPr>
            <a:r>
              <a:rPr lang="en-GB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If non-3GPP satellite access can be used for 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IN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Usage of non-3GPP satellite access for 5G services including MBS appears promising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There may be many different types of non-3GPP satellite access, both legacy and new (e.g., SpaceX,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800" kern="0" dirty="0">
              <a:solidFill>
                <a:srgbClr val="000000"/>
              </a:solidFill>
              <a:ea typeface="DengXia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It is 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therefore </a:t>
            </a: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reque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sted to 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Allow “usage of non-3GPP satellite access (NTN) for MB service in 5GS” and update stage 1 specifications accordingly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Large Coverage Area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Mobility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NTN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Many different types of non-3GPP satellite access, both legacy and new (e.g.,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Spacex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’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968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‘Best Connected’ hybrid broadcast network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Higher throughput payload broadcast over terrestrial networks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Lower throughput, but critical payloads broadcast over NTN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Use cases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232" kern="0" dirty="0"/>
              <a:t>Firmware-Over-The-Air (FOTA)</a:t>
            </a:r>
            <a:endParaRPr lang="en-GB" sz="2232" kern="0" dirty="0"/>
          </a:p>
          <a:p>
            <a:pPr>
              <a:lnSpc>
                <a:spcPct val="115000"/>
              </a:lnSpc>
            </a:pPr>
            <a:r>
              <a:rPr lang="en-IN" sz="2232" kern="0" dirty="0"/>
              <a:t>Augmentation services for high precision GNSS</a:t>
            </a:r>
          </a:p>
          <a:p>
            <a:pPr lvl="1">
              <a:lnSpc>
                <a:spcPct val="115000"/>
              </a:lnSpc>
            </a:pPr>
            <a:r>
              <a:rPr lang="en-IN" sz="2035" kern="0" dirty="0"/>
              <a:t>Automated Driving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Content Offload (Video etc.)</a:t>
            </a:r>
          </a:p>
          <a:p>
            <a:pPr lvl="1">
              <a:lnSpc>
                <a:spcPct val="115000"/>
              </a:lnSpc>
            </a:pPr>
            <a:r>
              <a:rPr lang="en-GB" sz="2035" kern="0" dirty="0"/>
              <a:t>Reduced Congestion in Cellular Network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Coverage to Rural (Sparsely Populated Area) and Remote areas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On-demand Coverage improvement for Broadcast mode delivery of OTT content</a:t>
            </a:r>
            <a:endParaRPr lang="en-GB" sz="2232" kern="0" dirty="0"/>
          </a:p>
        </p:txBody>
      </p:sp>
    </p:spTree>
    <p:extLst>
      <p:ext uri="{BB962C8B-B14F-4D97-AF65-F5344CB8AC3E}">
        <p14:creationId xmlns:p14="http://schemas.microsoft.com/office/powerpoint/2010/main" val="615208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872570"/>
            <a:ext cx="10363201" cy="1470025"/>
          </a:xfrm>
        </p:spPr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14399</TotalTime>
  <Words>479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 Proposal  c Usage of Non-3GPP Satellite Access (NTN) for Multicast Broadcast Services (MBS) in 5GS  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Pranav Jha</cp:lastModifiedBy>
  <cp:revision>304</cp:revision>
  <dcterms:created xsi:type="dcterms:W3CDTF">2021-08-01T12:34:05Z</dcterms:created>
  <dcterms:modified xsi:type="dcterms:W3CDTF">2022-02-25T03:40:32Z</dcterms:modified>
</cp:coreProperties>
</file>