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docx" ContentType="application/vnd.openxmlformats-officedocument.wordprocessingml.document"/>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3"/>
    <p:sldMasterId id="2147483666" r:id="rId4"/>
    <p:sldMasterId id="2147483671" r:id="rId5"/>
  </p:sldMasterIdLst>
  <p:notesMasterIdLst>
    <p:notesMasterId r:id="rId7"/>
  </p:notesMasterIdLst>
  <p:handoutMasterIdLst>
    <p:handoutMasterId r:id="rId10"/>
  </p:handoutMasterIdLst>
  <p:sldIdLst>
    <p:sldId id="303" r:id="rId6"/>
    <p:sldId id="714" r:id="rId8"/>
    <p:sldId id="761" r:id="rId9"/>
  </p:sldIdLst>
  <p:sldSz cx="9144000" cy="6858000" type="screen4x3"/>
  <p:notesSz cx="6797675" cy="9928225"/>
  <p:defaultTex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李爱华" initials="c" lastIdx="4" clrIdx="0"/>
  <p:cmAuthor id="1" name="liaihua" initials="C" lastIdx="8" clrIdx="1"/>
  <p:cmAuthor id="2" name="赵际洲" initials="zjz" lastIdx="3" clrIdx="2"/>
  <p:cmAuthor id="3" name="zhouxinyjy@hq.cmcc" initials="zx" lastIdx="1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4F81BD"/>
    <a:srgbClr val="000000"/>
    <a:srgbClr val="72AF2F"/>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12"/>
    <p:restoredTop sz="94268"/>
  </p:normalViewPr>
  <p:slideViewPr>
    <p:cSldViewPr snapToGrid="0" showGuides="1">
      <p:cViewPr varScale="1">
        <p:scale>
          <a:sx n="128" d="100"/>
          <a:sy n="128" d="100"/>
        </p:scale>
        <p:origin x="1614" y="120"/>
      </p:cViewPr>
      <p:guideLst>
        <p:guide orient="horz" pos="2309"/>
        <p:guide pos="2942"/>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80" d="100"/>
        <a:sy n="80"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4" Type="http://schemas.openxmlformats.org/officeDocument/2006/relationships/commentAuthors" Target="commentAuthors.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2FF80950-9DBE-41EF-9166-4F4E8045B8E1}"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0" name="Rectangle 4"/>
          <p:cNvSpPr>
            <a:spLocks noGrp="1" noChangeArrowheads="1"/>
          </p:cNvSpPr>
          <p:nvPr>
            <p:ph type="ftr" sz="quarter" idx="2"/>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1" name="Rectangle 5"/>
          <p:cNvSpPr>
            <a:spLocks noGrp="1" noChangeArrowheads="1"/>
          </p:cNvSpPr>
          <p:nvPr>
            <p:ph type="sldNum" sz="quarter" idx="3"/>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hangingPunct="1">
              <a:buNone/>
            </a:pPr>
            <a:fld id="{9A0DB2DC-4C9A-4742-B13C-FB6460FD3503}" type="slidenum">
              <a:rPr lang="en-US" altLang="en-US" sz="1200" dirty="0">
                <a:latin typeface="Times New Roman" panose="02020603050405020304" pitchFamily="18" charset="0"/>
              </a:rPr>
            </a:fld>
            <a:endParaRPr lang="en-US" altLang="en-US" sz="12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9A16C714-6B1E-4BF7-8022-0B8A9B6F21AB}"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124" name="Rectangle 4"/>
          <p:cNvSpPr>
            <a:spLocks noGrp="1" noRot="1" noChangeAspect="1" noTextEdit="1"/>
          </p:cNvSpPr>
          <p:nvPr>
            <p:ph type="sldImg"/>
          </p:nvPr>
        </p:nvSpPr>
        <p:spPr>
          <a:xfrm>
            <a:off x="915988" y="742950"/>
            <a:ext cx="4965700" cy="3724275"/>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06463" y="4716463"/>
            <a:ext cx="4984750" cy="4468813"/>
          </a:xfrm>
          <a:prstGeom prst="rect">
            <a:avLst/>
          </a:prstGeom>
          <a:noFill/>
          <a:ln w="9525">
            <a:noFill/>
            <a:miter lim="800000"/>
          </a:ln>
        </p:spPr>
        <p:txBody>
          <a:bodyPr vert="horz" wrap="square" lIns="92859" tIns="46430" rIns="92859" bIns="4643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102" name="Rectangle 6"/>
          <p:cNvSpPr>
            <a:spLocks noGrp="1" noChangeArrowheads="1"/>
          </p:cNvSpPr>
          <p:nvPr>
            <p:ph type="ftr" sz="quarter" idx="4"/>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103" name="Rectangle 7"/>
          <p:cNvSpPr>
            <a:spLocks noGrp="1" noChangeArrowheads="1"/>
          </p:cNvSpPr>
          <p:nvPr>
            <p:ph type="sldNum" sz="quarter" idx="5"/>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hangingPunct="1">
              <a:buNone/>
            </a:pPr>
            <a:fld id="{9A0DB2DC-4C9A-4742-B13C-FB6460FD3503}" type="slidenum">
              <a:rPr lang="en-US" altLang="en-US" sz="1200" dirty="0">
                <a:latin typeface="Times New Roman" panose="02020603050405020304" pitchFamily="18" charset="0"/>
              </a:rPr>
            </a:fld>
            <a:endParaRPr lang="en-US" altLang="en-US" sz="12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txBox="1">
            <a:spLocks noGrp="1"/>
          </p:cNvSpPr>
          <p:nvPr>
            <p:ph type="sldNum" sz="quarter"/>
          </p:nvPr>
        </p:nvSpPr>
        <p:spPr>
          <a:xfrm>
            <a:off x="3851275" y="9431338"/>
            <a:ext cx="2946400" cy="496887"/>
          </a:xfrm>
          <a:prstGeom prst="rect">
            <a:avLst/>
          </a:prstGeom>
          <a:noFill/>
          <a:ln w="9525">
            <a:noFill/>
          </a:ln>
        </p:spPr>
        <p:txBody>
          <a:bodyPr lIns="92859" tIns="46430" rIns="92859" bIns="46430" anchor="b" anchorCtr="0"/>
          <a:lstStyle/>
          <a:p>
            <a:pPr lvl="0" algn="r" defTabSz="930275" eaLnBrk="1" hangingPunct="1">
              <a:buNone/>
            </a:pPr>
            <a:fld id="{9A0DB2DC-4C9A-4742-B13C-FB6460FD3503}" type="slidenum">
              <a:rPr lang="en-US" altLang="en-US" sz="1200" dirty="0">
                <a:latin typeface="Times New Roman" panose="02020603050405020304" pitchFamily="18" charset="0"/>
              </a:rPr>
            </a:fld>
            <a:endParaRPr lang="en-US" altLang="en-US" sz="1200" dirty="0">
              <a:latin typeface="Times New Roman" panose="02020603050405020304" pitchFamily="18" charset="0"/>
              <a:ea typeface="宋体" panose="02010600030101010101" pitchFamily="2" charset="-122"/>
            </a:endParaRPr>
          </a:p>
        </p:txBody>
      </p:sp>
      <p:sp>
        <p:nvSpPr>
          <p:cNvPr id="8195" name="Rectangle 2"/>
          <p:cNvSpPr>
            <a:spLocks noGrp="1" noRot="1" noChangeAspect="1" noTextEdit="1"/>
          </p:cNvSpPr>
          <p:nvPr>
            <p:ph type="sldImg"/>
          </p:nvPr>
        </p:nvSpPr>
        <p:spPr>
          <a:xfrm>
            <a:off x="915988" y="742950"/>
            <a:ext cx="4967287" cy="3725863"/>
          </a:xfrm>
        </p:spPr>
      </p:sp>
      <p:sp>
        <p:nvSpPr>
          <p:cNvPr id="8196" name="Rectangle 3"/>
          <p:cNvSpPr>
            <a:spLocks noGrp="1"/>
          </p:cNvSpPr>
          <p:nvPr>
            <p:ph type="body"/>
          </p:nvPr>
        </p:nvSpPr>
        <p:spPr>
          <a:xfrm>
            <a:off x="904875" y="4718050"/>
            <a:ext cx="4987925" cy="4467225"/>
          </a:xfrm>
        </p:spPr>
        <p:txBody>
          <a:bodyPr wrap="square" lIns="92859" tIns="46430" rIns="92859" bIns="46430" anchor="t" anchorCtr="0"/>
          <a:lstStyle/>
          <a:p>
            <a:pPr lvl="0" eaLnBrk="1" hangingPunct="1"/>
            <a:r>
              <a:rPr lang="en-US" altLang="zh-CN" sz="1000" dirty="0">
                <a:latin typeface="Calibri" panose="020F0502020204030204" pitchFamily="34" charset="0"/>
                <a:ea typeface="宋体" panose="02010600030101010101" pitchFamily="2" charset="-122"/>
              </a:rPr>
              <a:t> </a:t>
            </a:r>
            <a:endParaRPr lang="en-US" altLang="zh-CN" sz="10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p:sp>
      <p:sp>
        <p:nvSpPr>
          <p:cNvPr id="11266" name="文本占位符 2"/>
          <p:cNvSpPr>
            <a:spLocks noGrp="1"/>
          </p:cNvSpPr>
          <p:nvPr>
            <p:ph type="body"/>
          </p:nvPr>
        </p:nvSpPr>
        <p:spPr/>
        <p:txBody>
          <a:bodyPr wrap="square" lIns="92859" tIns="46430" rIns="92859" bIns="46430" numCol="1" anchor="t" anchorCtr="0" compatLnSpc="1"/>
          <a:lstStyle/>
          <a:p>
            <a:pPr lvl="0"/>
            <a:endParaRPr lang="en-US" altLang="en-GB" sz="1000" b="1" dirty="0">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p:sp>
      <p:sp>
        <p:nvSpPr>
          <p:cNvPr id="11266" name="文本占位符 2"/>
          <p:cNvSpPr>
            <a:spLocks noGrp="1"/>
          </p:cNvSpPr>
          <p:nvPr>
            <p:ph type="body"/>
          </p:nvPr>
        </p:nvSpPr>
        <p:spPr/>
        <p:txBody>
          <a:bodyPr wrap="square" lIns="92859" tIns="46430" rIns="92859" bIns="46430" numCol="1" anchor="t" anchorCtr="0" compatLnSpc="1"/>
          <a:lstStyle/>
          <a:p>
            <a:pPr lvl="0"/>
            <a:endParaRPr lang="en-US" altLang="en-GB" sz="1000" b="1" dirty="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9" name="Text Box 14"/>
          <p:cNvSpPr txBox="1">
            <a:spLocks noChangeArrowheads="1"/>
          </p:cNvSpPr>
          <p:nvPr/>
        </p:nvSpPr>
        <p:spPr bwMode="auto">
          <a:xfrm>
            <a:off x="367665" y="134620"/>
            <a:ext cx="3230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eaLnBrk="1" hangingPunct="1"/>
            <a:r>
              <a:rPr lang="sv-SE" altLang="en-US" sz="1200" b="1" dirty="0">
                <a:sym typeface="+mn-ea"/>
              </a:rPr>
              <a:t>3GPP SA WG1 Meeting #9</a:t>
            </a:r>
            <a:r>
              <a:rPr lang="en-US" altLang="sv-SE" sz="1200" b="1" dirty="0">
                <a:sym typeface="+mn-ea"/>
              </a:rPr>
              <a:t>7</a:t>
            </a:r>
            <a:r>
              <a:rPr lang="sv-SE" altLang="en-US" sz="1200" b="1" dirty="0">
                <a:sym typeface="+mn-ea"/>
              </a:rPr>
              <a:t>e</a:t>
            </a:r>
            <a:endParaRPr lang="sv-SE" altLang="en-US" sz="1200" b="1" dirty="0">
              <a:latin typeface="Arial" panose="020B0604020202020204" pitchFamily="34" charset="0"/>
            </a:endParaRPr>
          </a:p>
          <a:p>
            <a:pPr lvl="0" eaLnBrk="1" hangingPunct="1"/>
            <a:r>
              <a:rPr lang="sv-SE" altLang="en-US" sz="1200" b="1" dirty="0">
                <a:sym typeface="+mn-ea"/>
              </a:rPr>
              <a:t>Electronic Meeting, </a:t>
            </a:r>
            <a:r>
              <a:rPr lang="en-US" altLang="sv-SE" sz="1200" b="1" dirty="0">
                <a:sym typeface="+mn-ea"/>
              </a:rPr>
              <a:t>14</a:t>
            </a:r>
            <a:r>
              <a:rPr lang="sv-SE" altLang="en-US" sz="1200" b="1" dirty="0">
                <a:sym typeface="+mn-ea"/>
              </a:rPr>
              <a:t> </a:t>
            </a:r>
            <a:r>
              <a:rPr lang="en-US" altLang="sv-SE" sz="1200" b="1" dirty="0">
                <a:sym typeface="+mn-ea"/>
              </a:rPr>
              <a:t>Feb</a:t>
            </a:r>
            <a:r>
              <a:rPr lang="sv-SE" altLang="en-US" sz="1200" b="1" dirty="0">
                <a:sym typeface="+mn-ea"/>
              </a:rPr>
              <a:t> –2</a:t>
            </a:r>
            <a:r>
              <a:rPr lang="en-US" altLang="sv-SE" sz="1200" b="1" dirty="0">
                <a:sym typeface="+mn-ea"/>
              </a:rPr>
              <a:t>4</a:t>
            </a:r>
            <a:r>
              <a:rPr lang="sv-SE" altLang="en-US" sz="1200" b="1" dirty="0">
                <a:sym typeface="+mn-ea"/>
              </a:rPr>
              <a:t> </a:t>
            </a:r>
            <a:r>
              <a:rPr lang="en-US" altLang="sv-SE" sz="1200" b="1" dirty="0">
                <a:sym typeface="+mn-ea"/>
              </a:rPr>
              <a:t>Feb</a:t>
            </a:r>
            <a:r>
              <a:rPr lang="sv-SE" altLang="en-US" sz="1200" b="1" dirty="0">
                <a:sym typeface="+mn-ea"/>
              </a:rPr>
              <a:t> 202</a:t>
            </a:r>
            <a:r>
              <a:rPr lang="en-US" altLang="sv-SE" sz="1200" b="1" dirty="0">
                <a:sym typeface="+mn-ea"/>
              </a:rPr>
              <a:t>2</a:t>
            </a:r>
            <a:endParaRPr lang="sv-SE" altLang="en-US" sz="1200" b="1" dirty="0">
              <a:latin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noProof="1"/>
              <a:t>Click to edit Master title style</a:t>
            </a:r>
            <a:endParaRPr lang="en-GB"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endParaRPr lang="en-GB" noProof="1"/>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noProof="1"/>
              <a:t>Click to edit Master title style</a:t>
            </a:r>
            <a:endParaRPr lang="en-US" noProof="1"/>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endParaRPr lang="en-US" noProof="1"/>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endParaRPr lang="en-US" noProof="1"/>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noProof="1"/>
              <a:t>Click to edit Master title style</a:t>
            </a:r>
            <a:endParaRPr lang="en-US" noProof="1"/>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endParaRPr 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noProof="1"/>
              <a:t>Click to edit Master title style</a:t>
            </a:r>
            <a:endParaRPr lang="en-US" noProof="1"/>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endParaRPr 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US" noProof="1"/>
          </a:p>
        </p:txBody>
      </p:sp>
      <p:sp>
        <p:nvSpPr>
          <p:cNvPr id="3" name="Vertical Text Placeholder 2"/>
          <p:cNvSpPr>
            <a:spLocks noGrp="1"/>
          </p:cNvSpPr>
          <p:nvPr>
            <p:ph type="body" orient="vert" idx="1"/>
          </p:nvPr>
        </p:nvSpPr>
        <p:spPr/>
        <p:txBody>
          <a:bodyPr vert="eaVert"/>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noProof="1"/>
              <a:t>Click to edit Master title style</a:t>
            </a:r>
            <a:endParaRPr lang="en-US" noProof="1"/>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9" name="Text Box 14"/>
          <p:cNvSpPr txBox="1">
            <a:spLocks noChangeArrowheads="1"/>
          </p:cNvSpPr>
          <p:nvPr/>
        </p:nvSpPr>
        <p:spPr bwMode="auto">
          <a:xfrm>
            <a:off x="367665" y="134620"/>
            <a:ext cx="3092450"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eaLnBrk="1" hangingPunct="1"/>
            <a:r>
              <a:rPr lang="sv-SE" altLang="en-US" sz="1200" b="1" dirty="0">
                <a:latin typeface="Arial" panose="020B0604020202020204" pitchFamily="34" charset="0"/>
              </a:rPr>
              <a:t>3GPP SA WG1 Meeting</a:t>
            </a:r>
            <a:endParaRPr lang="sv-SE" altLang="en-US" sz="1200" b="1" dirty="0">
              <a:latin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noProof="1"/>
              <a:t>Click to edit Master title style</a:t>
            </a:r>
            <a:endParaRPr lang="en-GB"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endParaRPr lang="en-GB" noProof="1"/>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GB" noProof="1"/>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GB" noProof="1"/>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lvl1pPr eaLnBrk="1" hangingPunct="1">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64E0C7A5-DED6-43FD-90C1-300B8D763F05}" type="slidenum">
              <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rPr>
            </a:fld>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9" name="Text Box 14"/>
          <p:cNvSpPr txBox="1">
            <a:spLocks noChangeArrowheads="1"/>
          </p:cNvSpPr>
          <p:nvPr/>
        </p:nvSpPr>
        <p:spPr bwMode="auto">
          <a:xfrm>
            <a:off x="367665" y="134620"/>
            <a:ext cx="3092450"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eaLnBrk="1" hangingPunct="1"/>
            <a:r>
              <a:rPr lang="sv-SE" altLang="en-US" sz="1200" b="1" dirty="0">
                <a:latin typeface="Arial" panose="020B0604020202020204" pitchFamily="34" charset="0"/>
              </a:rPr>
              <a:t>3GPP SA WG1 Meeting</a:t>
            </a:r>
            <a:endParaRPr lang="sv-SE" altLang="en-US" sz="1200" b="1" dirty="0">
              <a:latin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noProof="1"/>
              <a:t>Click to edit Master title style</a:t>
            </a:r>
            <a:endParaRPr lang="en-GB"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endParaRPr lang="en-GB" noProof="1"/>
          </a:p>
        </p:txBody>
      </p:sp>
    </p:spTree>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GB" noProof="1"/>
          </a:p>
        </p:txBody>
      </p:sp>
    </p:spTree>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Tree>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lvl1pPr eaLnBrk="1" hangingPunct="1">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64E0C7A5-DED6-43FD-90C1-300B8D763F05}" type="slidenum">
              <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rPr>
            </a:fld>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lvl1pPr eaLnBrk="1" hangingPunct="1">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64E0C7A5-DED6-43FD-90C1-300B8D763F05}" type="slidenum">
              <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rPr>
            </a:fld>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08255" y="297728"/>
            <a:ext cx="7851317" cy="786809"/>
          </a:xfrm>
          <a:prstGeom prst="rect">
            <a:avLst/>
          </a:prstGeom>
        </p:spPr>
        <p:txBody>
          <a:bodyPr anchor="ctr"/>
          <a:lstStyle>
            <a:lvl1pPr marL="0" marR="0" indent="0" algn="l" defTabSz="913130" rtl="0" eaLnBrk="1" fontAlgn="base" latinLnBrk="0" hangingPunct="1">
              <a:lnSpc>
                <a:spcPct val="100000"/>
              </a:lnSpc>
              <a:spcBef>
                <a:spcPct val="0"/>
              </a:spcBef>
              <a:spcAft>
                <a:spcPct val="0"/>
              </a:spcAft>
              <a:buClrTx/>
              <a:buSzTx/>
              <a:buFontTx/>
              <a:buNone/>
              <a:defRPr sz="2695" b="1" baseline="0">
                <a:solidFill>
                  <a:srgbClr val="C00000"/>
                </a:solidFill>
                <a:latin typeface="微软雅黑" panose="020B0503020204020204" pitchFamily="34" charset="-122"/>
                <a:ea typeface="微软雅黑" panose="020B0503020204020204" pitchFamily="34" charset="-122"/>
              </a:defRPr>
            </a:lvl1pPr>
          </a:lstStyle>
          <a:p>
            <a:r>
              <a:rPr lang="en-US" altLang="zh-CN" dirty="0"/>
              <a:t>Content</a:t>
            </a:r>
            <a:endParaRPr lang="zh-CN" altLang="en-US" dirty="0"/>
          </a:p>
        </p:txBody>
      </p:sp>
      <p:sp>
        <p:nvSpPr>
          <p:cNvPr id="4" name="文本占位符 3"/>
          <p:cNvSpPr>
            <a:spLocks noGrp="1"/>
          </p:cNvSpPr>
          <p:nvPr>
            <p:ph type="body" sz="quarter" idx="10" hasCustomPrompt="1"/>
          </p:nvPr>
        </p:nvSpPr>
        <p:spPr>
          <a:xfrm>
            <a:off x="608251" y="1400686"/>
            <a:ext cx="7851318" cy="4649240"/>
          </a:xfrm>
          <a:prstGeom prst="rect">
            <a:avLst/>
          </a:prstGeom>
        </p:spPr>
        <p:txBody>
          <a:bodyPr/>
          <a:lstStyle>
            <a:lvl1pPr>
              <a:buFont typeface="Arial" panose="020B0604020202020204" pitchFamily="34" charset="0"/>
              <a:buChar char="•"/>
              <a:defRPr sz="2095" baseline="0">
                <a:solidFill>
                  <a:schemeClr val="tx1"/>
                </a:solidFill>
                <a:latin typeface="微软雅黑" panose="020B0503020204020204" pitchFamily="34" charset="-122"/>
                <a:ea typeface="微软雅黑" panose="020B0503020204020204" pitchFamily="34" charset="-122"/>
              </a:defRPr>
            </a:lvl1pPr>
            <a:lvl2pPr>
              <a:buFont typeface="Wingdings" panose="05000000000000000000" pitchFamily="2" charset="2"/>
              <a:buChar char="Ø"/>
              <a:defRPr baseline="0">
                <a:solidFill>
                  <a:schemeClr val="tx1"/>
                </a:solidFill>
              </a:defRPr>
            </a:lvl2pPr>
            <a:lvl3pPr>
              <a:defRPr baseline="0">
                <a:solidFill>
                  <a:schemeClr val="tx1"/>
                </a:solidFill>
              </a:defRPr>
            </a:lvl3pPr>
            <a:lvl4pPr>
              <a:defRPr baseline="0">
                <a:solidFill>
                  <a:schemeClr val="tx1"/>
                </a:solidFill>
              </a:defRPr>
            </a:lvl4pPr>
            <a:lvl5pPr>
              <a:defRPr baseline="0">
                <a:solidFill>
                  <a:schemeClr val="tx1"/>
                </a:solidFill>
              </a:defRPr>
            </a:lvl5pPr>
          </a:lstStyle>
          <a:p>
            <a:pPr lvl="0"/>
            <a:r>
              <a:rPr lang="zh-CN" altLang="en-US" dirty="0"/>
              <a:t>击此处编辑目录文本样式</a:t>
            </a:r>
            <a:endParaRPr lang="en-US" altLang="zh-CN" dirty="0"/>
          </a:p>
          <a:p>
            <a:pPr lvl="1"/>
            <a:endParaRPr lang="zh-CN" altLang="en-US" dirty="0"/>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noProof="1"/>
              <a:t>Click to edit Master title style</a:t>
            </a:r>
            <a:endParaRPr lang="en-US"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1"/>
              <a:t>Click to edit Master subtitle style</a:t>
            </a:r>
            <a:endParaRPr 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US" noProof="1"/>
          </a:p>
        </p:txBody>
      </p:sp>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noProof="1"/>
              <a:t>Click to edit Master title style</a:t>
            </a:r>
            <a:endParaRPr lang="en-US" noProof="1"/>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1"/>
              <a:t>Click to edit Master text styles</a:t>
            </a:r>
            <a:endParaRPr 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US" noProof="1"/>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2.jpeg"/><Relationship Id="rId6" Type="http://schemas.openxmlformats.org/officeDocument/2006/relationships/image" Target="../media/image1.jpe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slideLayout" Target="../slideLayouts/slideLayout13.xml"/><Relationship Id="rId7" Type="http://schemas.openxmlformats.org/officeDocument/2006/relationships/slideLayout" Target="../slideLayouts/slideLayout12.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2" Type="http://schemas.openxmlformats.org/officeDocument/2006/relationships/theme" Target="../theme/theme2.xml"/><Relationship Id="rId11" Type="http://schemas.openxmlformats.org/officeDocument/2006/relationships/slideLayout" Target="../slideLayouts/slideLayout16.xml"/><Relationship Id="rId10" Type="http://schemas.openxmlformats.org/officeDocument/2006/relationships/slideLayout" Target="../slideLayouts/slideLayout15.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7" Type="http://schemas.openxmlformats.org/officeDocument/2006/relationships/theme" Target="../theme/theme4.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slideLayout" Target="../slideLayouts/slideLayout24.xml"/><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590550" y="6373813"/>
            <a:ext cx="6169025" cy="323850"/>
          </a:xfrm>
          <a:prstGeom prst="homePlate">
            <a:avLst>
              <a:gd name="adj" fmla="val 89954"/>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vl="0"/>
            <a:endParaRPr lang="en-US" altLang="en-US" dirty="0">
              <a:latin typeface="Arial" panose="020B0604020202020204" pitchFamily="34" charset="0"/>
            </a:endParaRPr>
          </a:p>
        </p:txBody>
      </p:sp>
      <p:sp>
        <p:nvSpPr>
          <p:cNvPr id="1027" name="Title Placeholder 1"/>
          <p:cNvSpPr>
            <a:spLocks noGrp="1"/>
          </p:cNvSpPr>
          <p:nvPr>
            <p:ph type="title"/>
          </p:nvPr>
        </p:nvSpPr>
        <p:spPr>
          <a:xfrm>
            <a:off x="488950" y="228600"/>
            <a:ext cx="6827838" cy="1143000"/>
          </a:xfrm>
          <a:prstGeom prst="rect">
            <a:avLst/>
          </a:prstGeom>
          <a:noFill/>
          <a:ln w="9525">
            <a:noFill/>
          </a:ln>
        </p:spPr>
        <p:txBody>
          <a:bodyPr anchor="ctr" anchorCtr="0"/>
          <a:lstStyle/>
          <a:p>
            <a:pPr lvl="0"/>
            <a:r>
              <a:rPr lang="en-US" altLang="en-US" dirty="0"/>
              <a:t>Click to edit Master title style</a:t>
            </a:r>
            <a:endParaRPr lang="en-GB" altLang="en-US" dirty="0"/>
          </a:p>
        </p:txBody>
      </p:sp>
      <p:sp>
        <p:nvSpPr>
          <p:cNvPr id="1028" name="Text Placeholder 2"/>
          <p:cNvSpPr>
            <a:spLocks noGrp="1"/>
          </p:cNvSpPr>
          <p:nvPr>
            <p:ph type="body"/>
          </p:nvPr>
        </p:nvSpPr>
        <p:spPr>
          <a:xfrm>
            <a:off x="485775" y="1454150"/>
            <a:ext cx="8388350" cy="4830763"/>
          </a:xfrm>
          <a:prstGeom prst="rect">
            <a:avLst/>
          </a:prstGeom>
          <a:noFill/>
          <a:ln w="9525">
            <a:noFill/>
          </a:ln>
        </p:spPr>
        <p:txBody>
          <a:bodyPr/>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029" name="Oval 11"/>
          <p:cNvSpPr>
            <a:spLocks noChangeArrowheads="1"/>
          </p:cNvSpPr>
          <p:nvPr/>
        </p:nvSpPr>
        <p:spPr bwMode="auto">
          <a:xfrm>
            <a:off x="8318500" y="6383338"/>
            <a:ext cx="511175" cy="296863"/>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a:lstStyle/>
          <a:p>
            <a:pPr lvl="0" algn="ctr"/>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a:endParaRPr lang="en-GB" altLang="en-US" dirty="0">
              <a:latin typeface="Arial" panose="020B0604020202020204" pitchFamily="34" charset="0"/>
            </a:endParaRPr>
          </a:p>
        </p:txBody>
      </p:sp>
      <p:sp>
        <p:nvSpPr>
          <p:cNvPr id="1030" name="Rectangle 15"/>
          <p:cNvSpPr>
            <a:spLocks noChangeArrowheads="1"/>
          </p:cNvSpPr>
          <p:nvPr/>
        </p:nvSpPr>
        <p:spPr bwMode="auto">
          <a:xfrm>
            <a:off x="4086225" y="3303588"/>
            <a:ext cx="9715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eaLnBrk="1" hangingPunct="1"/>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10895" cy="213995"/>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a:t>
            </a:r>
            <a:r>
              <a:rPr kumimoji="0" lang="en-US" altLang="en-GB"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endParaRPr kumimoji="0" lang="en-US" altLang="en-GB"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1032" name="Picture 10"/>
          <p:cNvPicPr>
            <a:picLocks noChangeAspect="1"/>
          </p:cNvPicPr>
          <p:nvPr userDrawn="1"/>
        </p:nvPicPr>
        <p:blipFill>
          <a:blip r:embed="rId6"/>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a:xfrm>
            <a:off x="457200" y="274638"/>
            <a:ext cx="8229600" cy="1143000"/>
          </a:xfrm>
          <a:prstGeom prst="rect">
            <a:avLst/>
          </a:prstGeom>
          <a:noFill/>
          <a:ln w="9525">
            <a:noFill/>
          </a:ln>
        </p:spPr>
        <p:txBody>
          <a:bodyPr anchor="ctr" anchorCtr="0"/>
          <a:lstStyle/>
          <a:p>
            <a:pPr lvl="0"/>
            <a:r>
              <a:rPr lang="en-US" altLang="en-US" dirty="0"/>
              <a:t>Click to edit Master title style</a:t>
            </a:r>
            <a:endParaRPr lang="en-US" altLang="en-US" dirty="0"/>
          </a:p>
        </p:txBody>
      </p:sp>
      <p:sp>
        <p:nvSpPr>
          <p:cNvPr id="2051"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590550" y="6373813"/>
            <a:ext cx="6169025" cy="323850"/>
          </a:xfrm>
          <a:prstGeom prst="homePlate">
            <a:avLst>
              <a:gd name="adj" fmla="val 89954"/>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vl="0"/>
            <a:endParaRPr lang="en-US" altLang="en-US" dirty="0">
              <a:latin typeface="Arial" panose="020B0604020202020204" pitchFamily="34" charset="0"/>
            </a:endParaRPr>
          </a:p>
        </p:txBody>
      </p:sp>
      <p:sp>
        <p:nvSpPr>
          <p:cNvPr id="1027" name="Title Placeholder 1"/>
          <p:cNvSpPr>
            <a:spLocks noGrp="1"/>
          </p:cNvSpPr>
          <p:nvPr>
            <p:ph type="title"/>
          </p:nvPr>
        </p:nvSpPr>
        <p:spPr>
          <a:xfrm>
            <a:off x="488950" y="228600"/>
            <a:ext cx="6827838" cy="1143000"/>
          </a:xfrm>
          <a:prstGeom prst="rect">
            <a:avLst/>
          </a:prstGeom>
          <a:noFill/>
          <a:ln w="9525">
            <a:noFill/>
          </a:ln>
        </p:spPr>
        <p:txBody>
          <a:bodyPr anchor="ctr" anchorCtr="0"/>
          <a:lstStyle/>
          <a:p>
            <a:pPr lvl="0"/>
            <a:r>
              <a:rPr lang="en-US" altLang="en-US" dirty="0"/>
              <a:t>Click to edit Master title style</a:t>
            </a:r>
            <a:endParaRPr lang="en-GB" altLang="en-US" dirty="0"/>
          </a:p>
        </p:txBody>
      </p:sp>
      <p:sp>
        <p:nvSpPr>
          <p:cNvPr id="1028" name="Text Placeholder 2"/>
          <p:cNvSpPr>
            <a:spLocks noGrp="1"/>
          </p:cNvSpPr>
          <p:nvPr>
            <p:ph type="body"/>
          </p:nvPr>
        </p:nvSpPr>
        <p:spPr>
          <a:xfrm>
            <a:off x="485775" y="1454150"/>
            <a:ext cx="8388350" cy="4830763"/>
          </a:xfrm>
          <a:prstGeom prst="rect">
            <a:avLst/>
          </a:prstGeom>
          <a:noFill/>
          <a:ln w="9525">
            <a:noFill/>
          </a:ln>
        </p:spPr>
        <p:txBody>
          <a:bodyPr/>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029" name="Oval 11"/>
          <p:cNvSpPr>
            <a:spLocks noChangeArrowheads="1"/>
          </p:cNvSpPr>
          <p:nvPr/>
        </p:nvSpPr>
        <p:spPr bwMode="auto">
          <a:xfrm>
            <a:off x="8318500" y="6383338"/>
            <a:ext cx="511175" cy="296863"/>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a:lstStyle/>
          <a:p>
            <a:pPr lvl="0" algn="ctr"/>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a:endParaRPr lang="en-GB" altLang="en-US" dirty="0">
              <a:latin typeface="Arial" panose="020B0604020202020204" pitchFamily="34" charset="0"/>
            </a:endParaRPr>
          </a:p>
        </p:txBody>
      </p:sp>
      <p:sp>
        <p:nvSpPr>
          <p:cNvPr id="1030" name="Rectangle 15"/>
          <p:cNvSpPr>
            <a:spLocks noChangeArrowheads="1"/>
          </p:cNvSpPr>
          <p:nvPr/>
        </p:nvSpPr>
        <p:spPr bwMode="auto">
          <a:xfrm>
            <a:off x="4086225" y="3303588"/>
            <a:ext cx="9715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eaLnBrk="1" hangingPunct="1"/>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10895" cy="213995"/>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a:t>
            </a:r>
            <a:r>
              <a:rPr kumimoji="0" lang="en-US" altLang="en-GB"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endParaRPr kumimoji="0" lang="en-US" altLang="en-GB"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1032" name="Picture 10"/>
          <p:cNvPicPr>
            <a:picLocks noChangeAspect="1"/>
          </p:cNvPicPr>
          <p:nvPr userDrawn="1"/>
        </p:nvPicPr>
        <p:blipFill>
          <a:blip r:embed="rId5"/>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590550" y="6373813"/>
            <a:ext cx="6169025" cy="323850"/>
          </a:xfrm>
          <a:prstGeom prst="homePlate">
            <a:avLst>
              <a:gd name="adj" fmla="val 89954"/>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vl="0"/>
            <a:endParaRPr lang="en-US" altLang="en-US" dirty="0">
              <a:latin typeface="Arial" panose="020B0604020202020204" pitchFamily="34" charset="0"/>
            </a:endParaRPr>
          </a:p>
        </p:txBody>
      </p:sp>
      <p:sp>
        <p:nvSpPr>
          <p:cNvPr id="1027" name="Title Placeholder 1"/>
          <p:cNvSpPr>
            <a:spLocks noGrp="1"/>
          </p:cNvSpPr>
          <p:nvPr>
            <p:ph type="title"/>
          </p:nvPr>
        </p:nvSpPr>
        <p:spPr>
          <a:xfrm>
            <a:off x="488950" y="228600"/>
            <a:ext cx="6827838" cy="1143000"/>
          </a:xfrm>
          <a:prstGeom prst="rect">
            <a:avLst/>
          </a:prstGeom>
          <a:noFill/>
          <a:ln w="9525">
            <a:noFill/>
          </a:ln>
        </p:spPr>
        <p:txBody>
          <a:bodyPr anchor="ctr" anchorCtr="0"/>
          <a:lstStyle/>
          <a:p>
            <a:pPr lvl="0"/>
            <a:r>
              <a:rPr lang="en-US" altLang="en-US" dirty="0"/>
              <a:t>Click to edit Master title style</a:t>
            </a:r>
            <a:endParaRPr lang="en-GB" altLang="en-US" dirty="0"/>
          </a:p>
        </p:txBody>
      </p:sp>
      <p:sp>
        <p:nvSpPr>
          <p:cNvPr id="1028" name="Text Placeholder 2"/>
          <p:cNvSpPr>
            <a:spLocks noGrp="1"/>
          </p:cNvSpPr>
          <p:nvPr>
            <p:ph type="body"/>
          </p:nvPr>
        </p:nvSpPr>
        <p:spPr>
          <a:xfrm>
            <a:off x="485775" y="1454150"/>
            <a:ext cx="8388350" cy="4830763"/>
          </a:xfrm>
          <a:prstGeom prst="rect">
            <a:avLst/>
          </a:prstGeom>
          <a:noFill/>
          <a:ln w="9525">
            <a:noFill/>
          </a:ln>
        </p:spPr>
        <p:txBody>
          <a:bodyPr/>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029" name="Oval 11"/>
          <p:cNvSpPr>
            <a:spLocks noChangeArrowheads="1"/>
          </p:cNvSpPr>
          <p:nvPr/>
        </p:nvSpPr>
        <p:spPr bwMode="auto">
          <a:xfrm>
            <a:off x="8318500" y="6383338"/>
            <a:ext cx="511175" cy="296863"/>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a:lstStyle/>
          <a:p>
            <a:pPr lvl="0" algn="ctr"/>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a:endParaRPr lang="en-GB" altLang="en-US" dirty="0">
              <a:latin typeface="Arial" panose="020B0604020202020204" pitchFamily="34" charset="0"/>
            </a:endParaRPr>
          </a:p>
        </p:txBody>
      </p:sp>
      <p:sp>
        <p:nvSpPr>
          <p:cNvPr id="1030" name="Rectangle 15"/>
          <p:cNvSpPr>
            <a:spLocks noChangeArrowheads="1"/>
          </p:cNvSpPr>
          <p:nvPr/>
        </p:nvSpPr>
        <p:spPr bwMode="auto">
          <a:xfrm>
            <a:off x="4086225" y="3303588"/>
            <a:ext cx="9715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eaLnBrk="1" hangingPunct="1"/>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10895" cy="213995"/>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a:t>
            </a:r>
            <a:r>
              <a:rPr kumimoji="0" lang="en-US" altLang="en-GB"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endParaRPr kumimoji="0" lang="en-US" altLang="en-GB"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1032" name="Picture 10"/>
          <p:cNvPicPr>
            <a:picLocks noChangeAspect="1"/>
          </p:cNvPicPr>
          <p:nvPr userDrawn="1"/>
        </p:nvPicPr>
        <p:blipFill>
          <a:blip r:embed="rId5"/>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vmlDrawing" Target="../drawings/vmlDrawing1.vml"/><Relationship Id="rId3" Type="http://schemas.openxmlformats.org/officeDocument/2006/relationships/slideLayout" Target="../slideLayouts/slideLayout23.xml"/><Relationship Id="rId2" Type="http://schemas.openxmlformats.org/officeDocument/2006/relationships/image" Target="../media/image3.wmf"/><Relationship Id="rId1" Type="http://schemas.openxmlformats.org/officeDocument/2006/relationships/package" Target="../embeddings/Document1.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34963" y="1614488"/>
            <a:ext cx="8702675" cy="1851025"/>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1" i="1" u="none" strike="noStrike" kern="0" cap="none" spc="0" normalizeH="0" baseline="0" noProof="0" dirty="0">
                <a:ln>
                  <a:noFill/>
                </a:ln>
                <a:solidFill>
                  <a:srgbClr val="FF0000"/>
                </a:solidFill>
                <a:effectLst>
                  <a:outerShdw blurRad="38100" dist="38100" dir="2700000" algn="tl">
                    <a:srgbClr val="C0C0C0"/>
                  </a:outerShdw>
                </a:effectLst>
                <a:uLnTx/>
                <a:uFillTx/>
                <a:latin typeface="+mj-lt"/>
                <a:ea typeface="+mj-ea"/>
                <a:cs typeface="+mj-cs"/>
                <a:sym typeface="宋体" panose="02010600030101010101" pitchFamily="2" charset="-122"/>
              </a:rPr>
              <a:t>Status </a:t>
            </a:r>
            <a:r>
              <a:rPr kumimoji="0" lang="en-US" altLang="zh-CN" sz="2400" b="1" i="1" u="none" strike="noStrike" kern="0" cap="none" spc="0" normalizeH="0" baseline="0" noProof="0" dirty="0" smtClean="0">
                <a:ln>
                  <a:noFill/>
                </a:ln>
                <a:solidFill>
                  <a:srgbClr val="FF0000"/>
                </a:solidFill>
                <a:effectLst>
                  <a:outerShdw blurRad="38100" dist="38100" dir="2700000" algn="tl">
                    <a:srgbClr val="C0C0C0"/>
                  </a:outerShdw>
                </a:effectLst>
                <a:uLnTx/>
                <a:uFillTx/>
                <a:latin typeface="+mj-lt"/>
                <a:ea typeface="+mj-ea"/>
                <a:cs typeface="+mj-cs"/>
                <a:sym typeface="宋体" panose="02010600030101010101" pitchFamily="2" charset="-122"/>
              </a:rPr>
              <a:t>update:</a:t>
            </a:r>
            <a:br>
              <a:rPr kumimoji="0" lang="en-US" altLang="zh-CN" sz="2400" b="1" i="1" u="none" strike="noStrike" kern="0" cap="none" spc="0" normalizeH="0" baseline="0" noProof="0" dirty="0" smtClean="0">
                <a:ln>
                  <a:noFill/>
                </a:ln>
                <a:solidFill>
                  <a:srgbClr val="FF0000"/>
                </a:solidFill>
                <a:effectLst>
                  <a:outerShdw blurRad="38100" dist="38100" dir="2700000" algn="tl">
                    <a:srgbClr val="C0C0C0"/>
                  </a:outerShdw>
                </a:effectLst>
                <a:uLnTx/>
                <a:uFillTx/>
                <a:latin typeface="+mj-lt"/>
                <a:ea typeface="+mj-ea"/>
                <a:cs typeface="+mj-cs"/>
                <a:sym typeface="宋体" panose="02010600030101010101" pitchFamily="2" charset="-122"/>
              </a:rPr>
            </a:br>
            <a:r>
              <a:rPr lang="en-US" altLang="zh-CN" sz="2400" b="1" i="1" dirty="0" smtClean="0">
                <a:effectLst>
                  <a:outerShdw blurRad="38100" dist="38100" dir="2700000" algn="tl">
                    <a:srgbClr val="C0C0C0"/>
                  </a:outerShdw>
                </a:effectLst>
                <a:sym typeface="宋体" panose="02010600030101010101" pitchFamily="2" charset="-122"/>
              </a:rPr>
              <a:t>Discussions on </a:t>
            </a:r>
            <a:r>
              <a:rPr kumimoji="0" lang="en-US" altLang="zh-CN" sz="2400" b="1" i="1" u="none" strike="noStrike" kern="0" cap="none" spc="0" normalizeH="0" baseline="0" noProof="0" dirty="0" smtClean="0">
                <a:ln>
                  <a:noFill/>
                </a:ln>
                <a:solidFill>
                  <a:srgbClr val="FF0000"/>
                </a:solidFill>
                <a:effectLst>
                  <a:outerShdw blurRad="38100" dist="38100" dir="2700000" algn="tl">
                    <a:srgbClr val="C0C0C0"/>
                  </a:outerShdw>
                </a:effectLst>
                <a:uLnTx/>
                <a:uFillTx/>
                <a:latin typeface="+mj-lt"/>
                <a:ea typeface="+mj-ea"/>
                <a:cs typeface="+mj-cs"/>
                <a:sym typeface="宋体" panose="02010600030101010101" pitchFamily="2" charset="-122"/>
              </a:rPr>
              <a:t>Sensing SID proposals and potentially</a:t>
            </a:r>
            <a:r>
              <a:rPr kumimoji="0" lang="en-US" altLang="zh-CN" sz="2400" b="1" i="1" u="none" strike="noStrike" kern="0" cap="none" spc="0" normalizeH="0" noProof="0" dirty="0" smtClean="0">
                <a:ln>
                  <a:noFill/>
                </a:ln>
                <a:solidFill>
                  <a:srgbClr val="FF0000"/>
                </a:solidFill>
                <a:effectLst>
                  <a:outerShdw blurRad="38100" dist="38100" dir="2700000" algn="tl">
                    <a:srgbClr val="C0C0C0"/>
                  </a:outerShdw>
                </a:effectLst>
                <a:uLnTx/>
                <a:uFillTx/>
                <a:latin typeface="+mj-lt"/>
                <a:ea typeface="+mj-ea"/>
                <a:cs typeface="+mj-cs"/>
                <a:sym typeface="宋体" panose="02010600030101010101" pitchFamily="2" charset="-122"/>
              </a:rPr>
              <a:t> preferred way forward</a:t>
            </a:r>
            <a:endParaRPr kumimoji="0" lang="en-US" altLang="zh-CN" sz="2400" b="1" i="1" u="none" strike="noStrike" kern="0" cap="none" spc="0" normalizeH="0" baseline="0" noProof="0" dirty="0">
              <a:ln>
                <a:noFill/>
              </a:ln>
              <a:solidFill>
                <a:srgbClr val="FF0000"/>
              </a:solidFill>
              <a:effectLst>
                <a:outerShdw blurRad="38100" dist="38100" dir="2700000" algn="tl">
                  <a:srgbClr val="C0C0C0"/>
                </a:outerShdw>
              </a:effectLst>
              <a:uLnTx/>
              <a:uFillTx/>
              <a:latin typeface="+mj-lt"/>
              <a:ea typeface="+mj-ea"/>
              <a:cs typeface="+mj-cs"/>
              <a:sym typeface="宋体" panose="02010600030101010101" pitchFamily="2" charset="-122"/>
            </a:endParaRPr>
          </a:p>
        </p:txBody>
      </p:sp>
      <p:sp>
        <p:nvSpPr>
          <p:cNvPr id="7171" name="Subtitle 6"/>
          <p:cNvSpPr>
            <a:spLocks noGrp="1"/>
          </p:cNvSpPr>
          <p:nvPr>
            <p:ph type="subTitle" idx="1"/>
          </p:nvPr>
        </p:nvSpPr>
        <p:spPr/>
        <p:txBody>
          <a:bodyPr vert="horz" wrap="square" lIns="91440" tIns="45720" rIns="91440" bIns="45720" anchor="t" anchorCtr="0"/>
          <a:lstStyle/>
          <a:p>
            <a:pPr>
              <a:lnSpc>
                <a:spcPct val="80000"/>
              </a:lnSpc>
              <a:buClrTx/>
              <a:buSzTx/>
              <a:buFontTx/>
              <a:buNone/>
            </a:pPr>
            <a:br>
              <a:rPr lang="en-US" altLang="en-US" sz="2000" dirty="0">
                <a:latin typeface="+mn-lt"/>
                <a:ea typeface="+mn-ea"/>
                <a:cs typeface="+mn-cs"/>
              </a:rPr>
            </a:br>
            <a:r>
              <a:rPr lang="en-US" altLang="en-US" sz="2400" dirty="0">
                <a:latin typeface="Arial" panose="020B0604020202020204" pitchFamily="34" charset="0"/>
                <a:ea typeface="+mn-ea"/>
                <a:cs typeface="+mn-cs"/>
              </a:rPr>
              <a:t>China Mobile</a:t>
            </a:r>
            <a:endParaRPr lang="en-US" altLang="en-US" sz="2400" dirty="0">
              <a:latin typeface="Arial" panose="020B0604020202020204" pitchFamily="34" charset="0"/>
              <a:ea typeface="+mn-ea"/>
              <a:cs typeface="+mn-cs"/>
            </a:endParaRPr>
          </a:p>
          <a:p>
            <a:pPr>
              <a:lnSpc>
                <a:spcPct val="80000"/>
              </a:lnSpc>
              <a:buClrTx/>
              <a:buSzTx/>
              <a:buFontTx/>
              <a:buNone/>
            </a:pPr>
            <a:endParaRPr lang="en-US" altLang="en-US" sz="2400" dirty="0">
              <a:latin typeface="Arial" panose="020B0604020202020204" pitchFamily="34" charset="0"/>
              <a:ea typeface="+mn-ea"/>
              <a:cs typeface="+mn-cs"/>
            </a:endParaRPr>
          </a:p>
        </p:txBody>
      </p:sp>
      <p:sp>
        <p:nvSpPr>
          <p:cNvPr id="7172" name="文本框 1"/>
          <p:cNvSpPr txBox="1"/>
          <p:nvPr/>
        </p:nvSpPr>
        <p:spPr>
          <a:xfrm>
            <a:off x="5526088" y="196850"/>
            <a:ext cx="1411287" cy="337185"/>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spcBef>
                <a:spcPct val="0"/>
              </a:spcBef>
              <a:buNone/>
            </a:pPr>
            <a:r>
              <a:rPr lang="en-US" altLang="zh-CN" sz="1600" dirty="0">
                <a:latin typeface="Arial" panose="020B0604020202020204" pitchFamily="34" charset="0"/>
                <a:ea typeface="宋体" panose="02010600030101010101" pitchFamily="2" charset="-122"/>
              </a:rPr>
              <a:t>S1-220146</a:t>
            </a:r>
            <a:endParaRPr lang="en-US" altLang="zh-CN" sz="1600" dirty="0">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782638" y="0"/>
            <a:ext cx="6827838" cy="1143000"/>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en-US" sz="3200" b="1" i="0" u="none" strike="noStrike" kern="0" cap="none" spc="0" normalizeH="0" baseline="0" noProof="1" smtClean="0">
                <a:ln>
                  <a:noFill/>
                </a:ln>
                <a:solidFill>
                  <a:srgbClr val="FF0000"/>
                </a:solidFill>
                <a:effectLst>
                  <a:outerShdw blurRad="38100" dist="38100" dir="2700000" algn="tl">
                    <a:srgbClr val="000000">
                      <a:alpha val="43137"/>
                    </a:srgbClr>
                  </a:outerShdw>
                </a:effectLst>
                <a:uLnTx/>
                <a:uFillTx/>
                <a:latin typeface="+mj-lt"/>
                <a:ea typeface="+mj-ea"/>
                <a:cs typeface="+mj-cs"/>
              </a:rPr>
              <a:t>Motivation</a:t>
            </a:r>
            <a:endParaRPr kumimoji="0" lang="en-GB"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endParaRPr>
          </a:p>
        </p:txBody>
      </p:sp>
      <p:sp>
        <p:nvSpPr>
          <p:cNvPr id="100" name="文本框 99"/>
          <p:cNvSpPr txBox="1"/>
          <p:nvPr/>
        </p:nvSpPr>
        <p:spPr>
          <a:xfrm>
            <a:off x="635" y="1296035"/>
            <a:ext cx="9034780" cy="4843780"/>
          </a:xfrm>
          <a:prstGeom prst="rect">
            <a:avLst/>
          </a:prstGeom>
          <a:noFill/>
          <a:ln w="9525">
            <a:noFill/>
          </a:ln>
        </p:spPr>
        <p:txBody>
          <a:bodyPr wrap="square">
            <a:spAutoFit/>
          </a:bodyPr>
          <a:lstStyle/>
          <a:p>
            <a:pPr defTabSz="913130">
              <a:lnSpc>
                <a:spcPct val="130000"/>
              </a:lnSpc>
              <a:buClr>
                <a:srgbClr val="CC9900"/>
              </a:buClr>
            </a:pPr>
            <a:r>
              <a:rPr lang="en-US" sz="1400" dirty="0" smtClean="0">
                <a:latin typeface="微软雅黑" panose="020B0503020204020204" pitchFamily="34" charset="-122"/>
                <a:ea typeface="微软雅黑" panose="020B0503020204020204" pitchFamily="34" charset="-122"/>
              </a:rPr>
              <a:t>This </a:t>
            </a:r>
            <a:r>
              <a:rPr lang="en-US" sz="1400" dirty="0">
                <a:latin typeface="微软雅黑" panose="020B0503020204020204" pitchFamily="34" charset="-122"/>
                <a:ea typeface="微软雅黑" panose="020B0503020204020204" pitchFamily="34" charset="-122"/>
              </a:rPr>
              <a:t>paper </a:t>
            </a:r>
            <a:r>
              <a:rPr lang="en-US" sz="1400" dirty="0" smtClean="0">
                <a:latin typeface="微软雅黑" panose="020B0503020204020204" pitchFamily="34" charset="-122"/>
                <a:ea typeface="微软雅黑" panose="020B0503020204020204" pitchFamily="34" charset="-122"/>
              </a:rPr>
              <a:t>serves to update SA1 member companies with the current status of the ongoing discussions about the Rel-19 study proposals for Sensing service. </a:t>
            </a:r>
            <a:endParaRPr lang="en-US" sz="1400" dirty="0" smtClean="0">
              <a:latin typeface="微软雅黑" panose="020B0503020204020204" pitchFamily="34" charset="-122"/>
              <a:ea typeface="微软雅黑" panose="020B0503020204020204" pitchFamily="34" charset="-122"/>
            </a:endParaRPr>
          </a:p>
          <a:p>
            <a:pPr defTabSz="913130">
              <a:lnSpc>
                <a:spcPct val="130000"/>
              </a:lnSpc>
              <a:buClr>
                <a:srgbClr val="CC9900"/>
              </a:buClr>
            </a:pPr>
            <a:endParaRPr lang="en-US" sz="1400" b="1" dirty="0" smtClean="0">
              <a:latin typeface="微软雅黑" panose="020B0503020204020204" pitchFamily="34" charset="-122"/>
              <a:ea typeface="微软雅黑" panose="020B0503020204020204" pitchFamily="34" charset="-122"/>
            </a:endParaRPr>
          </a:p>
          <a:p>
            <a:pPr algn="l" defTabSz="913130">
              <a:lnSpc>
                <a:spcPct val="130000"/>
              </a:lnSpc>
              <a:buClr>
                <a:srgbClr val="CC9900"/>
              </a:buClr>
              <a:buSzTx/>
            </a:pPr>
            <a:r>
              <a:rPr lang="en-US" sz="1400" b="1" dirty="0" smtClean="0">
                <a:latin typeface="微软雅黑" panose="020B0503020204020204" pitchFamily="34" charset="-122"/>
                <a:ea typeface="微软雅黑" panose="020B0503020204020204" pitchFamily="34" charset="-122"/>
              </a:rPr>
              <a:t>Latest status</a:t>
            </a:r>
            <a:r>
              <a:rPr lang="en-US" sz="1400" b="1" dirty="0" smtClean="0">
                <a:latin typeface="微软雅黑" panose="020B0503020204020204" pitchFamily="34" charset="-122"/>
                <a:ea typeface="微软雅黑" panose="020B0503020204020204" pitchFamily="34" charset="-122"/>
              </a:rPr>
              <a:t>:</a:t>
            </a:r>
            <a:endParaRPr lang="en-US" sz="1400" dirty="0" smtClean="0">
              <a:latin typeface="微软雅黑" panose="020B0503020204020204" pitchFamily="34" charset="-122"/>
              <a:ea typeface="微软雅黑" panose="020B0503020204020204" pitchFamily="34" charset="-122"/>
            </a:endParaRPr>
          </a:p>
          <a:p>
            <a:pPr marL="285750" indent="-285750" algn="l" defTabSz="913130">
              <a:lnSpc>
                <a:spcPct val="130000"/>
              </a:lnSpc>
              <a:buClr>
                <a:srgbClr val="CC9900"/>
              </a:buClr>
              <a:buSzTx/>
              <a:buFont typeface="Wingdings" panose="05000000000000000000" charset="0"/>
              <a:buChar char="p"/>
            </a:pPr>
            <a:r>
              <a:rPr lang="en-US" sz="1400" dirty="0" smtClean="0">
                <a:latin typeface="微软雅黑" panose="020B0503020204020204" pitchFamily="34" charset="-122"/>
                <a:ea typeface="微软雅黑" panose="020B0503020204020204" pitchFamily="34" charset="-122"/>
              </a:rPr>
              <a:t>Two separate SI proposals have been communicated and discussed with interested companies by the rapporteurs. One proposal  </a:t>
            </a:r>
            <a:r>
              <a:rPr lang="en-US" sz="1400" dirty="0" smtClean="0">
                <a:latin typeface="微软雅黑" panose="020B0503020204020204" pitchFamily="34" charset="-122"/>
                <a:ea typeface="微软雅黑" panose="020B0503020204020204" pitchFamily="34" charset="-122"/>
                <a:sym typeface="+mn-ea"/>
              </a:rPr>
              <a:t>is a potentially to-be-merged proposal (S1-220144) that China Mobile, Xiaomi and Qualcomm have been working on together. T</a:t>
            </a:r>
            <a:r>
              <a:rPr lang="en-US" sz="1400" dirty="0" smtClean="0">
                <a:latin typeface="微软雅黑" panose="020B0503020204020204" pitchFamily="34" charset="-122"/>
                <a:ea typeface="微软雅黑" panose="020B0503020204020204" pitchFamily="34" charset="-122"/>
              </a:rPr>
              <a:t>he other one </a:t>
            </a:r>
            <a:r>
              <a:rPr lang="en-US" sz="1400" dirty="0" smtClean="0">
                <a:latin typeface="微软雅黑" panose="020B0503020204020204" pitchFamily="34" charset="-122"/>
                <a:ea typeface="微软雅黑" panose="020B0503020204020204" pitchFamily="34" charset="-122"/>
                <a:sym typeface="+mn-ea"/>
              </a:rPr>
              <a:t>is </a:t>
            </a:r>
            <a:r>
              <a:rPr lang="en-US" sz="1400" dirty="0" smtClean="0">
                <a:latin typeface="微软雅黑" panose="020B0503020204020204" pitchFamily="34" charset="-122"/>
                <a:ea typeface="微软雅黑" panose="020B0503020204020204" pitchFamily="34" charset="-122"/>
                <a:sym typeface="+mn-ea"/>
              </a:rPr>
              <a:t>promoted by China Mobile.</a:t>
            </a:r>
            <a:endParaRPr lang="en-US" sz="1400" dirty="0" smtClean="0">
              <a:latin typeface="微软雅黑" panose="020B0503020204020204" pitchFamily="34" charset="-122"/>
              <a:ea typeface="微软雅黑" panose="020B0503020204020204" pitchFamily="34" charset="-122"/>
              <a:sym typeface="+mn-ea"/>
            </a:endParaRPr>
          </a:p>
          <a:p>
            <a:pPr marL="285750" indent="-285750" algn="l" defTabSz="913130">
              <a:lnSpc>
                <a:spcPct val="130000"/>
              </a:lnSpc>
              <a:buClr>
                <a:srgbClr val="CC9900"/>
              </a:buClr>
              <a:buSzTx/>
              <a:buFont typeface="Wingdings" panose="05000000000000000000" charset="0"/>
              <a:buChar char="p"/>
            </a:pPr>
            <a:r>
              <a:rPr lang="en-US" sz="1400" dirty="0" smtClean="0">
                <a:latin typeface="微软雅黑" panose="020B0503020204020204" pitchFamily="34" charset="-122"/>
                <a:ea typeface="微软雅黑" panose="020B0503020204020204" pitchFamily="34" charset="-122"/>
              </a:rPr>
              <a:t>There are some differences in proposed scopes, but sensing as a topic has gained traction and more support from SA1 member companies (since the last SA1 96e meeting). </a:t>
            </a:r>
            <a:endParaRPr lang="en-US" sz="1400" dirty="0" smtClean="0">
              <a:latin typeface="微软雅黑" panose="020B0503020204020204" pitchFamily="34" charset="-122"/>
              <a:ea typeface="微软雅黑" panose="020B0503020204020204" pitchFamily="34" charset="-122"/>
            </a:endParaRPr>
          </a:p>
          <a:p>
            <a:pPr marL="285750" indent="-285750" algn="l" defTabSz="913130">
              <a:lnSpc>
                <a:spcPct val="130000"/>
              </a:lnSpc>
              <a:buClr>
                <a:srgbClr val="CC9900"/>
              </a:buClr>
              <a:buSzTx/>
              <a:buFont typeface="Wingdings" panose="05000000000000000000" charset="0"/>
              <a:buChar char="p"/>
            </a:pPr>
            <a:r>
              <a:rPr lang="en-US" sz="1400" dirty="0" smtClean="0">
                <a:latin typeface="微软雅黑" panose="020B0503020204020204" pitchFamily="34" charset="-122"/>
                <a:ea typeface="微软雅黑" panose="020B0503020204020204" pitchFamily="34" charset="-122"/>
              </a:rPr>
              <a:t>As for the “to-be-merged 3-party proposal, China Mobile, Qualcomm, and Xiaomi have worked together</a:t>
            </a:r>
            <a:r>
              <a:rPr sz="1400" dirty="0" smtClean="0">
                <a:latin typeface="微软雅黑" panose="020B0503020204020204" pitchFamily="34" charset="-122"/>
                <a:ea typeface="微软雅黑" panose="020B0503020204020204" pitchFamily="34" charset="-122"/>
              </a:rPr>
              <a:t>.</a:t>
            </a:r>
            <a:r>
              <a:rPr lang="en-US" sz="1400" dirty="0" smtClean="0">
                <a:latin typeface="微软雅黑" panose="020B0503020204020204" pitchFamily="34" charset="-122"/>
                <a:ea typeface="微软雅黑" panose="020B0503020204020204" pitchFamily="34" charset="-122"/>
              </a:rPr>
              <a:t> This version is promising, though the final agreement is not yet reached. Some aspects need to be further clarified.</a:t>
            </a:r>
            <a:r>
              <a:rPr lang="en-US" sz="1400"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pPr marL="285750" indent="-285750" algn="l" defTabSz="913130">
              <a:lnSpc>
                <a:spcPct val="130000"/>
              </a:lnSpc>
              <a:buClr>
                <a:srgbClr val="CC9900"/>
              </a:buClr>
              <a:buSzTx/>
              <a:buFont typeface="Wingdings" panose="05000000000000000000" charset="0"/>
              <a:buChar char="p"/>
            </a:pPr>
            <a:r>
              <a:rPr lang="en-US" sz="1400" dirty="0" smtClean="0">
                <a:latin typeface="微软雅黑" panose="020B0503020204020204" pitchFamily="34" charset="-122"/>
                <a:ea typeface="微软雅黑" panose="020B0503020204020204" pitchFamily="34" charset="-122"/>
                <a:sym typeface="+mn-ea"/>
              </a:rPr>
              <a:t>Regarding the China Mobile proposal, the detailed proposal has been discussed with interested parties, among which around 20+ companies have supported this proposal. This China Mobile SI attached </a:t>
            </a:r>
            <a:r>
              <a:rPr lang="en-US" altLang="zh-CN" sz="1400" dirty="0" smtClean="0">
                <a:latin typeface="微软雅黑" panose="020B0503020204020204" pitchFamily="34" charset="-122"/>
                <a:ea typeface="微软雅黑" panose="020B0503020204020204" pitchFamily="34" charset="-122"/>
                <a:sym typeface="+mn-ea"/>
              </a:rPr>
              <a:t>in the </a:t>
            </a:r>
            <a:r>
              <a:rPr lang="en-US" sz="1400" dirty="0" smtClean="0">
                <a:latin typeface="微软雅黑" panose="020B0503020204020204" pitchFamily="34" charset="-122"/>
                <a:ea typeface="微软雅黑" panose="020B0503020204020204" pitchFamily="34" charset="-122"/>
                <a:sym typeface="+mn-ea"/>
              </a:rPr>
              <a:t>next slide seems has not shown controversy so far. </a:t>
            </a:r>
            <a:endParaRPr sz="1400" dirty="0">
              <a:latin typeface="微软雅黑" panose="020B0503020204020204" pitchFamily="34" charset="-122"/>
              <a:ea typeface="微软雅黑" panose="020B0503020204020204" pitchFamily="34" charset="-122"/>
            </a:endParaRPr>
          </a:p>
          <a:p>
            <a:pPr marL="285750" indent="-285750" algn="l" defTabSz="913130">
              <a:lnSpc>
                <a:spcPct val="130000"/>
              </a:lnSpc>
              <a:buClr>
                <a:srgbClr val="CC9900"/>
              </a:buClr>
              <a:buSzTx/>
              <a:buFont typeface="Wingdings" panose="05000000000000000000" charset="0"/>
              <a:buChar char="p"/>
            </a:pPr>
            <a:endParaRPr lang="en-US" sz="1400" dirty="0">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782638" y="0"/>
            <a:ext cx="6827838" cy="1143000"/>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en-US" sz="3200" b="1" i="0" u="none" strike="noStrike" kern="0" cap="none" spc="0" normalizeH="0" baseline="0" noProof="1" smtClean="0">
                <a:ln>
                  <a:noFill/>
                </a:ln>
                <a:solidFill>
                  <a:srgbClr val="FF0000"/>
                </a:solidFill>
                <a:effectLst>
                  <a:outerShdw blurRad="38100" dist="38100" dir="2700000" algn="tl">
                    <a:srgbClr val="000000">
                      <a:alpha val="43137"/>
                    </a:srgbClr>
                  </a:outerShdw>
                </a:effectLst>
                <a:uLnTx/>
                <a:uFillTx/>
                <a:latin typeface="+mj-lt"/>
                <a:ea typeface="+mj-ea"/>
                <a:cs typeface="+mj-cs"/>
              </a:rPr>
              <a:t>Motivation</a:t>
            </a:r>
            <a:endParaRPr kumimoji="0" lang="en-GB"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endParaRPr>
          </a:p>
        </p:txBody>
      </p:sp>
      <p:sp>
        <p:nvSpPr>
          <p:cNvPr id="100" name="文本框 99"/>
          <p:cNvSpPr txBox="1"/>
          <p:nvPr/>
        </p:nvSpPr>
        <p:spPr>
          <a:xfrm>
            <a:off x="84455" y="1264285"/>
            <a:ext cx="8975725" cy="4564380"/>
          </a:xfrm>
          <a:prstGeom prst="rect">
            <a:avLst/>
          </a:prstGeom>
          <a:noFill/>
          <a:ln w="9525">
            <a:noFill/>
          </a:ln>
        </p:spPr>
        <p:txBody>
          <a:bodyPr wrap="square">
            <a:spAutoFit/>
          </a:bodyPr>
          <a:lstStyle/>
          <a:p>
            <a:pPr algn="l" defTabSz="913130">
              <a:lnSpc>
                <a:spcPct val="130000"/>
              </a:lnSpc>
              <a:buClr>
                <a:srgbClr val="CC9900"/>
              </a:buClr>
              <a:buSzTx/>
            </a:pPr>
            <a:r>
              <a:rPr lang="en-US" sz="1400" b="1" dirty="0" smtClean="0">
                <a:latin typeface="微软雅黑" panose="020B0503020204020204" pitchFamily="34" charset="-122"/>
                <a:ea typeface="微软雅黑" panose="020B0503020204020204" pitchFamily="34" charset="-122"/>
              </a:rPr>
              <a:t>Agreed Ways forward:</a:t>
            </a:r>
            <a:endParaRPr lang="en-US" sz="1400" b="1" dirty="0">
              <a:latin typeface="微软雅黑" panose="020B0503020204020204" pitchFamily="34" charset="-122"/>
              <a:ea typeface="微软雅黑" panose="020B0503020204020204" pitchFamily="34" charset="-122"/>
            </a:endParaRPr>
          </a:p>
          <a:p>
            <a:pPr marL="285750" indent="-285750" defTabSz="913130">
              <a:lnSpc>
                <a:spcPct val="130000"/>
              </a:lnSpc>
              <a:buClr>
                <a:srgbClr val="CC9900"/>
              </a:buClr>
              <a:buFont typeface="Wingdings" panose="05000000000000000000" charset="0"/>
              <a:buChar char="p"/>
            </a:pPr>
            <a:r>
              <a:rPr lang="en-US" sz="1400" dirty="0">
                <a:latin typeface="微软雅黑" panose="020B0503020204020204" pitchFamily="34" charset="-122"/>
                <a:ea typeface="微软雅黑" panose="020B0503020204020204" pitchFamily="34" charset="-122"/>
              </a:rPr>
              <a:t>4</a:t>
            </a:r>
            <a:r>
              <a:rPr lang="en-US" sz="1400" baseline="30000" dirty="0">
                <a:latin typeface="微软雅黑" panose="020B0503020204020204" pitchFamily="34" charset="-122"/>
                <a:ea typeface="微软雅黑" panose="020B0503020204020204" pitchFamily="34" charset="-122"/>
              </a:rPr>
              <a:t>th</a:t>
            </a:r>
            <a:r>
              <a:rPr lang="en-US" sz="1400" dirty="0">
                <a:latin typeface="微软雅黑" panose="020B0503020204020204" pitchFamily="34" charset="-122"/>
                <a:ea typeface="微软雅黑" panose="020B0503020204020204" pitchFamily="34" charset="-122"/>
              </a:rPr>
              <a:t> Feb. 2022, a call was conducted among the rapporteurs and SA1 chair to agree on possible ways </a:t>
            </a:r>
            <a:r>
              <a:rPr lang="en-US" sz="1400" dirty="0" smtClean="0">
                <a:latin typeface="微软雅黑" panose="020B0503020204020204" pitchFamily="34" charset="-122"/>
                <a:ea typeface="微软雅黑" panose="020B0503020204020204" pitchFamily="34" charset="-122"/>
              </a:rPr>
              <a:t>forward (day of </a:t>
            </a:r>
            <a:r>
              <a:rPr lang="en-US" sz="1400" dirty="0" err="1" smtClean="0">
                <a:latin typeface="微软雅黑" panose="020B0503020204020204" pitchFamily="34" charset="-122"/>
                <a:ea typeface="微软雅黑" panose="020B0503020204020204" pitchFamily="34" charset="-122"/>
              </a:rPr>
              <a:t>tdoc</a:t>
            </a:r>
            <a:r>
              <a:rPr lang="en-US" sz="1400" dirty="0" smtClean="0">
                <a:latin typeface="微软雅黑" panose="020B0503020204020204" pitchFamily="34" charset="-122"/>
                <a:ea typeface="微软雅黑" panose="020B0503020204020204" pitchFamily="34" charset="-122"/>
              </a:rPr>
              <a:t> submission deadline). </a:t>
            </a:r>
            <a:r>
              <a:rPr lang="en-US" sz="1400" dirty="0">
                <a:latin typeface="微软雅黑" panose="020B0503020204020204" pitchFamily="34" charset="-122"/>
                <a:ea typeface="微软雅黑" panose="020B0503020204020204" pitchFamily="34" charset="-122"/>
              </a:rPr>
              <a:t>It is agreed China Mobile will submit </a:t>
            </a:r>
            <a:r>
              <a:rPr lang="en-US" sz="1400" dirty="0" err="1" smtClean="0">
                <a:latin typeface="微软雅黑" panose="020B0503020204020204" pitchFamily="34" charset="-122"/>
                <a:ea typeface="微软雅黑" panose="020B0503020204020204" pitchFamily="34" charset="-122"/>
              </a:rPr>
              <a:t>the“to</a:t>
            </a:r>
            <a:r>
              <a:rPr lang="en-US" sz="1400" dirty="0" smtClean="0">
                <a:latin typeface="微软雅黑" panose="020B0503020204020204" pitchFamily="34" charset="-122"/>
                <a:ea typeface="微软雅黑" panose="020B0503020204020204" pitchFamily="34" charset="-122"/>
              </a:rPr>
              <a:t>-be-merged 3-party”version on behalf of potential rapporteurs, </a:t>
            </a:r>
            <a:r>
              <a:rPr lang="en-US" sz="1400" dirty="0">
                <a:latin typeface="微软雅黑" panose="020B0503020204020204" pitchFamily="34" charset="-122"/>
                <a:ea typeface="微软雅黑" panose="020B0503020204020204" pitchFamily="34" charset="-122"/>
              </a:rPr>
              <a:t>and in good faith it is understood </a:t>
            </a:r>
            <a:r>
              <a:rPr lang="en-US" sz="1400" b="1" dirty="0">
                <a:latin typeface="微软雅黑" panose="020B0503020204020204" pitchFamily="34" charset="-122"/>
                <a:ea typeface="微软雅黑" panose="020B0503020204020204" pitchFamily="34" charset="-122"/>
              </a:rPr>
              <a:t>that subsequent discussion will be continued based on </a:t>
            </a:r>
            <a:r>
              <a:rPr lang="en-US" sz="1400" b="1" dirty="0" smtClean="0">
                <a:latin typeface="微软雅黑" panose="020B0503020204020204" pitchFamily="34" charset="-122"/>
                <a:ea typeface="微软雅黑" panose="020B0503020204020204" pitchFamily="34" charset="-122"/>
              </a:rPr>
              <a:t>this </a:t>
            </a:r>
            <a:r>
              <a:rPr lang="en-US" sz="1400" b="1" smtClean="0">
                <a:latin typeface="微软雅黑" panose="020B0503020204020204" pitchFamily="34" charset="-122"/>
                <a:ea typeface="微软雅黑" panose="020B0503020204020204" pitchFamily="34" charset="-122"/>
              </a:rPr>
              <a:t>version.</a:t>
            </a:r>
            <a:endParaRPr lang="en-US" sz="1400" smtClean="0">
              <a:latin typeface="微软雅黑" panose="020B0503020204020204" pitchFamily="34" charset="-122"/>
              <a:ea typeface="微软雅黑" panose="020B0503020204020204" pitchFamily="34" charset="-122"/>
            </a:endParaRPr>
          </a:p>
          <a:p>
            <a:pPr defTabSz="913130">
              <a:lnSpc>
                <a:spcPct val="130000"/>
              </a:lnSpc>
              <a:buClr>
                <a:srgbClr val="CC9900"/>
              </a:buClr>
            </a:pPr>
            <a:endParaRPr lang="en-US" sz="1400" dirty="0" smtClean="0">
              <a:latin typeface="微软雅黑" panose="020B0503020204020204" pitchFamily="34" charset="-122"/>
              <a:ea typeface="微软雅黑" panose="020B0503020204020204" pitchFamily="34" charset="-122"/>
            </a:endParaRPr>
          </a:p>
          <a:p>
            <a:pPr marL="285750" indent="-285750" defTabSz="913130">
              <a:lnSpc>
                <a:spcPct val="130000"/>
              </a:lnSpc>
              <a:buClr>
                <a:srgbClr val="CC9900"/>
              </a:buClr>
              <a:buFont typeface="Wingdings" panose="05000000000000000000" charset="0"/>
              <a:buChar char="p"/>
            </a:pPr>
            <a:r>
              <a:rPr lang="en-US" sz="1400" dirty="0" smtClean="0">
                <a:latin typeface="微软雅黑" panose="020B0503020204020204" pitchFamily="34" charset="-122"/>
                <a:ea typeface="微软雅黑" panose="020B0503020204020204" pitchFamily="34" charset="-122"/>
              </a:rPr>
              <a:t>Attendees of the call agree the following:</a:t>
            </a:r>
            <a:endParaRPr lang="en-US" sz="1400" dirty="0" smtClean="0">
              <a:latin typeface="微软雅黑" panose="020B0503020204020204" pitchFamily="34" charset="-122"/>
              <a:ea typeface="微软雅黑" panose="020B0503020204020204" pitchFamily="34" charset="-122"/>
            </a:endParaRPr>
          </a:p>
          <a:p>
            <a:pPr marL="742950" lvl="1" indent="-285750" defTabSz="913130">
              <a:lnSpc>
                <a:spcPct val="130000"/>
              </a:lnSpc>
              <a:buClr>
                <a:srgbClr val="CC9900"/>
              </a:buClr>
              <a:buFont typeface="Wingdings" panose="05000000000000000000" charset="0"/>
              <a:buChar char="p"/>
            </a:pPr>
            <a:r>
              <a:rPr lang="en-US" sz="1400" dirty="0" smtClean="0">
                <a:latin typeface="微软雅黑" panose="020B0503020204020204" pitchFamily="34" charset="-122"/>
                <a:ea typeface="微软雅黑" panose="020B0503020204020204" pitchFamily="34" charset="-122"/>
              </a:rPr>
              <a:t>Continue to find the best way to cooperate to promote Sensing together;</a:t>
            </a:r>
            <a:endParaRPr lang="en-US" sz="1400" dirty="0" smtClean="0">
              <a:latin typeface="微软雅黑" panose="020B0503020204020204" pitchFamily="34" charset="-122"/>
              <a:ea typeface="微软雅黑" panose="020B0503020204020204" pitchFamily="34" charset="-122"/>
            </a:endParaRPr>
          </a:p>
          <a:p>
            <a:pPr marL="742950" lvl="1" indent="-285750" defTabSz="913130">
              <a:lnSpc>
                <a:spcPct val="130000"/>
              </a:lnSpc>
              <a:buClr>
                <a:srgbClr val="CC9900"/>
              </a:buClr>
              <a:buFont typeface="Wingdings" panose="05000000000000000000" charset="0"/>
              <a:buChar char="p"/>
            </a:pPr>
            <a:r>
              <a:rPr lang="en-US" sz="1400" dirty="0" smtClean="0">
                <a:latin typeface="微软雅黑" panose="020B0503020204020204" pitchFamily="34" charset="-122"/>
                <a:ea typeface="微软雅黑" panose="020B0503020204020204" pitchFamily="34" charset="-122"/>
              </a:rPr>
              <a:t>There will be a fair share of leadership (of study) between rappoteures (e.g. representing network and representing UE/terminals)</a:t>
            </a:r>
            <a:endParaRPr lang="en-US" sz="1400" dirty="0" smtClean="0">
              <a:latin typeface="微软雅黑" panose="020B0503020204020204" pitchFamily="34" charset="-122"/>
              <a:ea typeface="微软雅黑" panose="020B0503020204020204" pitchFamily="34" charset="-122"/>
            </a:endParaRPr>
          </a:p>
          <a:p>
            <a:pPr marL="742950" lvl="1" indent="-285750" defTabSz="913130">
              <a:lnSpc>
                <a:spcPct val="130000"/>
              </a:lnSpc>
              <a:buClr>
                <a:srgbClr val="CC9900"/>
              </a:buClr>
              <a:buFont typeface="Wingdings" panose="05000000000000000000" charset="0"/>
              <a:buChar char="p"/>
            </a:pPr>
            <a:r>
              <a:rPr lang="en-US" sz="1400" dirty="0" smtClean="0">
                <a:latin typeface="微软雅黑" panose="020B0503020204020204" pitchFamily="34" charset="-122"/>
                <a:ea typeface="微软雅黑" panose="020B0503020204020204" pitchFamily="34" charset="-122"/>
              </a:rPr>
              <a:t>No dispute for any of the following constructions:</a:t>
            </a:r>
            <a:endParaRPr lang="en-US" sz="1400" dirty="0" smtClean="0">
              <a:latin typeface="微软雅黑" panose="020B0503020204020204" pitchFamily="34" charset="-122"/>
              <a:ea typeface="微软雅黑" panose="020B0503020204020204" pitchFamily="34" charset="-122"/>
            </a:endParaRPr>
          </a:p>
          <a:p>
            <a:pPr marL="1200150" lvl="2" indent="-285750" defTabSz="913130">
              <a:lnSpc>
                <a:spcPct val="130000"/>
              </a:lnSpc>
              <a:buClr>
                <a:srgbClr val="CC9900"/>
              </a:buClr>
              <a:buFont typeface="Wingdings" panose="05000000000000000000" charset="0"/>
              <a:buChar char="p"/>
            </a:pPr>
            <a:r>
              <a:rPr lang="en-US" sz="1400" dirty="0" smtClean="0">
                <a:latin typeface="微软雅黑" panose="020B0503020204020204" pitchFamily="34" charset="-122"/>
                <a:ea typeface="微软雅黑" panose="020B0503020204020204" pitchFamily="34" charset="-122"/>
              </a:rPr>
              <a:t>Endorse assigning different rapporteurs for SID/TR and WID;</a:t>
            </a:r>
            <a:endParaRPr lang="en-US" sz="1400" dirty="0" smtClean="0">
              <a:latin typeface="微软雅黑" panose="020B0503020204020204" pitchFamily="34" charset="-122"/>
              <a:ea typeface="微软雅黑" panose="020B0503020204020204" pitchFamily="34" charset="-122"/>
            </a:endParaRPr>
          </a:p>
          <a:p>
            <a:pPr marL="1200150" lvl="2" indent="-285750" defTabSz="913130">
              <a:lnSpc>
                <a:spcPct val="130000"/>
              </a:lnSpc>
              <a:buClr>
                <a:srgbClr val="CC9900"/>
              </a:buClr>
              <a:buFont typeface="Wingdings" panose="05000000000000000000" charset="0"/>
              <a:buChar char="p"/>
            </a:pPr>
            <a:r>
              <a:rPr lang="en-US" sz="1400" dirty="0" smtClean="0">
                <a:latin typeface="微软雅黑" panose="020B0503020204020204" pitchFamily="34" charset="-122"/>
                <a:ea typeface="微软雅黑" panose="020B0503020204020204" pitchFamily="34" charset="-122"/>
              </a:rPr>
              <a:t>Endorse assigning a rapporteur for SID and a different TR editor;</a:t>
            </a:r>
            <a:endParaRPr lang="en-US" sz="1400" dirty="0" smtClean="0">
              <a:latin typeface="微软雅黑" panose="020B0503020204020204" pitchFamily="34" charset="-122"/>
              <a:ea typeface="微软雅黑" panose="020B0503020204020204" pitchFamily="34" charset="-122"/>
            </a:endParaRPr>
          </a:p>
          <a:p>
            <a:pPr marL="1200150" lvl="2" indent="-285750" defTabSz="913130">
              <a:lnSpc>
                <a:spcPct val="130000"/>
              </a:lnSpc>
              <a:buClr>
                <a:srgbClr val="CC9900"/>
              </a:buClr>
              <a:buFont typeface="Wingdings" panose="05000000000000000000" charset="0"/>
              <a:buChar char="p"/>
            </a:pPr>
            <a:r>
              <a:rPr lang="en-US" sz="1400" dirty="0" smtClean="0">
                <a:latin typeface="微软雅黑" panose="020B0503020204020204" pitchFamily="34" charset="-122"/>
                <a:ea typeface="微软雅黑" panose="020B0503020204020204" pitchFamily="34" charset="-122"/>
              </a:rPr>
              <a:t>Endorse dual-</a:t>
            </a:r>
            <a:r>
              <a:rPr lang="en-US" sz="1400" dirty="0" err="1" smtClean="0">
                <a:latin typeface="微软雅黑" panose="020B0503020204020204" pitchFamily="34" charset="-122"/>
                <a:ea typeface="微软雅黑" panose="020B0503020204020204" pitchFamily="34" charset="-122"/>
              </a:rPr>
              <a:t>rapporteurship</a:t>
            </a:r>
            <a:r>
              <a:rPr lang="en-US" sz="1400" dirty="0" smtClean="0">
                <a:latin typeface="微软雅黑" panose="020B0503020204020204" pitchFamily="34" charset="-122"/>
                <a:ea typeface="微软雅黑" panose="020B0503020204020204" pitchFamily="34" charset="-122"/>
              </a:rPr>
              <a:t>, left for SA to finally decide;</a:t>
            </a:r>
            <a:endParaRPr lang="en-US" sz="1400" dirty="0">
              <a:latin typeface="微软雅黑" panose="020B0503020204020204" pitchFamily="34" charset="-122"/>
              <a:ea typeface="微软雅黑" panose="020B0503020204020204" pitchFamily="34" charset="-122"/>
            </a:endParaRPr>
          </a:p>
          <a:p>
            <a:pPr marL="285750" indent="-285750" algn="l" defTabSz="913130">
              <a:lnSpc>
                <a:spcPct val="130000"/>
              </a:lnSpc>
              <a:buClr>
                <a:srgbClr val="CC9900"/>
              </a:buClr>
              <a:buSzTx/>
              <a:buFont typeface="Wingdings" panose="05000000000000000000" charset="0"/>
              <a:buChar char="p"/>
            </a:pPr>
            <a:endParaRPr lang="en-US" sz="1400" dirty="0">
              <a:latin typeface="微软雅黑" panose="020B0503020204020204" pitchFamily="34" charset="-122"/>
              <a:ea typeface="微软雅黑" panose="020B0503020204020204" pitchFamily="34" charset="-122"/>
            </a:endParaRPr>
          </a:p>
          <a:p>
            <a:pPr marL="285750" indent="-285750" algn="l" defTabSz="913130">
              <a:lnSpc>
                <a:spcPct val="130000"/>
              </a:lnSpc>
              <a:buClr>
                <a:srgbClr val="CC9900"/>
              </a:buClr>
              <a:buSzTx/>
              <a:buFont typeface="Wingdings" panose="05000000000000000000" charset="0"/>
              <a:buChar char="p"/>
            </a:pPr>
            <a:endParaRPr sz="1400" dirty="0">
              <a:latin typeface="微软雅黑" panose="020B0503020204020204" pitchFamily="34" charset="-122"/>
              <a:ea typeface="微软雅黑" panose="020B0503020204020204" pitchFamily="34" charset="-122"/>
            </a:endParaRPr>
          </a:p>
        </p:txBody>
      </p:sp>
      <p:graphicFrame>
        <p:nvGraphicFramePr>
          <p:cNvPr id="2" name="对象 1">
            <a:hlinkClick r:id="" action="ppaction://ole?verb=0"/>
          </p:cNvPr>
          <p:cNvGraphicFramePr>
            <a:graphicFrameLocks noChangeAspect="1"/>
          </p:cNvGraphicFramePr>
          <p:nvPr/>
        </p:nvGraphicFramePr>
        <p:xfrm>
          <a:off x="7464768" y="5473763"/>
          <a:ext cx="971550" cy="800100"/>
        </p:xfrm>
        <a:graphic>
          <a:graphicData uri="http://schemas.openxmlformats.org/presentationml/2006/ole">
            <mc:AlternateContent xmlns:mc="http://schemas.openxmlformats.org/markup-compatibility/2006">
              <mc:Choice xmlns:v="urn:schemas-microsoft-com:vml" Requires="v">
                <p:oleObj spid="_x0000_s1032" name="Document" showAsIcon="1" r:id="rId1" imgW="971550" imgH="800100" progId="Word.Document.12">
                  <p:embed/>
                </p:oleObj>
              </mc:Choice>
              <mc:Fallback>
                <p:oleObj name="Document" showAsIcon="1" r:id="rId1" imgW="971550" imgH="800100" progId="Word.Document.12">
                  <p:embed/>
                  <p:pic>
                    <p:nvPicPr>
                      <p:cNvPr id="0" name="图片 1024"/>
                      <p:cNvPicPr/>
                      <p:nvPr/>
                    </p:nvPicPr>
                    <p:blipFill>
                      <a:blip r:embed="rId2"/>
                      <a:stretch>
                        <a:fillRect/>
                      </a:stretch>
                    </p:blipFill>
                    <p:spPr>
                      <a:xfrm>
                        <a:off x="7464768" y="5473763"/>
                        <a:ext cx="971550" cy="800100"/>
                      </a:xfrm>
                      <a:prstGeom prst="rect">
                        <a:avLst/>
                      </a:prstGeom>
                    </p:spPr>
                  </p:pic>
                </p:oleObj>
              </mc:Fallback>
            </mc:AlternateContent>
          </a:graphicData>
        </a:graphic>
      </p:graphicFrame>
      <p:sp>
        <p:nvSpPr>
          <p:cNvPr id="3" name="文本框 2"/>
          <p:cNvSpPr txBox="1"/>
          <p:nvPr/>
        </p:nvSpPr>
        <p:spPr>
          <a:xfrm>
            <a:off x="84455" y="5408930"/>
            <a:ext cx="7244715" cy="929640"/>
          </a:xfrm>
          <a:prstGeom prst="rect">
            <a:avLst/>
          </a:prstGeom>
          <a:noFill/>
        </p:spPr>
        <p:txBody>
          <a:bodyPr wrap="square" rtlCol="0" anchor="t">
            <a:spAutoFit/>
          </a:bodyPr>
          <a:p>
            <a:pPr marL="285750" indent="-285750" algn="l" defTabSz="913130">
              <a:lnSpc>
                <a:spcPct val="130000"/>
              </a:lnSpc>
              <a:buClr>
                <a:srgbClr val="CC9900"/>
              </a:buClr>
              <a:buSzTx/>
              <a:buFont typeface="Wingdings" panose="05000000000000000000" charset="0"/>
              <a:buChar char="p"/>
            </a:pPr>
            <a:r>
              <a:rPr lang="en-US" sz="1400" dirty="0" smtClean="0">
                <a:latin typeface="微软雅黑" panose="020B0503020204020204" pitchFamily="34" charset="-122"/>
                <a:ea typeface="微软雅黑" panose="020B0503020204020204" pitchFamily="34" charset="-122"/>
                <a:sym typeface="+mn-ea"/>
              </a:rPr>
              <a:t>PS: Since the final version is setteld right before the deadline, no DP for the current merged version right now. this DP could be replaced by the new DP for merged SID along with further discussion next week. </a:t>
            </a:r>
            <a:endParaRPr lang="en-US" sz="1400" dirty="0" smtClean="0">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2278</Words>
  <Application>WPS 演示</Application>
  <PresentationFormat>On-screen Show (4:3)</PresentationFormat>
  <Paragraphs>35</Paragraphs>
  <Slides>3</Slides>
  <Notes>3</Notes>
  <HiddenSlides>0</HiddenSlides>
  <MMClips>0</MMClips>
  <ScaleCrop>false</ScaleCrop>
  <HeadingPairs>
    <vt:vector size="8" baseType="variant">
      <vt:variant>
        <vt:lpstr>已用的字体</vt:lpstr>
      </vt:variant>
      <vt:variant>
        <vt:i4>11</vt:i4>
      </vt:variant>
      <vt:variant>
        <vt:lpstr>主题</vt:lpstr>
      </vt:variant>
      <vt:variant>
        <vt:i4>4</vt:i4>
      </vt:variant>
      <vt:variant>
        <vt:lpstr>嵌入 OLE 服务器</vt:lpstr>
      </vt:variant>
      <vt:variant>
        <vt:i4>1</vt:i4>
      </vt:variant>
      <vt:variant>
        <vt:lpstr>幻灯片标题</vt:lpstr>
      </vt:variant>
      <vt:variant>
        <vt:i4>3</vt:i4>
      </vt:variant>
    </vt:vector>
  </HeadingPairs>
  <TitlesOfParts>
    <vt:vector size="19" baseType="lpstr">
      <vt:lpstr>Arial</vt:lpstr>
      <vt:lpstr>宋体</vt:lpstr>
      <vt:lpstr>Wingdings</vt:lpstr>
      <vt:lpstr>Calibri</vt:lpstr>
      <vt:lpstr>MS PGothic</vt:lpstr>
      <vt:lpstr>FrutigerNext LT Bold</vt:lpstr>
      <vt:lpstr>Segoe Print</vt:lpstr>
      <vt:lpstr>微软雅黑</vt:lpstr>
      <vt:lpstr>Times New Roman</vt:lpstr>
      <vt:lpstr>Wingdings</vt:lpstr>
      <vt:lpstr>Arial Unicode MS</vt:lpstr>
      <vt:lpstr>Office Theme</vt:lpstr>
      <vt:lpstr>Custom Design</vt:lpstr>
      <vt:lpstr>1_Office Theme</vt:lpstr>
      <vt:lpstr>3_Office Theme</vt:lpstr>
      <vt:lpstr>Word.Document.12</vt:lpstr>
      <vt:lpstr>Status update: Discussions on Sensing SID proposals and potentially preferred way forward</vt:lpstr>
      <vt:lpstr>Motivation</vt:lpstr>
      <vt:lpstr>Motivation</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Study on Blockchain in Application Layer support Verticals over 5G network</dc:title>
  <dc:creator>Administrator</dc:creator>
  <cp:lastModifiedBy>CMCC01</cp:lastModifiedBy>
  <cp:revision>464</cp:revision>
  <dcterms:created xsi:type="dcterms:W3CDTF">2008-08-30T09:32:00Z</dcterms:created>
  <dcterms:modified xsi:type="dcterms:W3CDTF">2022-02-04T19:29:37Z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2052-11.8.2.10912</vt:lpwstr>
  </property>
  <property fmtid="{D5CDD505-2E9C-101B-9397-08002B2CF9AE}" pid="3" name="_2015_ms_pID_725343">
    <vt:lpwstr>(3)0dkBT6b9CLB7FwrtNWpjeLdabcWVNQgewaEp97FxgLVdhgUQ3NKrdT2o3SD/TnTPr1gfCTGZ
OO9NCntB2L30IKNEUhlQb4bmPdLAMZJOjhbTlztUakx8BMQi62RzHxq2CmI/kMHSmv8wNEOu
BCEFWA3DQBr/wjRW6JQnEkzauysL3pllkgW80P41MrKry+P3UsKEm6UzYr3ouaPQ/Vf4nsk7
/xcB/sS/n8LSxka3NI</vt:lpwstr>
  </property>
  <property fmtid="{D5CDD505-2E9C-101B-9397-08002B2CF9AE}" pid="4" name="_2015_ms_pID_7253431">
    <vt:lpwstr>32/rmxDrN+GBgwlhRKpt9fM9qyWBeewCLl6HvNPhiklExCu+pboqjJ
Oz7/NmdS8smGOEOu6hjw8YAJi9JBJjALHQtPFIiGyaAJ3daqFE7p0cC6WhbCi+U6C9cIW4eg
ZQJwAjxhQV70f7MinHpvZC7H/6PLEhgVOHYV363p9vGCxAxD+lb+8B1taCjnNQ8AI4g+ElnZ
RziO4jUWquBBay8ANmWnwYIFPdKsm5vCzTy4</vt:lpwstr>
  </property>
  <property fmtid="{D5CDD505-2E9C-101B-9397-08002B2CF9AE}" pid="5" name="_2015_ms_pID_7253432">
    <vt:lpwstr>4w==</vt:lpwstr>
  </property>
  <property fmtid="{D5CDD505-2E9C-101B-9397-08002B2CF9AE}" pid="6" name="ICV">
    <vt:lpwstr>A1C99AEF6F1D4F289ABC0CD46AE68D05</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1638322402</vt:lpwstr>
  </property>
</Properties>
</file>