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66" r:id="rId3"/>
    <p:sldMasterId id="2147483671" r:id="rId4"/>
    <p:sldMasterId id="2147483676" r:id="rId5"/>
    <p:sldMasterId id="2147483682" r:id="rId6"/>
  </p:sldMasterIdLst>
  <p:notesMasterIdLst>
    <p:notesMasterId r:id="rId18"/>
  </p:notesMasterIdLst>
  <p:handoutMasterIdLst>
    <p:handoutMasterId r:id="rId19"/>
  </p:handoutMasterIdLst>
  <p:sldIdLst>
    <p:sldId id="303" r:id="rId7"/>
    <p:sldId id="735" r:id="rId8"/>
    <p:sldId id="714" r:id="rId9"/>
    <p:sldId id="745" r:id="rId10"/>
    <p:sldId id="746" r:id="rId11"/>
    <p:sldId id="748" r:id="rId12"/>
    <p:sldId id="747" r:id="rId13"/>
    <p:sldId id="738" r:id="rId14"/>
    <p:sldId id="749" r:id="rId15"/>
    <p:sldId id="712" r:id="rId16"/>
    <p:sldId id="713" r:id="rId17"/>
  </p:sldIdLst>
  <p:sldSz cx="9144000" cy="6858000" type="screen4x3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2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爱华" initials="c" lastIdx="4" clrIdx="0"/>
  <p:cmAuthor id="1" name="liaihua" initials="C" lastIdx="8" clrIdx="1"/>
  <p:cmAuthor id="2" name="赵际洲" initials="zjz" lastIdx="3" clrIdx="2"/>
  <p:cmAuthor id="3" name="zhouxinyjy@hq.cmcc" initials="zx" lastIdx="12" clrIdx="3"/>
  <p:cmAuthor id="4" name="Huawei Device" initials="HW" lastIdx="1" clrIdx="4">
    <p:extLst>
      <p:ext uri="{19B8F6BF-5375-455C-9EA6-DF929625EA0E}">
        <p15:presenceInfo xmlns:p15="http://schemas.microsoft.com/office/powerpoint/2012/main" userId="Huawei Dev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4F81BD"/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2"/>
    <p:restoredTop sz="94268"/>
  </p:normalViewPr>
  <p:slideViewPr>
    <p:cSldViewPr snapToGrid="0" showGuides="1">
      <p:cViewPr>
        <p:scale>
          <a:sx n="75" d="100"/>
          <a:sy n="75" d="100"/>
        </p:scale>
        <p:origin x="528" y="276"/>
      </p:cViewPr>
      <p:guideLst>
        <p:guide orient="horz" pos="2342"/>
        <p:guide pos="29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0" d="100"/>
        <a:sy n="8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C-4ED9-A4BC-540D058CDC59}"/>
              </c:ext>
            </c:extLst>
          </c:dPt>
          <c:dPt>
            <c:idx val="1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C-4ED9-A4BC-540D058CDC59}"/>
              </c:ext>
            </c:extLst>
          </c:dPt>
          <c:dPt>
            <c:idx val="2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C-4ED9-A4BC-540D058CDC59}"/>
              </c:ext>
            </c:extLst>
          </c:dPt>
          <c:dPt>
            <c:idx val="3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7C-4ED9-A4BC-540D058CDC59}"/>
              </c:ext>
            </c:extLst>
          </c:dPt>
          <c:dPt>
            <c:idx val="4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97C-4ED9-A4BC-540D058CDC59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97C-4ED9-A4BC-540D058CDC59}"/>
              </c:ext>
            </c:extLst>
          </c:dPt>
          <c:cat>
            <c:numRef>
              <c:f>Sheet2!$A$2:$A$12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Sheet2!$B$2:$B$12</c:f>
              <c:numCache>
                <c:formatCode>General</c:formatCode>
                <c:ptCount val="11"/>
                <c:pt idx="0">
                  <c:v>3.95</c:v>
                </c:pt>
                <c:pt idx="1">
                  <c:v>6.38</c:v>
                </c:pt>
                <c:pt idx="2">
                  <c:v>11.02</c:v>
                </c:pt>
                <c:pt idx="3">
                  <c:v>13.05</c:v>
                </c:pt>
                <c:pt idx="4">
                  <c:v>15</c:v>
                </c:pt>
                <c:pt idx="5">
                  <c:v>17.03</c:v>
                </c:pt>
                <c:pt idx="6">
                  <c:v>19.334726666666668</c:v>
                </c:pt>
                <c:pt idx="7">
                  <c:v>21.654893866666672</c:v>
                </c:pt>
                <c:pt idx="8">
                  <c:v>24.036932192000009</c:v>
                </c:pt>
                <c:pt idx="9">
                  <c:v>26.440625411200013</c:v>
                </c:pt>
                <c:pt idx="10">
                  <c:v>29.084687952320017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97C-4ED9-A4BC-540D058CDC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7661408"/>
        <c:axId val="497660864"/>
      </c:barChart>
      <c:catAx>
        <c:axId val="49766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660864"/>
        <c:crosses val="autoZero"/>
        <c:auto val="1"/>
        <c:lblAlgn val="ctr"/>
        <c:lblOffset val="100"/>
        <c:noMultiLvlLbl val="0"/>
      </c:catAx>
      <c:valAx>
        <c:axId val="497660864"/>
        <c:scaling>
          <c:orientation val="minMax"/>
          <c:max val="3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66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F80950-9DBE-41EF-9166-4F4E8045B8E1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‹#›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2639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16C714-6B1E-4BF7-8022-0B8A9B6F21AB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‹#›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8638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1</a:t>
            </a:fld>
            <a:endParaRPr lang="en-US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/>
          </p:cNvSpPr>
          <p:nvPr>
            <p:ph type="body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lstStyle/>
          <a:p>
            <a:pPr lvl="0" eaLnBrk="1" hangingPunct="1"/>
            <a:r>
              <a:rPr lang="en-US" altLang="zh-CN" sz="10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0448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2859" tIns="46430" rIns="92859" bIns="46430" numCol="1" anchor="t" anchorCtr="0" compatLnSpc="1"/>
          <a:lstStyle/>
          <a:p>
            <a:pPr lvl="0"/>
            <a:endParaRPr lang="en-US" altLang="en-GB" sz="1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627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en-US" altLang="zh-CN" sz="1000" dirty="0"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4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zh-CN" altLang="en-US" sz="1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11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67665" y="134620"/>
            <a:ext cx="309245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sv-SE" altLang="en-US" sz="1200" b="1" dirty="0">
                <a:latin typeface="Arial" panose="020B0604020202020204" pitchFamily="34" charset="0"/>
              </a:rPr>
              <a:t>3GPP SA WG1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67665" y="134620"/>
            <a:ext cx="309245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sv-SE" altLang="en-US" sz="1200" b="1" dirty="0">
                <a:latin typeface="Arial" panose="020B0604020202020204" pitchFamily="34" charset="0"/>
              </a:rPr>
              <a:t>3GPP SA WG1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E0C7A5-DED6-43FD-90C1-300B8D763F05}" type="slidenum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591" y="44629"/>
            <a:ext cx="7828831" cy="8715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169495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1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097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91651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lligenc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5"/>
            <a:ext cx="914450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3919738" y="2471774"/>
            <a:ext cx="744262" cy="57143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1731" y="1940434"/>
            <a:ext cx="3135039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0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4374" y="6237532"/>
            <a:ext cx="111189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=""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0446" y="900634"/>
            <a:ext cx="4937590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0"/>
              </a:lnSpc>
              <a:spcBef>
                <a:spcPts val="0"/>
              </a:spcBef>
              <a:buNone/>
              <a:defRPr sz="23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4891" indent="0" algn="ctr">
              <a:buNone/>
              <a:defRPr sz="1946"/>
            </a:lvl2pPr>
            <a:lvl3pPr marL="889780" indent="0" algn="ctr">
              <a:buNone/>
              <a:defRPr sz="1751"/>
            </a:lvl3pPr>
            <a:lvl4pPr marL="1334671" indent="0" algn="ctr">
              <a:buNone/>
              <a:defRPr sz="1557"/>
            </a:lvl4pPr>
            <a:lvl5pPr marL="1779561" indent="0" algn="ctr">
              <a:buNone/>
              <a:defRPr sz="1557"/>
            </a:lvl5pPr>
            <a:lvl6pPr marL="2224451" indent="0" algn="ctr">
              <a:buNone/>
              <a:defRPr sz="1557"/>
            </a:lvl6pPr>
            <a:lvl7pPr marL="2669341" indent="0" algn="ctr">
              <a:buNone/>
              <a:defRPr sz="1557"/>
            </a:lvl7pPr>
            <a:lvl8pPr marL="3114233" indent="0" algn="ctr">
              <a:buNone/>
              <a:defRPr sz="1557"/>
            </a:lvl8pPr>
            <a:lvl9pPr marL="3559122" indent="0" algn="ctr">
              <a:buNone/>
              <a:defRPr sz="155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41101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44304" y="1304926"/>
            <a:ext cx="8047024" cy="4898409"/>
          </a:xfrm>
          <a:prstGeom prst="rect">
            <a:avLst/>
          </a:prstGeom>
        </p:spPr>
        <p:txBody>
          <a:bodyPr lIns="0" tIns="0" rIns="0" bIns="0"/>
          <a:lstStyle>
            <a:lvl1pPr marL="134487" marR="0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 sz="134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34742" marR="0" indent="-214227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905704" algn="ctr"/>
              </a:tabLst>
              <a:defRPr sz="1200" baseline="0">
                <a:latin typeface="+mn-lt"/>
                <a:ea typeface="Microsoft YaHei" panose="020B0503020204020204" pitchFamily="34" charset="-122"/>
              </a:defRPr>
            </a:lvl2pPr>
            <a:lvl3pPr marL="823602" marR="0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905704" algn="ctr"/>
              </a:tabLst>
              <a:defRPr sz="974" baseline="0">
                <a:latin typeface="+mn-lt"/>
                <a:ea typeface="Microsoft YaHei" panose="020B0503020204020204" pitchFamily="34" charset="-122"/>
              </a:defRPr>
            </a:lvl3pPr>
            <a:lvl4pPr marL="394230" indent="-128318">
              <a:buFont typeface="Arial" panose="020B0604020202020204" pitchFamily="34" charset="0"/>
              <a:buChar char="•"/>
              <a:tabLst>
                <a:tab pos="905952" algn="ctr"/>
              </a:tabLst>
              <a:defRPr sz="974" baseline="0"/>
            </a:lvl4pPr>
            <a:lvl5pPr marL="394230" indent="-128318">
              <a:buFont typeface="Arial" panose="020B0604020202020204" pitchFamily="34" charset="0"/>
              <a:buChar char="•"/>
              <a:tabLst>
                <a:tab pos="905952" algn="ctr"/>
              </a:tabLst>
              <a:defRPr sz="974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246671" marR="0" lvl="1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823602" marR="0" lvl="2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823602" marR="0" lvl="2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668" y="456134"/>
            <a:ext cx="8052334" cy="4963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1"/>
              </a:lnSpc>
              <a:spcBef>
                <a:spcPts val="0"/>
              </a:spcBef>
              <a:buNone/>
              <a:defRPr sz="23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5247" indent="0" algn="ctr">
              <a:buNone/>
              <a:defRPr sz="1948"/>
            </a:lvl2pPr>
            <a:lvl3pPr marL="890492" indent="0" algn="ctr">
              <a:buNone/>
              <a:defRPr sz="1753"/>
            </a:lvl3pPr>
            <a:lvl4pPr marL="1335740" indent="0" algn="ctr">
              <a:buNone/>
              <a:defRPr sz="1559"/>
            </a:lvl4pPr>
            <a:lvl5pPr marL="1780986" indent="0" algn="ctr">
              <a:buNone/>
              <a:defRPr sz="1559"/>
            </a:lvl5pPr>
            <a:lvl6pPr marL="2226232" indent="0" algn="ctr">
              <a:buNone/>
              <a:defRPr sz="1559"/>
            </a:lvl6pPr>
            <a:lvl7pPr marL="2671478" indent="0" algn="ctr">
              <a:buNone/>
              <a:defRPr sz="1559"/>
            </a:lvl7pPr>
            <a:lvl8pPr marL="3116726" indent="0" algn="ctr">
              <a:buNone/>
              <a:defRPr sz="1559"/>
            </a:lvl8pPr>
            <a:lvl9pPr marL="3561971" indent="0" algn="ctr">
              <a:buNone/>
              <a:defRPr sz="1559"/>
            </a:lvl9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545093" y="1052513"/>
            <a:ext cx="69470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9959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0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799" b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719996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668" y="456134"/>
            <a:ext cx="8052334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1"/>
              </a:lnSpc>
              <a:spcBef>
                <a:spcPts val="0"/>
              </a:spcBef>
              <a:buNone/>
              <a:defRPr sz="20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445247" indent="0" algn="ctr">
              <a:buNone/>
              <a:defRPr sz="1948"/>
            </a:lvl2pPr>
            <a:lvl3pPr marL="890492" indent="0" algn="ctr">
              <a:buNone/>
              <a:defRPr sz="1753"/>
            </a:lvl3pPr>
            <a:lvl4pPr marL="1335740" indent="0" algn="ctr">
              <a:buNone/>
              <a:defRPr sz="1559"/>
            </a:lvl4pPr>
            <a:lvl5pPr marL="1780986" indent="0" algn="ctr">
              <a:buNone/>
              <a:defRPr sz="1559"/>
            </a:lvl5pPr>
            <a:lvl6pPr marL="2226232" indent="0" algn="ctr">
              <a:buNone/>
              <a:defRPr sz="1559"/>
            </a:lvl6pPr>
            <a:lvl7pPr marL="2671478" indent="0" algn="ctr">
              <a:buNone/>
              <a:defRPr sz="1559"/>
            </a:lvl7pPr>
            <a:lvl8pPr marL="3116726" indent="0" algn="ctr">
              <a:buNone/>
              <a:defRPr sz="1559"/>
            </a:lvl8pPr>
            <a:lvl9pPr marL="3561971" indent="0" algn="ctr">
              <a:buNone/>
              <a:defRPr sz="155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581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457081" y="392235"/>
            <a:ext cx="385485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34399" y="6492875"/>
            <a:ext cx="395288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07110A4-CCF0-4FA7-86CB-0269CCB90E12}" type="slidenum">
              <a:rPr lang="en-GB" altLang="en-US" sz="1349" smtClean="0">
                <a:solidFill>
                  <a:srgbClr val="1D1D1A"/>
                </a:solidFill>
                <a:latin typeface="Calibri" panose="020F0502020204030204"/>
              </a:rPr>
              <a:pPr defTabSz="6853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altLang="en-US" sz="1349">
              <a:solidFill>
                <a:srgbClr val="1D1D1A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631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591" y="44629"/>
            <a:ext cx="7828831" cy="8715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37282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1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097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730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lligenc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5"/>
            <a:ext cx="914450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3919738" y="2471774"/>
            <a:ext cx="744262" cy="57143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1731" y="1940434"/>
            <a:ext cx="3135039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0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4374" y="6237532"/>
            <a:ext cx="111189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=""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0446" y="900634"/>
            <a:ext cx="4937590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0"/>
              </a:lnSpc>
              <a:spcBef>
                <a:spcPts val="0"/>
              </a:spcBef>
              <a:buNone/>
              <a:defRPr sz="23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4891" indent="0" algn="ctr">
              <a:buNone/>
              <a:defRPr sz="1946"/>
            </a:lvl2pPr>
            <a:lvl3pPr marL="889780" indent="0" algn="ctr">
              <a:buNone/>
              <a:defRPr sz="1751"/>
            </a:lvl3pPr>
            <a:lvl4pPr marL="1334671" indent="0" algn="ctr">
              <a:buNone/>
              <a:defRPr sz="1557"/>
            </a:lvl4pPr>
            <a:lvl5pPr marL="1779561" indent="0" algn="ctr">
              <a:buNone/>
              <a:defRPr sz="1557"/>
            </a:lvl5pPr>
            <a:lvl6pPr marL="2224451" indent="0" algn="ctr">
              <a:buNone/>
              <a:defRPr sz="1557"/>
            </a:lvl6pPr>
            <a:lvl7pPr marL="2669341" indent="0" algn="ctr">
              <a:buNone/>
              <a:defRPr sz="1557"/>
            </a:lvl7pPr>
            <a:lvl8pPr marL="3114233" indent="0" algn="ctr">
              <a:buNone/>
              <a:defRPr sz="1557"/>
            </a:lvl8pPr>
            <a:lvl9pPr marL="3559122" indent="0" algn="ctr">
              <a:buNone/>
              <a:defRPr sz="155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0114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E0C7A5-DED6-43FD-90C1-300B8D763F05}" type="slidenum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8255" y="297728"/>
            <a:ext cx="7851317" cy="786809"/>
          </a:xfrm>
          <a:prstGeom prst="rect">
            <a:avLst/>
          </a:prstGeom>
        </p:spPr>
        <p:txBody>
          <a:bodyPr anchor="ctr"/>
          <a:lstStyle>
            <a:lvl1pPr marL="0" marR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695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608251" y="1400686"/>
            <a:ext cx="7851318" cy="464924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Char char="•"/>
              <a:defRPr sz="2095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Font typeface="Wingdings" panose="05000000000000000000" pitchFamily="2" charset="2"/>
              <a:buChar char="Ø"/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击此处编辑目录文本样式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89954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29" name="Oval 11"/>
          <p:cNvSpPr>
            <a:spLocks noChangeArrowheads="1"/>
          </p:cNvSpPr>
          <p:nvPr/>
        </p:nvSpPr>
        <p:spPr bwMode="auto">
          <a:xfrm>
            <a:off x="8318500" y="6383338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lvl="0" algn="ctr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</a:t>
            </a:r>
            <a:r>
              <a:rPr kumimoji="0" lang="en-US" altLang="en-GB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89954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29" name="Oval 11"/>
          <p:cNvSpPr>
            <a:spLocks noChangeArrowheads="1"/>
          </p:cNvSpPr>
          <p:nvPr/>
        </p:nvSpPr>
        <p:spPr bwMode="auto">
          <a:xfrm>
            <a:off x="8318500" y="6383338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lvl="0" algn="ctr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</a:t>
            </a:r>
            <a:r>
              <a:rPr kumimoji="0" lang="en-US" altLang="en-GB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821280" y="6356940"/>
            <a:ext cx="1097172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3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4" y="6319873"/>
            <a:ext cx="95143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405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821280" y="6356942"/>
            <a:ext cx="10971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5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3" y="6321130"/>
            <a:ext cx="95143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0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1" r:id="rId4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821280" y="6356940"/>
            <a:ext cx="1097172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3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4" y="6319873"/>
            <a:ext cx="95143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783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12.jpe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11" Type="http://schemas.openxmlformats.org/officeDocument/2006/relationships/image" Target="../media/image51.jpg"/><Relationship Id="rId5" Type="http://schemas.openxmlformats.org/officeDocument/2006/relationships/image" Target="../media/image45.jpeg"/><Relationship Id="rId10" Type="http://schemas.openxmlformats.org/officeDocument/2006/relationships/image" Target="../media/image50.jp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4963" y="1614488"/>
            <a:ext cx="8702675" cy="1851025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>
              <a:defRPr/>
            </a:pPr>
            <a:r>
              <a:rPr lang="en-US" altLang="zh-CN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宋体" panose="02010600030101010101" pitchFamily="2" charset="-122"/>
              </a:rPr>
              <a:t>5G-Advanced Harmonized </a:t>
            </a:r>
            <a:r>
              <a:rPr lang="en-US" altLang="zh-CN" sz="4000" b="1" i="1" dirty="0">
                <a:effectLst>
                  <a:outerShdw blurRad="38100" dist="38100" dir="2700000" algn="tl">
                    <a:srgbClr val="C0C0C0"/>
                  </a:outerShdw>
                </a:effectLst>
                <a:sym typeface="宋体" panose="02010600030101010101" pitchFamily="2" charset="-122"/>
              </a:rPr>
              <a:t>Communication and Sensing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n-lt"/>
                <a:ea typeface="+mn-ea"/>
                <a:cs typeface="+mn-cs"/>
              </a:rPr>
              <a:t/>
            </a:r>
            <a:br>
              <a:rPr lang="en-US" altLang="en-US" sz="2000" dirty="0">
                <a:latin typeface="+mn-lt"/>
                <a:ea typeface="+mn-ea"/>
                <a:cs typeface="+mn-cs"/>
              </a:rPr>
            </a:br>
            <a:r>
              <a:rPr lang="en-US" altLang="zh-CN" sz="2400" dirty="0" smtClean="0">
                <a:latin typeface="Arial" panose="020B0604020202020204" pitchFamily="34" charset="0"/>
                <a:ea typeface="+mn-ea"/>
                <a:cs typeface="+mn-cs"/>
              </a:rPr>
              <a:t>Huawei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/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en-US" altLang="en-US" sz="2400" dirty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0"/>
            <a:ext cx="5057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dirty="0"/>
              <a:t>SA1 97e 14-24 February 2022 </a:t>
            </a:r>
            <a:r>
              <a:rPr lang="en-US" altLang="en-US" sz="1800" b="1" dirty="0"/>
              <a:t>, </a:t>
            </a:r>
            <a:r>
              <a:rPr lang="en-US" sz="1800" b="1" dirty="0"/>
              <a:t>S1-220140</a:t>
            </a:r>
            <a:endParaRPr lang="en-US" altLang="zh-CN" sz="1800" b="1" dirty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841693" y="0"/>
            <a:ext cx="6827838" cy="365761"/>
          </a:xfrm>
        </p:spPr>
        <p:txBody>
          <a:bodyPr vert="horz" wrap="square" lIns="91440" tIns="45720" rIns="91440" bIns="45720" numCol="1" anchor="ctr" anchorCtr="0" compatLnSpc="1"/>
          <a:lstStyle/>
          <a:p>
            <a:pPr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Objectives</a:t>
            </a:r>
            <a:endParaRPr lang="en-US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544513" y="1282383"/>
            <a:ext cx="2219325" cy="360363"/>
          </a:xfrm>
          <a:prstGeom prst="rect">
            <a:avLst/>
          </a:prstGeom>
          <a:noFill/>
        </p:spPr>
        <p:txBody>
          <a:bodyPr lIns="72000" tIns="72000" rIns="72000" bIns="72000">
            <a:spAutoFit/>
          </a:bodyPr>
          <a:lstStyle/>
          <a:p>
            <a:pPr marR="0" algn="ctr" defTabSz="360045"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</a:tabLst>
              <a:defRPr/>
            </a:pPr>
            <a:r>
              <a:rPr kumimoji="0" lang="en-US" sz="14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Scope for Rel-17*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0" y="365760"/>
            <a:ext cx="9143999" cy="60236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1400" dirty="0"/>
              <a:t>The objective of this </a:t>
            </a:r>
            <a:r>
              <a:rPr lang="en-US" sz="1400" dirty="0"/>
              <a:t>study </a:t>
            </a:r>
            <a:r>
              <a:rPr lang="en-GB" sz="1400" dirty="0"/>
              <a:t>item is to study 5G system support of Integrated Sensing and Communication (e.g. sensing the target object based on the NR radio signal):</a:t>
            </a:r>
            <a:endParaRPr lang="en-US" sz="1400" dirty="0"/>
          </a:p>
          <a:p>
            <a:pPr>
              <a:spcAft>
                <a:spcPts val="600"/>
              </a:spcAft>
            </a:pPr>
            <a:r>
              <a:rPr lang="en-US" sz="1400" dirty="0"/>
              <a:t>-  </a:t>
            </a:r>
            <a:r>
              <a:rPr lang="en-GB" sz="1400" dirty="0"/>
              <a:t>Study </a:t>
            </a:r>
            <a:r>
              <a:rPr lang="en-US" sz="1400" dirty="0"/>
              <a:t>use cases and potential requirements for enhancement of the 5G system to provide sensing services, specifically addressing the following scenarios:</a:t>
            </a:r>
          </a:p>
          <a:p>
            <a:r>
              <a:rPr lang="en-US" sz="1400" dirty="0" smtClean="0"/>
              <a:t>           - </a:t>
            </a:r>
            <a:r>
              <a:rPr lang="en-US" sz="1400" dirty="0"/>
              <a:t>5G system to provide sensing service to V2X, including improving perception of surroundings and 3D </a:t>
            </a:r>
            <a:r>
              <a:rPr lang="en-US" sz="1400" dirty="0"/>
              <a:t> </a:t>
            </a:r>
            <a:r>
              <a:rPr lang="en-US" sz="1400" dirty="0" smtClean="0"/>
              <a:t>     	map </a:t>
            </a:r>
            <a:r>
              <a:rPr lang="en-US" sz="1400" dirty="0"/>
              <a:t>reconstruction for road/pedestrian safety, autonomous vehicles and/or assisted driving. 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  - </a:t>
            </a:r>
            <a:r>
              <a:rPr lang="en-US" sz="1400" dirty="0"/>
              <a:t>5G system to provide sensing service to low-altitude UAV applications, such as using sensing to </a:t>
            </a:r>
            <a:r>
              <a:rPr lang="en-US" sz="1400" dirty="0" smtClean="0"/>
              <a:t>	detect </a:t>
            </a:r>
            <a:r>
              <a:rPr lang="en-US" sz="1400" dirty="0"/>
              <a:t>obstacles for drones.</a:t>
            </a:r>
          </a:p>
          <a:p>
            <a:r>
              <a:rPr lang="en-GB" sz="1400" dirty="0"/>
              <a:t> </a:t>
            </a:r>
            <a:r>
              <a:rPr lang="en-GB" sz="1400" dirty="0" smtClean="0"/>
              <a:t>            - </a:t>
            </a:r>
            <a:r>
              <a:rPr lang="en-GB" sz="1400" dirty="0"/>
              <a:t>5G system to provide new sensing </a:t>
            </a:r>
            <a:r>
              <a:rPr lang="en-US" sz="1400" dirty="0"/>
              <a:t>services</a:t>
            </a:r>
            <a:r>
              <a:rPr lang="en-GB" sz="1400" dirty="0"/>
              <a:t> for other </a:t>
            </a:r>
            <a:r>
              <a:rPr lang="en-US" sz="1400" dirty="0"/>
              <a:t>target use cases and verticals/applications</a:t>
            </a:r>
            <a:r>
              <a:rPr lang="en-GB" sz="1400" dirty="0"/>
              <a:t>, e.g. </a:t>
            </a:r>
            <a:r>
              <a:rPr lang="en-GB" sz="1400" dirty="0" smtClean="0"/>
              <a:t>	in </a:t>
            </a:r>
            <a:r>
              <a:rPr lang="en-GB" sz="1400" dirty="0"/>
              <a:t>the area of smart home, in-car sensing</a:t>
            </a:r>
            <a:r>
              <a:rPr lang="en-US" sz="1400" dirty="0"/>
              <a:t>, </a:t>
            </a:r>
            <a:r>
              <a:rPr lang="en-GB" sz="1400" dirty="0"/>
              <a:t>healthcare, crowd management, environmental monitoring, </a:t>
            </a:r>
            <a:r>
              <a:rPr lang="en-GB" sz="1400" dirty="0" smtClean="0"/>
              <a:t>	infrastructure </a:t>
            </a:r>
            <a:r>
              <a:rPr lang="en-GB" sz="1400" dirty="0"/>
              <a:t>monitoring, etc. having in mind indoor and outdoor scenarios. </a:t>
            </a:r>
            <a:endParaRPr lang="en-US" sz="1400" dirty="0"/>
          </a:p>
          <a:p>
            <a:pPr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sz="1400" dirty="0" smtClean="0"/>
              <a:t>            - </a:t>
            </a:r>
            <a:r>
              <a:rPr lang="en-US" sz="1400" dirty="0"/>
              <a:t>Sensing service performance requirements pertaining to each of the identified use cases, such as: </a:t>
            </a:r>
            <a:r>
              <a:rPr lang="en-US" sz="1400" dirty="0" smtClean="0"/>
              <a:t>	sensing </a:t>
            </a:r>
            <a:r>
              <a:rPr lang="en-US" sz="1400" dirty="0"/>
              <a:t>range, sensing velocity (influential factors such as incident angle, Doppler effect, etc.), </a:t>
            </a:r>
            <a:r>
              <a:rPr lang="en-US" sz="1400" dirty="0" smtClean="0"/>
              <a:t>	sensing </a:t>
            </a:r>
            <a:r>
              <a:rPr lang="en-US" sz="1400" dirty="0"/>
              <a:t>resolution, sensing service response time, etc.</a:t>
            </a:r>
          </a:p>
          <a:p>
            <a:r>
              <a:rPr lang="en-US" sz="1400" dirty="0"/>
              <a:t>-  Study to support different dimensions of sensing services (e.g., per UE/per object/per area).</a:t>
            </a:r>
          </a:p>
          <a:p>
            <a:r>
              <a:rPr lang="en-US" sz="1400" dirty="0"/>
              <a:t>-  Study sensing service-related network management including: discovery, authorization and provisioning of the  sensing service, as well as network control aspects, such as activate/deactivate/update the sensing service;</a:t>
            </a:r>
          </a:p>
          <a:p>
            <a:r>
              <a:rPr lang="en-US" sz="1400" dirty="0"/>
              <a:t>-  Study sensing information exposure to UE or 3rd party by network;</a:t>
            </a:r>
          </a:p>
          <a:p>
            <a:r>
              <a:rPr lang="en-US" sz="1400" dirty="0"/>
              <a:t>-  Study description of sensing information that is used to reconstruct the sensed target region for the sensing services, e.g. object presence in the area of interest.</a:t>
            </a:r>
          </a:p>
          <a:p>
            <a:r>
              <a:rPr lang="en-US" sz="1400" dirty="0"/>
              <a:t>-  </a:t>
            </a:r>
            <a:r>
              <a:rPr lang="en-GB" sz="1400" dirty="0"/>
              <a:t>Study </a:t>
            </a:r>
            <a:r>
              <a:rPr lang="en-US" sz="1400" dirty="0"/>
              <a:t>use cases and potential requirements for improving communication performance, e.g. by assisting beam alignment or channel estimation.</a:t>
            </a:r>
          </a:p>
          <a:p>
            <a:r>
              <a:rPr lang="en-US" sz="1400" dirty="0"/>
              <a:t>-  Aspects related to security, privacy, regulatory requirements and charging.</a:t>
            </a:r>
          </a:p>
          <a:p>
            <a:r>
              <a:rPr lang="en-US" sz="1400" dirty="0" smtClean="0"/>
              <a:t>- Gap </a:t>
            </a:r>
            <a:r>
              <a:rPr lang="en-US" sz="1400" dirty="0"/>
              <a:t>analysis between the identified requirements and existing 5GS requirements or functionalities</a:t>
            </a:r>
            <a:r>
              <a:rPr lang="en-US" sz="1400" dirty="0" smtClean="0"/>
              <a:t>.</a:t>
            </a:r>
          </a:p>
          <a:p>
            <a:endParaRPr lang="en-US" sz="1400" dirty="0"/>
          </a:p>
          <a:p>
            <a:r>
              <a:rPr lang="en-US" sz="1400" dirty="0"/>
              <a:t>NOTE 1: For UE-centric scenarios, both in coverage and out of coverage will be studied.</a:t>
            </a:r>
          </a:p>
          <a:p>
            <a:r>
              <a:rPr lang="en-US" sz="1400" dirty="0"/>
              <a:t>NOTE 2: Application enablement layer is considered as out of scope of 3GPP for this study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573338"/>
            <a:ext cx="91440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3200" b="1" i="1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Thank you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>
            <a:spLocks noChangeAspect="1"/>
          </p:cNvSpPr>
          <p:nvPr/>
        </p:nvSpPr>
        <p:spPr>
          <a:xfrm>
            <a:off x="7803150" y="4825852"/>
            <a:ext cx="1330627" cy="84327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760" y="151765"/>
            <a:ext cx="6827838" cy="1143000"/>
          </a:xfrm>
        </p:spPr>
        <p:txBody>
          <a:bodyPr/>
          <a:lstStyle/>
          <a:p>
            <a:r>
              <a:rPr lang="en-GB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lang="en-US" dirty="0"/>
          </a:p>
        </p:txBody>
      </p:sp>
      <p:sp>
        <p:nvSpPr>
          <p:cNvPr id="16" name="内容占位符 3"/>
          <p:cNvSpPr txBox="1"/>
          <p:nvPr/>
        </p:nvSpPr>
        <p:spPr>
          <a:xfrm>
            <a:off x="175001" y="1394776"/>
            <a:ext cx="8624979" cy="2413635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4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" y="1375978"/>
            <a:ext cx="3362530" cy="435133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50000"/>
              </a:lnSpc>
            </a:pPr>
            <a:r>
              <a:rPr lang="en-GB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Harmonized Sensing and Communication in 3GPP means that t</a:t>
            </a:r>
            <a:r>
              <a:rPr lang="en-GB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he sensing capability is integrated with cellular wireless communication system to share the same spectrum and infrastructure especially on the industry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GB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both communication and sensing demand, which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will optimize both communication and sensing performance. </a:t>
            </a:r>
          </a:p>
          <a:p>
            <a:pPr>
              <a:lnSpc>
                <a:spcPct val="150000"/>
              </a:lnSpc>
            </a:pPr>
            <a:r>
              <a:rPr lang="en-GB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Considering the following advantages of cellular network, the </a:t>
            </a:r>
            <a:r>
              <a:rPr lang="en-GB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cellular network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bring large-scale wireless sensing capability and huge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market opportunity:</a:t>
            </a:r>
            <a:endParaRPr lang="en-GB" sz="200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Native network-wide sensing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Feasible resource cooperation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Spectrum i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nterference avoidance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 privacy </a:t>
            </a:r>
            <a:r>
              <a:rPr lang="en-US" altLang="zh-CN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issues, which can be equipped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even in bedroom</a:t>
            </a:r>
            <a:endParaRPr lang="en-US" altLang="zh-CN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256" l="1493" r="100000">
                        <a14:foregroundMark x1="27612" y1="19835" x2="27612" y2="19835"/>
                        <a14:foregroundMark x1="29104" y1="12810" x2="29104" y2="12810"/>
                        <a14:foregroundMark x1="73134" y1="19421" x2="73134" y2="19421"/>
                        <a14:foregroundMark x1="73881" y1="14050" x2="73881" y2="14050"/>
                        <a14:foregroundMark x1="34701" y1="47107" x2="34701" y2="47107"/>
                        <a14:foregroundMark x1="50746" y1="55372" x2="50746" y2="55372"/>
                        <a14:foregroundMark x1="68284" y1="50000" x2="68284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0263" y="1959971"/>
            <a:ext cx="635124" cy="370180"/>
          </a:xfrm>
          <a:prstGeom prst="rect">
            <a:avLst/>
          </a:prstGeom>
        </p:spPr>
      </p:pic>
      <p:sp>
        <p:nvSpPr>
          <p:cNvPr id="7" name="椭圆 8"/>
          <p:cNvSpPr/>
          <p:nvPr/>
        </p:nvSpPr>
        <p:spPr>
          <a:xfrm>
            <a:off x="7196732" y="1477384"/>
            <a:ext cx="528123" cy="82073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椭圆 8"/>
          <p:cNvSpPr/>
          <p:nvPr/>
        </p:nvSpPr>
        <p:spPr>
          <a:xfrm>
            <a:off x="7196732" y="1835057"/>
            <a:ext cx="528123" cy="82073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3165" y="1375978"/>
            <a:ext cx="6190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/>
              <a:t>Sensing</a:t>
            </a:r>
            <a:endParaRPr lang="zh-CN" altLang="en-US" sz="1050" dirty="0"/>
          </a:p>
        </p:txBody>
      </p:sp>
      <p:sp>
        <p:nvSpPr>
          <p:cNvPr id="10" name="矩形 9"/>
          <p:cNvSpPr/>
          <p:nvPr/>
        </p:nvSpPr>
        <p:spPr>
          <a:xfrm>
            <a:off x="7786886" y="1745288"/>
            <a:ext cx="10903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/>
              <a:t>C</a:t>
            </a:r>
            <a:r>
              <a:rPr lang="en-US" altLang="zh-CN" sz="1050" dirty="0" smtClean="0"/>
              <a:t>ommunication</a:t>
            </a:r>
            <a:endParaRPr lang="zh-CN" altLang="en-US" sz="105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695157" y="4926397"/>
            <a:ext cx="4004273" cy="736282"/>
            <a:chOff x="1751290" y="3840874"/>
            <a:chExt cx="4884722" cy="1015277"/>
          </a:xfrm>
        </p:grpSpPr>
        <p:sp>
          <p:nvSpPr>
            <p:cNvPr id="12" name="矩形 11"/>
            <p:cNvSpPr/>
            <p:nvPr/>
          </p:nvSpPr>
          <p:spPr bwMode="auto">
            <a:xfrm>
              <a:off x="1751290" y="3840874"/>
              <a:ext cx="4802095" cy="1015277"/>
            </a:xfrm>
            <a:prstGeom prst="rect">
              <a:avLst/>
            </a:prstGeom>
            <a:solidFill>
              <a:srgbClr val="B2B2B2">
                <a:lumMod val="40000"/>
                <a:lumOff val="60000"/>
              </a:srgbClr>
            </a:solidFill>
            <a:ln>
              <a:solidFill>
                <a:srgbClr val="00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1833916" y="4141098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接连接符 13"/>
            <p:cNvCxnSpPr/>
            <p:nvPr/>
          </p:nvCxnSpPr>
          <p:spPr bwMode="auto">
            <a:xfrm>
              <a:off x="1833916" y="4515232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5" name="组合 14"/>
          <p:cNvGrpSpPr/>
          <p:nvPr/>
        </p:nvGrpSpPr>
        <p:grpSpPr>
          <a:xfrm>
            <a:off x="3695157" y="3880540"/>
            <a:ext cx="4004273" cy="736282"/>
            <a:chOff x="1751290" y="3840874"/>
            <a:chExt cx="4884722" cy="1015277"/>
          </a:xfrm>
        </p:grpSpPr>
        <p:sp>
          <p:nvSpPr>
            <p:cNvPr id="17" name="矩形 16"/>
            <p:cNvSpPr/>
            <p:nvPr/>
          </p:nvSpPr>
          <p:spPr bwMode="auto">
            <a:xfrm>
              <a:off x="1751290" y="3840874"/>
              <a:ext cx="4802095" cy="1015277"/>
            </a:xfrm>
            <a:prstGeom prst="rect">
              <a:avLst/>
            </a:prstGeom>
            <a:solidFill>
              <a:srgbClr val="B2B2B2">
                <a:lumMod val="40000"/>
                <a:lumOff val="60000"/>
              </a:srgbClr>
            </a:solidFill>
            <a:ln>
              <a:solidFill>
                <a:srgbClr val="00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1833916" y="4141098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1833916" y="4515232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0" name="组合 19"/>
          <p:cNvGrpSpPr/>
          <p:nvPr/>
        </p:nvGrpSpPr>
        <p:grpSpPr>
          <a:xfrm>
            <a:off x="4065027" y="3313615"/>
            <a:ext cx="464775" cy="528593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2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24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2" name="Picture 2" descr="C:\Users\l00228727\Desktop\图片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867" y="5091163"/>
            <a:ext cx="528748" cy="282913"/>
          </a:xfrm>
          <a:prstGeom prst="rect">
            <a:avLst/>
          </a:prstGeom>
          <a:noFill/>
        </p:spPr>
      </p:pic>
      <p:sp>
        <p:nvSpPr>
          <p:cNvPr id="33" name="椭圆 8"/>
          <p:cNvSpPr/>
          <p:nvPr/>
        </p:nvSpPr>
        <p:spPr>
          <a:xfrm rot="14727267" flipV="1">
            <a:off x="3822850" y="4328797"/>
            <a:ext cx="1408983" cy="115301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7734" y="3243902"/>
            <a:ext cx="540750" cy="63082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689765" y="3038208"/>
            <a:ext cx="1288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Base station</a:t>
            </a:r>
            <a:endParaRPr lang="zh-CN" altLang="en-US" sz="1400" dirty="0"/>
          </a:p>
        </p:txBody>
      </p:sp>
      <p:pic>
        <p:nvPicPr>
          <p:cNvPr id="36" name="Picture 2" descr="C:\Users\l00228727\Desktop\图片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8096" y="5228134"/>
            <a:ext cx="524509" cy="280645"/>
          </a:xfrm>
          <a:prstGeom prst="rect">
            <a:avLst/>
          </a:prstGeom>
          <a:noFill/>
        </p:spPr>
      </p:pic>
      <p:sp>
        <p:nvSpPr>
          <p:cNvPr id="37" name="椭圆 127"/>
          <p:cNvSpPr/>
          <p:nvPr/>
        </p:nvSpPr>
        <p:spPr>
          <a:xfrm rot="3898512" flipV="1">
            <a:off x="3921215" y="4277205"/>
            <a:ext cx="1424106" cy="96421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532" y="2848990"/>
            <a:ext cx="778105" cy="1031295"/>
          </a:xfrm>
          <a:prstGeom prst="rect">
            <a:avLst/>
          </a:prstGeom>
        </p:spPr>
      </p:pic>
      <p:sp>
        <p:nvSpPr>
          <p:cNvPr id="39" name="椭圆 127"/>
          <p:cNvSpPr/>
          <p:nvPr/>
        </p:nvSpPr>
        <p:spPr>
          <a:xfrm flipV="1">
            <a:off x="4549303" y="3399998"/>
            <a:ext cx="1461748" cy="150919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240082" y="2719965"/>
            <a:ext cx="367918" cy="343429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41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6513579" y="3024205"/>
            <a:ext cx="1472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Base station</a:t>
            </a:r>
            <a:endParaRPr lang="zh-CN" altLang="en-US" sz="1400" dirty="0"/>
          </a:p>
        </p:txBody>
      </p:sp>
      <p:sp>
        <p:nvSpPr>
          <p:cNvPr id="53" name="椭圆 8"/>
          <p:cNvSpPr/>
          <p:nvPr/>
        </p:nvSpPr>
        <p:spPr>
          <a:xfrm rot="12355869" flipV="1">
            <a:off x="6986827" y="2375707"/>
            <a:ext cx="1352098" cy="91015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350039" y="3308914"/>
            <a:ext cx="464775" cy="528593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55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椭圆 127"/>
          <p:cNvSpPr/>
          <p:nvPr/>
        </p:nvSpPr>
        <p:spPr>
          <a:xfrm rot="1692028">
            <a:off x="6899922" y="2546658"/>
            <a:ext cx="1420716" cy="90924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7" name="Picture 2" descr="C:\Users\l00228727\Desktop\车联网胶片\素材\图片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131484" y="4123657"/>
            <a:ext cx="594973" cy="262790"/>
          </a:xfrm>
          <a:prstGeom prst="rect">
            <a:avLst/>
          </a:prstGeom>
          <a:noFill/>
        </p:spPr>
      </p:pic>
      <p:sp>
        <p:nvSpPr>
          <p:cNvPr id="68" name="云形 67"/>
          <p:cNvSpPr/>
          <p:nvPr/>
        </p:nvSpPr>
        <p:spPr>
          <a:xfrm>
            <a:off x="4968410" y="1722686"/>
            <a:ext cx="1317600" cy="96392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69" name="直接连接符 68"/>
          <p:cNvCxnSpPr>
            <a:stCxn id="68" idx="1"/>
            <a:endCxn id="35" idx="2"/>
          </p:cNvCxnSpPr>
          <p:nvPr/>
        </p:nvCxnSpPr>
        <p:spPr>
          <a:xfrm flipH="1">
            <a:off x="4333962" y="2685580"/>
            <a:ext cx="1293248" cy="6604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5180853" y="1834322"/>
            <a:ext cx="88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Core</a:t>
            </a:r>
          </a:p>
          <a:p>
            <a:pPr algn="ctr"/>
            <a:r>
              <a:rPr lang="en-US" sz="1600" dirty="0" smtClean="0"/>
              <a:t>network</a:t>
            </a:r>
            <a:endParaRPr lang="en-US" sz="1600" dirty="0"/>
          </a:p>
        </p:txBody>
      </p:sp>
      <p:cxnSp>
        <p:nvCxnSpPr>
          <p:cNvPr id="71" name="直接连接符 70"/>
          <p:cNvCxnSpPr>
            <a:stCxn id="52" idx="2"/>
            <a:endCxn id="68" idx="1"/>
          </p:cNvCxnSpPr>
          <p:nvPr/>
        </p:nvCxnSpPr>
        <p:spPr>
          <a:xfrm flipH="1" flipV="1">
            <a:off x="5627210" y="2685580"/>
            <a:ext cx="1622795" cy="646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下箭头 75"/>
          <p:cNvSpPr/>
          <p:nvPr/>
        </p:nvSpPr>
        <p:spPr bwMode="auto">
          <a:xfrm>
            <a:off x="8427008" y="3617890"/>
            <a:ext cx="230771" cy="116941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https://gimg2.baidu.com/image_search/src=http%3A%2F%2Fn.sinaimg.cn%2Fsinakd20200320ac%2F480%2Fw640h640%2F20200320%2F15b6-ireifzf9436975.jpg&amp;refer=http%3A%2F%2Fn.sinaimg.cn&amp;app=2002&amp;size=f9999,10000&amp;q=a80&amp;n=0&amp;g=0n&amp;fmt=jpeg?sec=1646152074&amp;t=b0396e91e05aa764e16f4dfccac1d73c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773" y="4858812"/>
            <a:ext cx="309769" cy="30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椭圆 8"/>
          <p:cNvSpPr/>
          <p:nvPr/>
        </p:nvSpPr>
        <p:spPr>
          <a:xfrm rot="20805489">
            <a:off x="8061234" y="4984534"/>
            <a:ext cx="528123" cy="82073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9" name="椭圆 8"/>
          <p:cNvSpPr/>
          <p:nvPr/>
        </p:nvSpPr>
        <p:spPr>
          <a:xfrm rot="4249319" flipV="1">
            <a:off x="7328215" y="4288766"/>
            <a:ext cx="1035117" cy="89691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椭圆 8"/>
          <p:cNvSpPr/>
          <p:nvPr/>
        </p:nvSpPr>
        <p:spPr>
          <a:xfrm rot="1250456">
            <a:off x="8019996" y="5195179"/>
            <a:ext cx="528123" cy="96376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39308" y="4613975"/>
            <a:ext cx="46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</a:t>
            </a:r>
            <a:endParaRPr lang="zh-CN" altLang="en-US" sz="1400" dirty="0"/>
          </a:p>
        </p:txBody>
      </p:sp>
      <p:sp>
        <p:nvSpPr>
          <p:cNvPr id="84" name="椭圆 8"/>
          <p:cNvSpPr/>
          <p:nvPr/>
        </p:nvSpPr>
        <p:spPr>
          <a:xfrm rot="12779433" flipV="1">
            <a:off x="4389665" y="3902709"/>
            <a:ext cx="917301" cy="93892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782638" y="0"/>
            <a:ext cx="6827838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>
              <a:defRPr/>
            </a:pPr>
            <a:r>
              <a:rPr lang="en-GB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Technical Principles</a:t>
            </a:r>
          </a:p>
        </p:txBody>
      </p:sp>
      <p:sp>
        <p:nvSpPr>
          <p:cNvPr id="17" name="内容占位符 3"/>
          <p:cNvSpPr txBox="1"/>
          <p:nvPr/>
        </p:nvSpPr>
        <p:spPr>
          <a:xfrm>
            <a:off x="175001" y="1394776"/>
            <a:ext cx="8624979" cy="2413635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Sensing  </a:t>
            </a:r>
            <a:r>
              <a:rPr lang="en-US" altLang="zh-CN" sz="1400" dirty="0"/>
              <a:t>based on the </a:t>
            </a:r>
            <a:r>
              <a:rPr lang="en-US" altLang="zh-CN" sz="1400" dirty="0" err="1"/>
              <a:t>5G</a:t>
            </a:r>
            <a:r>
              <a:rPr lang="en-US" altLang="zh-CN" sz="1400" dirty="0"/>
              <a:t> signals</a:t>
            </a:r>
            <a:r>
              <a:rPr lang="en-US" altLang="zh-CN" sz="1400" dirty="0" smtClean="0"/>
              <a:t> is a </a:t>
            </a:r>
            <a:r>
              <a:rPr lang="en-US" altLang="zh-CN" sz="1400" dirty="0"/>
              <a:t>technology using the difference between wireless signals and its reflective signals including the Doppler frequency shift, time of flight (</a:t>
            </a:r>
            <a:r>
              <a:rPr lang="en-US" altLang="zh-CN" sz="1400" dirty="0" err="1"/>
              <a:t>ToF</a:t>
            </a:r>
            <a:r>
              <a:rPr lang="en-US" altLang="zh-CN" sz="1400" dirty="0"/>
              <a:t>), amplitude variation and so on, to sense the </a:t>
            </a:r>
            <a:r>
              <a:rPr lang="en-US" altLang="zh-CN" sz="1400" dirty="0" smtClean="0"/>
              <a:t>surroundings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Distance: identified based on the </a:t>
            </a:r>
            <a:r>
              <a:rPr lang="en-US" altLang="zh-CN" sz="1400" dirty="0" err="1" smtClean="0"/>
              <a:t>ToF</a:t>
            </a:r>
            <a:r>
              <a:rPr lang="en-US" altLang="zh-CN" sz="1400" dirty="0" smtClean="0"/>
              <a:t> related information. 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Angle: identified based on the phase related information from multiple antennas.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Velocity: identified </a:t>
            </a:r>
            <a:r>
              <a:rPr lang="en-US" altLang="zh-CN" sz="1400" dirty="0"/>
              <a:t>based on the </a:t>
            </a:r>
            <a:r>
              <a:rPr lang="en-US" altLang="zh-CN" sz="1400" dirty="0" smtClean="0"/>
              <a:t>Doppler frequency related information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Material: identified based on the </a:t>
            </a:r>
            <a:r>
              <a:rPr lang="en-US" altLang="zh-CN" sz="1400" dirty="0"/>
              <a:t>amplitude related </a:t>
            </a:r>
            <a:r>
              <a:rPr lang="en-US" altLang="zh-CN" sz="1400" dirty="0" smtClean="0"/>
              <a:t>information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… </a:t>
            </a: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0" indent="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None/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4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右箭头 2"/>
          <p:cNvSpPr/>
          <p:nvPr/>
        </p:nvSpPr>
        <p:spPr bwMode="auto">
          <a:xfrm>
            <a:off x="4487491" y="2601594"/>
            <a:ext cx="281061" cy="43583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87" y="2256585"/>
            <a:ext cx="3936128" cy="1139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180" y="2256585"/>
            <a:ext cx="3715800" cy="11569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844" y="3728034"/>
            <a:ext cx="3958437" cy="1014880"/>
          </a:xfrm>
          <a:prstGeom prst="rect">
            <a:avLst/>
          </a:prstGeom>
        </p:spPr>
      </p:pic>
      <p:sp>
        <p:nvSpPr>
          <p:cNvPr id="256" name="右箭头 255"/>
          <p:cNvSpPr/>
          <p:nvPr/>
        </p:nvSpPr>
        <p:spPr bwMode="auto">
          <a:xfrm>
            <a:off x="4487491" y="4117631"/>
            <a:ext cx="281061" cy="43583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2473" y="3687368"/>
            <a:ext cx="4004195" cy="17321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767" y="4176313"/>
            <a:ext cx="2798258" cy="1108497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203649" y="863312"/>
            <a:ext cx="762051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1. Industrial UAVs Boosting Brings Urgent Safety Concern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86527" y="1669474"/>
            <a:ext cx="3974545" cy="3893126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307" y="3906755"/>
            <a:ext cx="1866006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36" indent="-128536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825" dirty="0">
                <a:solidFill>
                  <a:srgbClr val="1D1D1A"/>
                </a:solidFill>
                <a:latin typeface="Calibri" panose="020F0502020204030204"/>
                <a:ea typeface="Microsoft YaHei" panose="020B0503020204020204" pitchFamily="34" charset="-122"/>
                <a:cs typeface="Times New Roman" panose="02020603050405020304" pitchFamily="18" charset="0"/>
              </a:rPr>
              <a:t>Industrial Drones forecast [K Units]: More usage on Utility &amp; power/oil &amp; gas/Emergency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5886" y="1549863"/>
            <a:ext cx="3482477" cy="25391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309">
              <a:defRPr sz="140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Industrial UAVs To Be Boosting in Next Few Years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8591" y="2317000"/>
            <a:ext cx="3802768" cy="1565013"/>
            <a:chOff x="392275" y="2002869"/>
            <a:chExt cx="5072338" cy="2321096"/>
          </a:xfrm>
        </p:grpSpPr>
        <p:pic>
          <p:nvPicPr>
            <p:cNvPr id="24" name="Picture 4" descr="C:\Users\y00212936\AppData\Roaming\eSpace_Desktop\UserData\y00558424\imagefiles\6CF9B3E9-E1C4-47E7-9DC6-D9FC0A101B69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275" y="2080432"/>
              <a:ext cx="5072338" cy="2243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1936038" y="2381528"/>
              <a:ext cx="2076967" cy="30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750" b="1" i="1" dirty="0">
                  <a:solidFill>
                    <a:srgbClr val="1D1D1A"/>
                  </a:solidFill>
                  <a:latin typeface="Calibri" panose="020F0502020204030204"/>
                  <a:ea typeface="Microsoft YaHei" panose="020B0503020204020204" pitchFamily="34" charset="-122"/>
                  <a:cs typeface="Times New Roman" panose="02020603050405020304" pitchFamily="18" charset="0"/>
                </a:rPr>
                <a:t>Source:  Morgan Stanley Research</a:t>
              </a:r>
              <a:endParaRPr lang="zh-CN" altLang="en-US" sz="750" b="1" i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28177" y="2002869"/>
              <a:ext cx="3051906" cy="44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84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900" b="1" dirty="0">
                  <a:solidFill>
                    <a:srgbClr val="1D1D1A"/>
                  </a:solidFill>
                  <a:latin typeface="Calibri" panose="020F0502020204030204"/>
                  <a:ea typeface="Microsoft YaHei" panose="020B0503020204020204" pitchFamily="34" charset="-122"/>
                  <a:cs typeface="Times New Roman" panose="02020603050405020304" pitchFamily="18" charset="0"/>
                </a:rPr>
                <a:t>Urban Air Mobility Global Market(Billions) 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94892" y="1803680"/>
            <a:ext cx="39439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UAVs values accepted in many industries, will boost in next 5 years, expected to reach 1500 billions value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461695"/>
              </p:ext>
            </p:extLst>
          </p:nvPr>
        </p:nvGraphicFramePr>
        <p:xfrm>
          <a:off x="4516406" y="2086273"/>
          <a:ext cx="4354734" cy="3348972"/>
        </p:xfrm>
        <a:graphic>
          <a:graphicData uri="http://schemas.openxmlformats.org/drawingml/2006/table">
            <a:tbl>
              <a:tblPr/>
              <a:tblGrid>
                <a:gridCol w="23366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09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11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6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5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INCIDENT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INDUSTRY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LOCATION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DATE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Van struck by low-flying drone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 err="1">
                          <a:effectLst/>
                        </a:rPr>
                        <a:t>Queensferry</a:t>
                      </a:r>
                      <a:r>
                        <a:rPr lang="en-US" sz="900" u="none" strike="noStrike" dirty="0">
                          <a:effectLst/>
                        </a:rPr>
                        <a:t>, UK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15-Nov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Police and air traffic control intervene after drone spotted at Newcastle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Stadiums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Newcastle, UK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8-Oct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Criminals Use Drones to Drop 5 </a:t>
                      </a:r>
                      <a:r>
                        <a:rPr lang="en-US" sz="900" u="none" strike="noStrike" dirty="0" err="1">
                          <a:effectLst/>
                        </a:rPr>
                        <a:t>Litres</a:t>
                      </a:r>
                      <a:r>
                        <a:rPr lang="en-US" sz="900" u="none" strike="noStrike" dirty="0">
                          <a:effectLst/>
                        </a:rPr>
                        <a:t> of Flammable </a:t>
                      </a:r>
                      <a:r>
                        <a:rPr lang="en-US" sz="900" u="none" strike="noStrike" dirty="0" err="1">
                          <a:effectLst/>
                        </a:rPr>
                        <a:t>Liquit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endParaRPr lang="en-US" sz="900" u="none" strike="noStrike" dirty="0">
                        <a:effectLst/>
                      </a:endParaRPr>
                    </a:p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1-Oct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crashes into Leaning Tower of Pisa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Private/Non-</a:t>
                      </a:r>
                      <a:r>
                        <a:rPr lang="en-US" sz="900" u="none" strike="noStrike" dirty="0" err="1">
                          <a:effectLst/>
                        </a:rPr>
                        <a:t>Coporate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Pisa, Italy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28-Sep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Student got fined with 4,000€ for filming Mont-Saint-Michel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Private/Non-</a:t>
                      </a:r>
                      <a:r>
                        <a:rPr lang="en-US" sz="900" u="none" strike="noStrike" dirty="0" err="1">
                          <a:effectLst/>
                        </a:rPr>
                        <a:t>Coporate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Le Mont-</a:t>
                      </a:r>
                      <a:r>
                        <a:rPr lang="en-US" sz="900" u="none" strike="noStrike" dirty="0" err="1">
                          <a:effectLst/>
                        </a:rPr>
                        <a:t>Sain</a:t>
                      </a:r>
                      <a:r>
                        <a:rPr lang="en-US" sz="900" u="none" strike="noStrike" dirty="0">
                          <a:effectLst/>
                        </a:rPr>
                        <a:t>-Michel, France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22-Sep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attack on vaccination opponents in Hanau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Hanau, Germany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18-Sep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strike leads to explosion at oil depot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Energy/Utilities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Donetsk, Ukraine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11-Sep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incursion during world championship qualifiers</a:t>
                      </a:r>
                      <a:r>
                        <a:rPr lang="en-US" sz="900" u="none" strike="noStrike" dirty="0">
                          <a:effectLst/>
                        </a:rPr>
                        <a:t> between Austria and Republic of Moldova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Stadiums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Chisinau, Republic of Moldova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Drug-carrying drone bound for prison lands outside Virginia school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Prisons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Lawrenceville, 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13-Sep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b="1" u="none" strike="noStrike" dirty="0">
                          <a:effectLst/>
                        </a:rPr>
                        <a:t>Drone Passes Below JetBlue Flight Landing</a:t>
                      </a:r>
                      <a:r>
                        <a:rPr lang="en-US" sz="900" u="none" strike="noStrike" dirty="0">
                          <a:effectLst/>
                        </a:rPr>
                        <a:t> At Logan Airport; FAA Investigating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Airports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Boston, MA,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15-Aug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b="1" u="none" strike="noStrike" dirty="0">
                          <a:effectLst/>
                        </a:rPr>
                        <a:t>Drone Slams into Building in World Trade Center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Manhattan, NY,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2-Aug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4594662" y="1869533"/>
            <a:ext cx="398698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rPr>
              <a:t>Typical UAV incidents of EU and NA</a:t>
            </a:r>
            <a:r>
              <a:rPr lang="en-US" altLang="zh-CN" sz="10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, from </a:t>
            </a:r>
            <a:r>
              <a:rPr lang="zh-CN" altLang="en-US" sz="1050" i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https://www.dedrone.com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4287852" y="1665234"/>
            <a:ext cx="4738229" cy="3897366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47156" y="1545841"/>
            <a:ext cx="4693234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309">
              <a:defRPr sz="140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More and More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UAV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Incidents, Safety Concern Becomes Urgent Issue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Sensing-UAV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89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标题 1"/>
          <p:cNvSpPr txBox="1">
            <a:spLocks/>
          </p:cNvSpPr>
          <p:nvPr/>
        </p:nvSpPr>
        <p:spPr>
          <a:xfrm>
            <a:off x="440372" y="969295"/>
            <a:ext cx="685800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1. 5G-A HCS enables UAV Invading Detection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506664" y="1732682"/>
            <a:ext cx="4191101" cy="3809277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934072" y="1611871"/>
            <a:ext cx="3422732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Detailed Requirements for UAV Invading Detection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506664" y="1867502"/>
            <a:ext cx="409698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Without safety guarantee, UAV can’t develop massively</a:t>
            </a:r>
          </a:p>
          <a:p>
            <a:pPr marL="266593" indent="-1309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Events Assurance</a:t>
            </a:r>
          </a:p>
          <a:p>
            <a:pPr marL="266593" indent="-1309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Important Areas Protection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47" y="4429324"/>
            <a:ext cx="909357" cy="647620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4815802" y="5099665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Airports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279" y="2747034"/>
            <a:ext cx="1036134" cy="61986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460" y="2747034"/>
            <a:ext cx="1291879" cy="61986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387" y="2747034"/>
            <a:ext cx="1236667" cy="619865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4902492" y="3413385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Stadiums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851037" y="3413385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Important Buildings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431911" y="3414370"/>
            <a:ext cx="8755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Celebrations</a:t>
            </a:r>
          </a:p>
        </p:txBody>
      </p:sp>
      <p:sp>
        <p:nvSpPr>
          <p:cNvPr id="86" name="矩形 85"/>
          <p:cNvSpPr/>
          <p:nvPr/>
        </p:nvSpPr>
        <p:spPr>
          <a:xfrm>
            <a:off x="4520456" y="3737880"/>
            <a:ext cx="4096981" cy="33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Commercial: Prevent UAVs Invading from: </a:t>
            </a:r>
          </a:p>
        </p:txBody>
      </p:sp>
      <p:sp>
        <p:nvSpPr>
          <p:cNvPr id="87" name="矩形 86"/>
          <p:cNvSpPr/>
          <p:nvPr/>
        </p:nvSpPr>
        <p:spPr>
          <a:xfrm>
            <a:off x="6714086" y="4043632"/>
            <a:ext cx="186076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567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Stealing Confidential Info.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869981" y="4042154"/>
            <a:ext cx="153279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Affecting Public Safety</a:t>
            </a:r>
            <a:endParaRPr lang="zh-CN" altLang="en-US" sz="1050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476621" y="5099665"/>
            <a:ext cx="12586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Chemistry/Energy…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4405" y="4429325"/>
            <a:ext cx="1381937" cy="647620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7139271" y="5099665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Big Enterprises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180706" y="1744329"/>
            <a:ext cx="4191101" cy="3809277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01201" y="1621163"/>
            <a:ext cx="4004648" cy="41549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UAV Detection Market Will Increase to 12 Billion/Year by 2030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4227" y="2383139"/>
            <a:ext cx="2973705" cy="139943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218756" y="1863647"/>
            <a:ext cx="411500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DRONE INDUSTRY INSIGHTS(Germany): </a:t>
            </a:r>
            <a:r>
              <a:rPr lang="en-US" altLang="zh-CN" sz="105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Anti-Drone market $6.6 billion by 2024, CAGR 41.4%, will reach $50 billion by 2030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89509" y="4327738"/>
            <a:ext cx="3156811" cy="1178690"/>
            <a:chOff x="652933" y="4598758"/>
            <a:chExt cx="4210725" cy="1572200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2933" y="4598758"/>
              <a:ext cx="1589525" cy="1572200"/>
            </a:xfrm>
            <a:prstGeom prst="rect">
              <a:avLst/>
            </a:prstGeom>
          </p:spPr>
        </p:pic>
        <p:sp>
          <p:nvSpPr>
            <p:cNvPr id="98" name="矩形 97"/>
            <p:cNvSpPr/>
            <p:nvPr/>
          </p:nvSpPr>
          <p:spPr>
            <a:xfrm>
              <a:off x="1413695" y="4912058"/>
              <a:ext cx="1013921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Commercial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26%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413695" y="5504182"/>
              <a:ext cx="1056686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Government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24%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798078" y="5142890"/>
              <a:ext cx="682505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Others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50%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1447696" y="4649532"/>
              <a:ext cx="1868819" cy="142536"/>
            </a:xfrm>
            <a:prstGeom prst="line">
              <a:avLst/>
            </a:prstGeom>
            <a:noFill/>
            <a:ln w="63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cxnSp>
          <p:nvCxnSpPr>
            <p:cNvPr id="102" name="直接连接符 101"/>
            <p:cNvCxnSpPr/>
            <p:nvPr/>
          </p:nvCxnSpPr>
          <p:spPr>
            <a:xfrm flipV="1">
              <a:off x="1447696" y="5965847"/>
              <a:ext cx="1868819" cy="148617"/>
            </a:xfrm>
            <a:prstGeom prst="line">
              <a:avLst/>
            </a:prstGeom>
            <a:noFill/>
            <a:ln w="63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09769" y="4678177"/>
              <a:ext cx="1319831" cy="1315431"/>
            </a:xfrm>
            <a:prstGeom prst="rect">
              <a:avLst/>
            </a:prstGeom>
          </p:spPr>
        </p:pic>
        <p:sp>
          <p:nvSpPr>
            <p:cNvPr id="104" name="矩形 103"/>
            <p:cNvSpPr/>
            <p:nvPr/>
          </p:nvSpPr>
          <p:spPr>
            <a:xfrm>
              <a:off x="3990856" y="5042516"/>
              <a:ext cx="872802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Detection</a:t>
              </a:r>
              <a:endPara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48%</a:t>
              </a:r>
              <a:endPara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3076962" y="5003375"/>
              <a:ext cx="981552" cy="862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Detection &amp; Disruption 52%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96288" y="3819499"/>
            <a:ext cx="411500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touchable</a:t>
            </a:r>
            <a:r>
              <a:rPr lang="en-US" altLang="zh-CN" sz="1050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05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UAV detection market will reach 12 billion by 2030, </a:t>
            </a:r>
            <a:r>
              <a:rPr lang="en-US" altLang="zh-CN" sz="105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According to distribution by end-user and defense type</a:t>
            </a:r>
            <a:endParaRPr lang="zh-CN" altLang="en-US" sz="1050" b="1" dirty="0">
              <a:solidFill>
                <a:srgbClr val="C0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621272" y="5327358"/>
            <a:ext cx="1776448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i="1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Source: Verified Market Research</a:t>
            </a:r>
            <a:endParaRPr lang="zh-CN" altLang="en-US" sz="825" i="1" dirty="0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830" y="2758895"/>
            <a:ext cx="958605" cy="390229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29788" y="4427132"/>
            <a:ext cx="1011326" cy="632897"/>
          </a:xfrm>
          <a:prstGeom prst="rect">
            <a:avLst/>
          </a:prstGeom>
        </p:spPr>
      </p:pic>
      <p:sp>
        <p:nvSpPr>
          <p:cNvPr id="110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Sensing-UAV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3009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>
            <a:spLocks/>
          </p:cNvSpPr>
          <p:nvPr/>
        </p:nvSpPr>
        <p:spPr>
          <a:xfrm>
            <a:off x="306586" y="924743"/>
            <a:ext cx="7299559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zh-CN" altLang="en-US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Intelligent transportation has strong sensing demand 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8651" y="4430386"/>
            <a:ext cx="76853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45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10 thousands sets</a:t>
            </a:r>
            <a:endParaRPr lang="zh-CN" altLang="en-US" sz="60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06586" y="1586190"/>
            <a:ext cx="4702914" cy="404467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4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72077" y="1410510"/>
            <a:ext cx="2109873" cy="276999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6854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Strong sensing demand for ITS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263691" y="1586190"/>
            <a:ext cx="3701878" cy="404467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4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34792" y="1422563"/>
            <a:ext cx="2833533" cy="27699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6854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Various sensing cases for ITS  </a:t>
            </a:r>
          </a:p>
        </p:txBody>
      </p:sp>
      <p:sp>
        <p:nvSpPr>
          <p:cNvPr id="36" name="矩形 35"/>
          <p:cNvSpPr/>
          <p:nvPr/>
        </p:nvSpPr>
        <p:spPr>
          <a:xfrm>
            <a:off x="460489" y="3893742"/>
            <a:ext cx="25320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Radar market in China (200K sets/year)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7" name="图表 36"/>
          <p:cNvGraphicFramePr>
            <a:graphicFrameLocks/>
          </p:cNvGraphicFramePr>
          <p:nvPr>
            <p:extLst/>
          </p:nvPr>
        </p:nvGraphicFramePr>
        <p:xfrm>
          <a:off x="374935" y="4373250"/>
          <a:ext cx="2084491" cy="980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" name="Picture 2" descr="Automotive Vehicle-to-Everything (V2X) mark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45" y="1958445"/>
            <a:ext cx="3242423" cy="142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41251" y="1707552"/>
            <a:ext cx="42203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Automotive Vehicle-to-Everything (V2X) market by region, 2014-2025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60477" y="2003959"/>
            <a:ext cx="2203786" cy="219291"/>
          </a:xfrm>
          <a:prstGeom prst="rect">
            <a:avLst/>
          </a:prstGeom>
          <a:solidFill>
            <a:srgbClr val="1D1D1A">
              <a:lumMod val="10000"/>
              <a:lumOff val="9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1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Source: Grand View Research, Feb, 2017</a:t>
            </a:r>
            <a:endParaRPr kumimoji="0" lang="zh-CN" altLang="en-US" sz="825" b="0" i="1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06269" y="2364011"/>
            <a:ext cx="68961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USD Million</a:t>
            </a:r>
            <a:endParaRPr lang="zh-CN" altLang="en-US" sz="7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40889" y="3893741"/>
            <a:ext cx="156424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Radar market in US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516" y="4270774"/>
            <a:ext cx="2402820" cy="1201410"/>
          </a:xfrm>
          <a:prstGeom prst="rect">
            <a:avLst/>
          </a:prstGeom>
        </p:spPr>
      </p:pic>
      <p:sp>
        <p:nvSpPr>
          <p:cNvPr id="44" name="下箭头 43"/>
          <p:cNvSpPr/>
          <p:nvPr/>
        </p:nvSpPr>
        <p:spPr>
          <a:xfrm>
            <a:off x="2351427" y="3500207"/>
            <a:ext cx="382178" cy="285282"/>
          </a:xfrm>
          <a:prstGeom prst="downArrow">
            <a:avLst/>
          </a:prstGeom>
          <a:solidFill>
            <a:srgbClr val="EA00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27066" y="2067130"/>
            <a:ext cx="3461241" cy="776790"/>
            <a:chOff x="7107013" y="1345375"/>
            <a:chExt cx="4616791" cy="1036124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07013" y="1345375"/>
              <a:ext cx="4616791" cy="1036124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9053335" y="1670771"/>
              <a:ext cx="238539" cy="524017"/>
            </a:xfrm>
            <a:prstGeom prst="rect">
              <a:avLst/>
            </a:prstGeom>
            <a:noFill/>
            <a:ln w="1905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49" b="0" i="0" u="none" strike="noStrike" kern="0" cap="none" spc="0" normalizeH="0" baseline="0" noProof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1871" y="3382985"/>
            <a:ext cx="989373" cy="84621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1265" y="3361038"/>
            <a:ext cx="1066881" cy="83257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7066" y="4637491"/>
            <a:ext cx="989373" cy="853078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6345160" y="3560402"/>
            <a:ext cx="812188" cy="51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5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All-day traffic monitoring and management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248147" y="3519257"/>
            <a:ext cx="658560" cy="51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5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Traffic hazard detection and handling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79812" y="4799714"/>
            <a:ext cx="84493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Track restoration for determination of accident responsibility </a:t>
            </a:r>
          </a:p>
        </p:txBody>
      </p:sp>
      <p:sp>
        <p:nvSpPr>
          <p:cNvPr id="54" name="Rectangle 120"/>
          <p:cNvSpPr/>
          <p:nvPr/>
        </p:nvSpPr>
        <p:spPr>
          <a:xfrm>
            <a:off x="8296000" y="4799714"/>
            <a:ext cx="67583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Illegal driving</a:t>
            </a:r>
          </a:p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supervision</a:t>
            </a:r>
            <a:endParaRPr kumimoji="1" lang="zh-CN" altLang="en-US" sz="75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5" name="Picture 56" descr="视频｜高速违章被罚威胁民警司机：我不是省油的灯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49" y="4553016"/>
            <a:ext cx="1023397" cy="87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矩形 55"/>
          <p:cNvSpPr/>
          <p:nvPr/>
        </p:nvSpPr>
        <p:spPr>
          <a:xfrm>
            <a:off x="5378278" y="1696928"/>
            <a:ext cx="353460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Smart car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RAN-based sensing for 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autonomous driving</a:t>
            </a:r>
          </a:p>
        </p:txBody>
      </p:sp>
      <p:sp>
        <p:nvSpPr>
          <p:cNvPr id="57" name="矩形 56"/>
          <p:cNvSpPr/>
          <p:nvPr/>
        </p:nvSpPr>
        <p:spPr>
          <a:xfrm>
            <a:off x="5429960" y="3086974"/>
            <a:ext cx="324947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Smart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road: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RAN-based sensing for road supervision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Sensing-ITS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969720" y="5756848"/>
            <a:ext cx="4507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Sensing for ITS(Detail in S1-22XXXX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788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/>
          </p:cNvSpPr>
          <p:nvPr/>
        </p:nvSpPr>
        <p:spPr>
          <a:xfrm>
            <a:off x="274802" y="1052619"/>
            <a:ext cx="716280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3. Potential Use Cases: Railway Intrusion Detection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103" y="4512281"/>
            <a:ext cx="1417944" cy="86717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5262" y="3561144"/>
            <a:ext cx="419361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7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https://ec.europa.eu/eurostat/statistics-explained/index.php?title=Railway_safety_statistics_in_the_EU</a:t>
            </a:r>
          </a:p>
        </p:txBody>
      </p:sp>
      <p:sp>
        <p:nvSpPr>
          <p:cNvPr id="31" name="矩形 30"/>
          <p:cNvSpPr/>
          <p:nvPr/>
        </p:nvSpPr>
        <p:spPr>
          <a:xfrm>
            <a:off x="104224" y="1880286"/>
            <a:ext cx="449834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EU 2019: 520 people died in accidents and 2313 suicides on railway</a:t>
            </a:r>
            <a:endParaRPr lang="zh-CN" altLang="en-US" sz="1050" b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77" y="3145647"/>
            <a:ext cx="4042983" cy="4063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77" y="2176760"/>
            <a:ext cx="4042983" cy="882397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2888918" y="2403430"/>
            <a:ext cx="522310" cy="64070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979587" y="3315884"/>
            <a:ext cx="350501" cy="25161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675" y="2124021"/>
            <a:ext cx="1025413" cy="199385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11070" y="4231371"/>
            <a:ext cx="11165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Vehicles Intrusion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18280" y="4231371"/>
            <a:ext cx="14001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Pedestrians Intrusion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67298" y="4231371"/>
            <a:ext cx="110253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Natural Disasters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42465" y="1671117"/>
            <a:ext cx="4340543" cy="3822641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5942" y="1556386"/>
            <a:ext cx="3672800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Thousands of people died due to intrusion into railway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641687" y="1671117"/>
            <a:ext cx="4340543" cy="3822641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07734" y="1554043"/>
            <a:ext cx="4089581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HCS Is A Good Option of Railway Intrusion Detection System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76789" y="2408006"/>
            <a:ext cx="424818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“Construct an intelligent monitoring and warning system for natural disasters, foreign object intrusion.”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Candidate Technologies: Camera + </a:t>
            </a:r>
            <a:r>
              <a:rPr lang="en-US" altLang="zh-CN" sz="900" i="1" dirty="0" err="1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mmW</a:t>
            </a:r>
            <a:r>
              <a:rPr lang="en-US" altLang="zh-CN" sz="900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Radar / Vibrating fiber…</a:t>
            </a:r>
          </a:p>
        </p:txBody>
      </p:sp>
      <p:sp>
        <p:nvSpPr>
          <p:cNvPr id="45" name="矩形 44"/>
          <p:cNvSpPr/>
          <p:nvPr/>
        </p:nvSpPr>
        <p:spPr>
          <a:xfrm>
            <a:off x="127821" y="3907002"/>
            <a:ext cx="437010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China 2019: 788 people died, </a:t>
            </a:r>
            <a:r>
              <a:rPr lang="en-US" altLang="zh-CN" sz="1050" b="1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pedestrian intrusion as main reason</a:t>
            </a:r>
          </a:p>
        </p:txBody>
      </p:sp>
      <p:sp>
        <p:nvSpPr>
          <p:cNvPr id="46" name="矩形 45"/>
          <p:cNvSpPr/>
          <p:nvPr/>
        </p:nvSpPr>
        <p:spPr>
          <a:xfrm>
            <a:off x="4729687" y="3091243"/>
            <a:ext cx="41423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HCS is a better option, because railway companies has strong communication requirements simultaneously</a:t>
            </a:r>
            <a:endParaRPr lang="zh-CN" altLang="en-US" sz="1050" b="1" dirty="0">
              <a:solidFill>
                <a:srgbClr val="C0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6884" y="2136161"/>
            <a:ext cx="1975685" cy="273066"/>
          </a:xfrm>
          <a:prstGeom prst="rect">
            <a:avLst/>
          </a:prstGeom>
          <a:ln>
            <a:solidFill>
              <a:srgbClr val="666666">
                <a:lumMod val="20000"/>
                <a:lumOff val="80000"/>
              </a:srgbClr>
            </a:solidFill>
          </a:ln>
        </p:spPr>
      </p:pic>
      <p:sp>
        <p:nvSpPr>
          <p:cNvPr id="48" name="矩形 47"/>
          <p:cNvSpPr/>
          <p:nvPr/>
        </p:nvSpPr>
        <p:spPr>
          <a:xfrm>
            <a:off x="6593572" y="2102960"/>
            <a:ext cx="2390399" cy="34624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b="1" i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Notice of China Advanced Railway Planning</a:t>
            </a:r>
          </a:p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b="1" i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Published in 2020</a:t>
            </a:r>
            <a:endParaRPr lang="zh-CN" altLang="en-US" sz="825" b="1" i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49" name="表格 48"/>
          <p:cNvGraphicFramePr>
            <a:graphicFrameLocks noGrp="1"/>
          </p:cNvGraphicFramePr>
          <p:nvPr>
            <p:extLst/>
          </p:nvPr>
        </p:nvGraphicFramePr>
        <p:xfrm>
          <a:off x="4744879" y="3791707"/>
          <a:ext cx="4112003" cy="1175949"/>
        </p:xfrm>
        <a:graphic>
          <a:graphicData uri="http://schemas.openxmlformats.org/drawingml/2006/table">
            <a:tbl>
              <a:tblPr/>
              <a:tblGrid>
                <a:gridCol w="1278110"/>
                <a:gridCol w="1959462"/>
                <a:gridCol w="874431"/>
              </a:tblGrid>
              <a:tr h="16928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b="0" i="0" u="none" strike="noStrike" dirty="0" smtClean="0">
                          <a:solidFill>
                            <a:srgbClr val="1D1D1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Services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Requirement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CCTV upload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40~60 cameras per train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100Mbps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 info upload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Mechanical and electrical data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50GB/day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38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trackside Info upload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Trackside </a:t>
                      </a: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monitoring camera and</a:t>
                      </a:r>
                    </a:p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Worker Portable 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camera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10Mbps+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38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Mgmt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natural disasters, foreign 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 intrusion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</a:t>
                      </a:r>
                      <a:endParaRPr 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4780541" y="5015999"/>
            <a:ext cx="3788217" cy="334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5GS provides communication + sensing services for railway.</a:t>
            </a:r>
            <a:endParaRPr lang="en-US" altLang="zh-CN" sz="1050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34118" y="1850454"/>
            <a:ext cx="362791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China is Planning </a:t>
            </a: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Railway Intrusion Detection System</a:t>
            </a:r>
            <a:endParaRPr lang="en-US" altLang="zh-CN" sz="1050" b="1" i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Picture 2" descr="https://gimg2.baidu.com/image_search/src=http%3A%2F%2Fci.xiaohongshu.com%2Feda8ff10-d900-91f8-b7a3-ea5b84722068%3FimageView2%2F2%2Fw%2F1080%2Fformat%2Fjpg&amp;refer=http%3A%2F%2Fci.xiaohongshu.com&amp;app=2002&amp;size=f9999,10000&amp;q=a80&amp;n=0&amp;g=0n&amp;fmt=jpeg?sec=1646149575&amp;t=69bfc18f20ec98ef956489ffa6e9583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669" y="4512281"/>
            <a:ext cx="1209998" cy="86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s://gimg2.baidu.com/image_search/src=http%3A%2F%2Fbkimg.cdn.bcebos.com%2Fpic%2Fcdbf6c81800a19d8bc3e49bca8b3958ba61ea8d3e87a&amp;refer=http%3A%2F%2Fbkimg.cdn.bcebos.com&amp;app=2002&amp;size=f9999,10000&amp;q=a80&amp;n=0&amp;g=0n&amp;fmt=jpeg?sec=1646149668&amp;t=2bebcbbe31c24fb5b6f85bbb204176e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8" y="4497927"/>
            <a:ext cx="1177333" cy="88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Sensing-Railway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9658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/>
        </p:nvSpPr>
        <p:spPr bwMode="auto">
          <a:xfrm>
            <a:off x="236228" y="4260086"/>
            <a:ext cx="4436483" cy="23547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矩形 131"/>
          <p:cNvSpPr/>
          <p:nvPr/>
        </p:nvSpPr>
        <p:spPr bwMode="auto">
          <a:xfrm>
            <a:off x="4711312" y="4258114"/>
            <a:ext cx="4306985" cy="23547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0" name="矩形 129"/>
          <p:cNvSpPr/>
          <p:nvPr/>
        </p:nvSpPr>
        <p:spPr bwMode="auto">
          <a:xfrm>
            <a:off x="228299" y="1034385"/>
            <a:ext cx="8789998" cy="319150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672" y="1173999"/>
            <a:ext cx="2624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smtClean="0"/>
              <a:t>Home </a:t>
            </a:r>
            <a:r>
              <a:rPr lang="en-US" altLang="zh-CN" dirty="0" smtClean="0"/>
              <a:t>Intelligence 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(Detail in </a:t>
            </a:r>
            <a:r>
              <a:rPr lang="en-US" altLang="zh-CN" dirty="0" err="1" smtClean="0"/>
              <a:t>S1-22XXXX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7429" y="1778859"/>
            <a:ext cx="2320018" cy="16372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8082" y="4070477"/>
            <a:ext cx="2495994" cy="4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In-vehicle sensing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 descr="C:\Users\d00614030\AppData\Roaming\eSpace_Desktop\UserData\d00614030\imagefiles\1338B055-FF3F-4B2C-B5B6-AB4879B341D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40" y="4528604"/>
            <a:ext cx="2382147" cy="14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94181" y="165267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UE centric Sensing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633" y="3429899"/>
            <a:ext cx="28537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Intelligent home management and control based on </a:t>
            </a:r>
            <a:r>
              <a:rPr lang="en-US" altLang="zh-CN" sz="1200" dirty="0" smtClean="0">
                <a:cs typeface="+mn-ea"/>
                <a:sym typeface="+mn-lt"/>
              </a:rPr>
              <a:t>sensing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0609" y="6042205"/>
            <a:ext cx="313986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Safe driving in a sensory assisted vehicle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18BEB44-2C6E-48BB-B586-4E45510EF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01" y="1166892"/>
            <a:ext cx="1240140" cy="76316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FD1C037-0AFD-4D3A-83C7-E24A9359FD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807" y="3177637"/>
            <a:ext cx="1241379" cy="861951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 bwMode="auto">
          <a:xfrm>
            <a:off x="2882659" y="1762255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2882659" y="2391468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右箭头 24"/>
          <p:cNvSpPr/>
          <p:nvPr/>
        </p:nvSpPr>
        <p:spPr bwMode="auto">
          <a:xfrm>
            <a:off x="2904544" y="3069132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6" name="Picture 4" descr="C:\Users\d00614030\AppData\Roaming\eSpace_Desktop\UserData\d00614030\imagefiles\DFD5DC1C-B944-4CFE-B73B-562394C1BCDC.png">
            <a:extLst>
              <a:ext uri="{FF2B5EF4-FFF2-40B4-BE49-F238E27FC236}">
                <a16:creationId xmlns:a16="http://schemas.microsoft.com/office/drawing/2014/main" xmlns="" id="{54B99175-711F-4361-9564-A196A3FD0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272" y="5396614"/>
            <a:ext cx="1297504" cy="88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74CFDE9-BE2D-46F7-AC4F-52EA4AF043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38" y="4325754"/>
            <a:ext cx="1300372" cy="826508"/>
          </a:xfrm>
          <a:prstGeom prst="rect">
            <a:avLst/>
          </a:prstGeom>
        </p:spPr>
      </p:pic>
      <p:sp>
        <p:nvSpPr>
          <p:cNvPr id="28" name="右箭头 27"/>
          <p:cNvSpPr/>
          <p:nvPr/>
        </p:nvSpPr>
        <p:spPr bwMode="auto">
          <a:xfrm>
            <a:off x="7170658" y="4536827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右箭头 28"/>
          <p:cNvSpPr/>
          <p:nvPr/>
        </p:nvSpPr>
        <p:spPr bwMode="auto">
          <a:xfrm>
            <a:off x="7192543" y="5214491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0783" y="3802729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7097379" y="5564887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3547212" y="1921155"/>
            <a:ext cx="9653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Fall Detection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547212" y="3979671"/>
            <a:ext cx="9444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Home control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547211" y="2969289"/>
            <a:ext cx="116410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Children </a:t>
            </a:r>
            <a:r>
              <a:rPr lang="en-GB" altLang="zh-CN" dirty="0"/>
              <a:t>Custody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3054" y="2141185"/>
            <a:ext cx="1238387" cy="8781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813808" y="5145147"/>
            <a:ext cx="9124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Infant testing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23048" y="6277248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Sleep Alert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4672712" y="1363289"/>
            <a:ext cx="4496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smtClean="0"/>
              <a:t>Coordinated Sensing between multiple </a:t>
            </a:r>
            <a:r>
              <a:rPr lang="en-US" dirty="0" err="1" smtClean="0"/>
              <a:t>UEs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8716" y="1779498"/>
            <a:ext cx="3997959" cy="178816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246099" y="3292552"/>
            <a:ext cx="298236" cy="247113"/>
            <a:chOff x="2238703" y="1292772"/>
            <a:chExt cx="698938" cy="579128"/>
          </a:xfrm>
        </p:grpSpPr>
        <p:grpSp>
          <p:nvGrpSpPr>
            <p:cNvPr id="37" name="组合 36"/>
            <p:cNvGrpSpPr/>
            <p:nvPr/>
          </p:nvGrpSpPr>
          <p:grpSpPr>
            <a:xfrm rot="10800000">
              <a:off x="2238703" y="1292772"/>
              <a:ext cx="273269" cy="487825"/>
              <a:chOff x="2238703" y="1292772"/>
              <a:chExt cx="273269" cy="487825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等腰三角形 42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0800000">
              <a:off x="2664372" y="1297121"/>
              <a:ext cx="273269" cy="487825"/>
              <a:chOff x="2238703" y="1292772"/>
              <a:chExt cx="273269" cy="487825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等腰三角形 40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 rot="20043347">
              <a:off x="2396787" y="1685672"/>
              <a:ext cx="382770" cy="1862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476460" y="2470487"/>
            <a:ext cx="254062" cy="210511"/>
            <a:chOff x="2238703" y="1292772"/>
            <a:chExt cx="698938" cy="579128"/>
          </a:xfrm>
        </p:grpSpPr>
        <p:grpSp>
          <p:nvGrpSpPr>
            <p:cNvPr id="45" name="组合 44"/>
            <p:cNvGrpSpPr/>
            <p:nvPr/>
          </p:nvGrpSpPr>
          <p:grpSpPr>
            <a:xfrm rot="10800000">
              <a:off x="2238703" y="1292772"/>
              <a:ext cx="273269" cy="487825"/>
              <a:chOff x="2238703" y="1292772"/>
              <a:chExt cx="273269" cy="487825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0800000">
              <a:off x="2664372" y="1297121"/>
              <a:ext cx="273269" cy="487825"/>
              <a:chOff x="2238703" y="1292772"/>
              <a:chExt cx="273269" cy="487825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等腰三角形 48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 rot="20043347">
              <a:off x="2396787" y="1685672"/>
              <a:ext cx="382770" cy="1862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720618" y="1783126"/>
            <a:ext cx="666851" cy="276058"/>
            <a:chOff x="7988595" y="2681269"/>
            <a:chExt cx="2152364" cy="996668"/>
          </a:xfrm>
        </p:grpSpPr>
        <p:grpSp>
          <p:nvGrpSpPr>
            <p:cNvPr id="53" name="组合 52"/>
            <p:cNvGrpSpPr/>
            <p:nvPr/>
          </p:nvGrpSpPr>
          <p:grpSpPr>
            <a:xfrm rot="10800000">
              <a:off x="7988595" y="3179603"/>
              <a:ext cx="1550274" cy="498334"/>
              <a:chOff x="2238703" y="1290961"/>
              <a:chExt cx="1550274" cy="498334"/>
            </a:xfrm>
          </p:grpSpPr>
          <p:grpSp>
            <p:nvGrpSpPr>
              <p:cNvPr id="100" name="组合 99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11" name="直接连接符 110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等腰三角形 111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等腰三角形 109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等腰三角形 107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" name="组合 102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等腰三角形 105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4" name="直接连接符 103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rot="10800000">
              <a:off x="8193171" y="3009068"/>
              <a:ext cx="1550274" cy="498334"/>
              <a:chOff x="2238703" y="1290961"/>
              <a:chExt cx="1550274" cy="498334"/>
            </a:xfrm>
          </p:grpSpPr>
          <p:grpSp>
            <p:nvGrpSpPr>
              <p:cNvPr id="87" name="组合 86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8" name="直接连接符 97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等腰三角形 98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6" name="直接连接符 95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等腰三角形 96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4" name="直接连接符 93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等腰三角形 94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2" name="直接连接符 91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等腰三角形 92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1" name="直接连接符 90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10800000">
              <a:off x="8411752" y="2854772"/>
              <a:ext cx="1550274" cy="498334"/>
              <a:chOff x="2238703" y="1290961"/>
              <a:chExt cx="1550274" cy="498334"/>
            </a:xfrm>
          </p:grpSpPr>
          <p:grpSp>
            <p:nvGrpSpPr>
              <p:cNvPr id="74" name="组合 73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等腰三角形 85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等腰三角形 83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等腰三角形 81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等腰三角形 79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8" name="直接连接符 77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 rot="10800000">
              <a:off x="8590685" y="2681269"/>
              <a:ext cx="1550274" cy="498334"/>
              <a:chOff x="2238703" y="1290961"/>
              <a:chExt cx="1550274" cy="498334"/>
            </a:xfrm>
          </p:grpSpPr>
          <p:grpSp>
            <p:nvGrpSpPr>
              <p:cNvPr id="61" name="组合 60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等腰三角形 72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等腰三角形 70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等腰三角形 68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66" name="直接连接符 65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等腰三角形 66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65" name="直接连接符 64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直接连接符 56"/>
            <p:cNvCxnSpPr/>
            <p:nvPr/>
          </p:nvCxnSpPr>
          <p:spPr>
            <a:xfrm flipH="1">
              <a:off x="8125230" y="2681269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9381086" y="2697939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8564906" y="2696128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8979169" y="2703556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文本框 112"/>
          <p:cNvSpPr txBox="1"/>
          <p:nvPr/>
        </p:nvSpPr>
        <p:spPr>
          <a:xfrm>
            <a:off x="4939949" y="3629249"/>
            <a:ext cx="4041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200" dirty="0" smtClean="0"/>
              <a:t>Improve sensing accuracy by multiple sensing device coordination in home scenarios. </a:t>
            </a:r>
            <a:endParaRPr lang="zh-CN" altLang="en-US" sz="1200" dirty="0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BD43978-48EA-4197-969D-1FCFC9B62283}"/>
              </a:ext>
            </a:extLst>
          </p:cNvPr>
          <p:cNvSpPr txBox="1"/>
          <p:nvPr/>
        </p:nvSpPr>
        <p:spPr>
          <a:xfrm>
            <a:off x="228299" y="6079327"/>
            <a:ext cx="25306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Sensing and enabling </a:t>
            </a:r>
            <a:r>
              <a:rPr lang="en-US" altLang="zh-CN" sz="1200" dirty="0" smtClean="0">
                <a:cs typeface="+mn-ea"/>
                <a:sym typeface="+mn-lt"/>
              </a:rPr>
              <a:t>smart </a:t>
            </a:r>
            <a:r>
              <a:rPr lang="en-US" altLang="zh-CN" sz="1200" dirty="0">
                <a:cs typeface="+mn-ea"/>
                <a:sym typeface="+mn-lt"/>
              </a:rPr>
              <a:t>applications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4396C39B-8572-4DB5-8017-53C65A585579}"/>
              </a:ext>
            </a:extLst>
          </p:cNvPr>
          <p:cNvSpPr>
            <a:spLocks noChangeAspect="1"/>
          </p:cNvSpPr>
          <p:nvPr/>
        </p:nvSpPr>
        <p:spPr>
          <a:xfrm>
            <a:off x="404196" y="4583232"/>
            <a:ext cx="2323636" cy="1523189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603293" y="4124017"/>
            <a:ext cx="2495994" cy="4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 application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右箭头 120"/>
          <p:cNvSpPr/>
          <p:nvPr/>
        </p:nvSpPr>
        <p:spPr bwMode="auto">
          <a:xfrm>
            <a:off x="2837491" y="4668337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右箭头 121"/>
          <p:cNvSpPr/>
          <p:nvPr/>
        </p:nvSpPr>
        <p:spPr bwMode="auto">
          <a:xfrm>
            <a:off x="2859376" y="5346001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163815" y="6275530"/>
            <a:ext cx="15295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Interaction Identification</a:t>
            </a:r>
            <a:endParaRPr lang="zh-CN" altLang="en-US" dirty="0"/>
          </a:p>
        </p:txBody>
      </p:sp>
      <p:sp>
        <p:nvSpPr>
          <p:cNvPr id="125" name="矩形 124"/>
          <p:cNvSpPr/>
          <p:nvPr/>
        </p:nvSpPr>
        <p:spPr>
          <a:xfrm>
            <a:off x="3125431" y="5211668"/>
            <a:ext cx="15664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Gesture Reconfiguration</a:t>
            </a:r>
            <a:endParaRPr lang="zh-CN" altLang="en-US" dirty="0"/>
          </a:p>
        </p:txBody>
      </p:sp>
      <p:sp>
        <p:nvSpPr>
          <p:cNvPr id="127" name="文本框 126"/>
          <p:cNvSpPr txBox="1"/>
          <p:nvPr/>
        </p:nvSpPr>
        <p:spPr>
          <a:xfrm>
            <a:off x="2779024" y="5637810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xmlns="" id="{017C46EF-0C8F-4F36-970B-5C9B7081F0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395" y="4385219"/>
            <a:ext cx="1223737" cy="829272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611F7C1E-A6FB-4EFD-97A0-CE041974653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748" y="5460810"/>
            <a:ext cx="1207384" cy="804922"/>
          </a:xfrm>
          <a:prstGeom prst="rect">
            <a:avLst/>
          </a:prstGeom>
        </p:spPr>
      </p:pic>
      <p:sp>
        <p:nvSpPr>
          <p:cNvPr id="120" name="TextBox 119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28">
            <a:extLst>
              <a:ext uri="{FF2B5EF4-FFF2-40B4-BE49-F238E27FC236}">
                <a16:creationId xmlns="" xmlns:a16="http://schemas.microsoft.com/office/drawing/2014/main" id="{C19A589F-27DA-46F0-A58A-44AD3C0A5341}"/>
              </a:ext>
            </a:extLst>
          </p:cNvPr>
          <p:cNvSpPr/>
          <p:nvPr/>
        </p:nvSpPr>
        <p:spPr>
          <a:xfrm>
            <a:off x="312078" y="1688313"/>
            <a:ext cx="4547323" cy="4650703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="" xmlns:a16="http://schemas.microsoft.com/office/drawing/2014/main" id="{ECF127AC-0121-4D75-B325-E60D1936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88" y="980008"/>
            <a:ext cx="7112608" cy="331356"/>
          </a:xfrm>
        </p:spPr>
        <p:txBody>
          <a:bodyPr wrap="square" lIns="26979" tIns="26979" rIns="26979" bIns="26979" anchor="ctr">
            <a:spAutoFit/>
          </a:bodyPr>
          <a:lstStyle/>
          <a:p>
            <a:pPr algn="ctr" defTabSz="684840" fontAlgn="base">
              <a:lnSpc>
                <a:spcPct val="100000"/>
              </a:lnSpc>
              <a:spcAft>
                <a:spcPct val="0"/>
              </a:spcAft>
            </a:pPr>
            <a:r>
              <a:rPr lang="en-US" altLang="zh-CN" sz="1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Existing </a:t>
            </a:r>
            <a:r>
              <a:rPr lang="en-US" altLang="zh-CN" sz="1799" b="1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3GPP </a:t>
            </a:r>
            <a:r>
              <a:rPr lang="en-US" altLang="zh-CN" sz="1799" b="1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Design </a:t>
            </a:r>
            <a:r>
              <a:rPr lang="en-US" altLang="zh-CN" sz="1799" b="1" dirty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Supports </a:t>
            </a:r>
            <a:r>
              <a:rPr lang="en-US" altLang="zh-CN" sz="1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RAN-based </a:t>
            </a:r>
            <a:r>
              <a:rPr lang="en-US" altLang="zh-CN" sz="1799" b="1" dirty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Sensing</a:t>
            </a:r>
            <a:endParaRPr lang="zh-CN" altLang="en-US" sz="1799" b="1" dirty="0">
              <a:solidFill>
                <a:srgbClr val="C0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727">
            <a:extLst>
              <a:ext uri="{FF2B5EF4-FFF2-40B4-BE49-F238E27FC236}">
                <a16:creationId xmlns="" xmlns:a16="http://schemas.microsoft.com/office/drawing/2014/main" id="{118FAED2-92CE-4CE1-95F4-1A0FA0CA4C45}"/>
              </a:ext>
            </a:extLst>
          </p:cNvPr>
          <p:cNvGrpSpPr/>
          <p:nvPr/>
        </p:nvGrpSpPr>
        <p:grpSpPr>
          <a:xfrm>
            <a:off x="209663" y="2050616"/>
            <a:ext cx="4662369" cy="1919841"/>
            <a:chOff x="147399" y="906834"/>
            <a:chExt cx="6218920" cy="2560788"/>
          </a:xfrm>
        </p:grpSpPr>
        <p:cxnSp>
          <p:nvCxnSpPr>
            <p:cNvPr id="5" name="直接连接符 113">
              <a:extLst>
                <a:ext uri="{FF2B5EF4-FFF2-40B4-BE49-F238E27FC236}">
                  <a16:creationId xmlns="" xmlns:a16="http://schemas.microsoft.com/office/drawing/2014/main" id="{D4F046DE-FBFA-4A6B-8098-0AF77B48EF3E}"/>
                </a:ext>
              </a:extLst>
            </p:cNvPr>
            <p:cNvCxnSpPr/>
            <p:nvPr/>
          </p:nvCxnSpPr>
          <p:spPr bwMode="auto">
            <a:xfrm flipV="1">
              <a:off x="1031915" y="2566201"/>
              <a:ext cx="1601546" cy="466976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" name="组合 114">
              <a:extLst>
                <a:ext uri="{FF2B5EF4-FFF2-40B4-BE49-F238E27FC236}">
                  <a16:creationId xmlns="" xmlns:a16="http://schemas.microsoft.com/office/drawing/2014/main" id="{94A8A8B5-5DE5-46B0-9EDF-45BBF218DB06}"/>
                </a:ext>
              </a:extLst>
            </p:cNvPr>
            <p:cNvGrpSpPr/>
            <p:nvPr/>
          </p:nvGrpSpPr>
          <p:grpSpPr>
            <a:xfrm>
              <a:off x="1031915" y="3070049"/>
              <a:ext cx="4060779" cy="397573"/>
              <a:chOff x="5769263" y="3630922"/>
              <a:chExt cx="2762464" cy="81330"/>
            </a:xfrm>
          </p:grpSpPr>
          <p:sp>
            <p:nvSpPr>
              <p:cNvPr id="64" name="矩形 188">
                <a:extLst>
                  <a:ext uri="{FF2B5EF4-FFF2-40B4-BE49-F238E27FC236}">
                    <a16:creationId xmlns="" xmlns:a16="http://schemas.microsoft.com/office/drawing/2014/main" id="{CA6EE248-8232-40C1-9BB4-C9213E5BA2E5}"/>
                  </a:ext>
                </a:extLst>
              </p:cNvPr>
              <p:cNvSpPr/>
              <p:nvPr/>
            </p:nvSpPr>
            <p:spPr bwMode="auto">
              <a:xfrm>
                <a:off x="5966288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矩形 189">
                <a:extLst>
                  <a:ext uri="{FF2B5EF4-FFF2-40B4-BE49-F238E27FC236}">
                    <a16:creationId xmlns="" xmlns:a16="http://schemas.microsoft.com/office/drawing/2014/main" id="{0E051D05-3AC2-4D09-AB8A-E639774CD4C6}"/>
                  </a:ext>
                </a:extLst>
              </p:cNvPr>
              <p:cNvSpPr/>
              <p:nvPr/>
            </p:nvSpPr>
            <p:spPr bwMode="auto">
              <a:xfrm>
                <a:off x="616331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矩形 190">
                <a:extLst>
                  <a:ext uri="{FF2B5EF4-FFF2-40B4-BE49-F238E27FC236}">
                    <a16:creationId xmlns="" xmlns:a16="http://schemas.microsoft.com/office/drawing/2014/main" id="{9FAF12CE-356C-4CD9-BB47-CCA64151BD21}"/>
                  </a:ext>
                </a:extLst>
              </p:cNvPr>
              <p:cNvSpPr/>
              <p:nvPr/>
            </p:nvSpPr>
            <p:spPr bwMode="auto">
              <a:xfrm>
                <a:off x="6360339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7" name="矩形 191">
                <a:extLst>
                  <a:ext uri="{FF2B5EF4-FFF2-40B4-BE49-F238E27FC236}">
                    <a16:creationId xmlns="" xmlns:a16="http://schemas.microsoft.com/office/drawing/2014/main" id="{6B205BB0-2C2F-49C0-A026-2748729F288B}"/>
                  </a:ext>
                </a:extLst>
              </p:cNvPr>
              <p:cNvSpPr/>
              <p:nvPr/>
            </p:nvSpPr>
            <p:spPr bwMode="auto">
              <a:xfrm>
                <a:off x="6557364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8" name="矩形 192">
                <a:extLst>
                  <a:ext uri="{FF2B5EF4-FFF2-40B4-BE49-F238E27FC236}">
                    <a16:creationId xmlns="" xmlns:a16="http://schemas.microsoft.com/office/drawing/2014/main" id="{AE3F5443-13C9-4559-BECF-0B953254396B}"/>
                  </a:ext>
                </a:extLst>
              </p:cNvPr>
              <p:cNvSpPr/>
              <p:nvPr/>
            </p:nvSpPr>
            <p:spPr bwMode="auto">
              <a:xfrm>
                <a:off x="576926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矩形 193">
                <a:extLst>
                  <a:ext uri="{FF2B5EF4-FFF2-40B4-BE49-F238E27FC236}">
                    <a16:creationId xmlns="" xmlns:a16="http://schemas.microsoft.com/office/drawing/2014/main" id="{76480ADB-3B78-4654-9235-50CE32B356EA}"/>
                  </a:ext>
                </a:extLst>
              </p:cNvPr>
              <p:cNvSpPr/>
              <p:nvPr/>
            </p:nvSpPr>
            <p:spPr bwMode="auto">
              <a:xfrm>
                <a:off x="6951671" y="3630922"/>
                <a:ext cx="198448" cy="8133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2D2015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矩形 194">
                <a:extLst>
                  <a:ext uri="{FF2B5EF4-FFF2-40B4-BE49-F238E27FC236}">
                    <a16:creationId xmlns="" xmlns:a16="http://schemas.microsoft.com/office/drawing/2014/main" id="{B8B8D98D-2E79-40AD-8AFB-A0AFE4651CAB}"/>
                  </a:ext>
                </a:extLst>
              </p:cNvPr>
              <p:cNvSpPr/>
              <p:nvPr/>
            </p:nvSpPr>
            <p:spPr bwMode="auto">
              <a:xfrm>
                <a:off x="714869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矩形 195">
                <a:extLst>
                  <a:ext uri="{FF2B5EF4-FFF2-40B4-BE49-F238E27FC236}">
                    <a16:creationId xmlns="" xmlns:a16="http://schemas.microsoft.com/office/drawing/2014/main" id="{5B6D7916-611D-4D78-A9FD-37E97809D090}"/>
                  </a:ext>
                </a:extLst>
              </p:cNvPr>
              <p:cNvSpPr/>
              <p:nvPr/>
            </p:nvSpPr>
            <p:spPr bwMode="auto">
              <a:xfrm>
                <a:off x="734572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矩形 196">
                <a:extLst>
                  <a:ext uri="{FF2B5EF4-FFF2-40B4-BE49-F238E27FC236}">
                    <a16:creationId xmlns="" xmlns:a16="http://schemas.microsoft.com/office/drawing/2014/main" id="{CFCC33DD-1B89-47D7-A687-98474DA9DB52}"/>
                  </a:ext>
                </a:extLst>
              </p:cNvPr>
              <p:cNvSpPr/>
              <p:nvPr/>
            </p:nvSpPr>
            <p:spPr bwMode="auto">
              <a:xfrm>
                <a:off x="754274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矩形 197">
                <a:extLst>
                  <a:ext uri="{FF2B5EF4-FFF2-40B4-BE49-F238E27FC236}">
                    <a16:creationId xmlns="" xmlns:a16="http://schemas.microsoft.com/office/drawing/2014/main" id="{1EE30741-2C0B-490E-A4C7-792BDA196586}"/>
                  </a:ext>
                </a:extLst>
              </p:cNvPr>
              <p:cNvSpPr/>
              <p:nvPr/>
            </p:nvSpPr>
            <p:spPr bwMode="auto">
              <a:xfrm>
                <a:off x="675464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4" name="矩形 198">
                <a:extLst>
                  <a:ext uri="{FF2B5EF4-FFF2-40B4-BE49-F238E27FC236}">
                    <a16:creationId xmlns="" xmlns:a16="http://schemas.microsoft.com/office/drawing/2014/main" id="{75E163C0-6D5F-43B9-9BD8-544122D7F880}"/>
                  </a:ext>
                </a:extLst>
              </p:cNvPr>
              <p:cNvSpPr/>
              <p:nvPr/>
            </p:nvSpPr>
            <p:spPr bwMode="auto">
              <a:xfrm>
                <a:off x="7939016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5" name="矩形 199">
                <a:extLst>
                  <a:ext uri="{FF2B5EF4-FFF2-40B4-BE49-F238E27FC236}">
                    <a16:creationId xmlns="" xmlns:a16="http://schemas.microsoft.com/office/drawing/2014/main" id="{FF04F44F-1323-42E8-A7BE-B85543328D41}"/>
                  </a:ext>
                </a:extLst>
              </p:cNvPr>
              <p:cNvSpPr/>
              <p:nvPr/>
            </p:nvSpPr>
            <p:spPr bwMode="auto">
              <a:xfrm>
                <a:off x="8136041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6" name="矩形 200">
                <a:extLst>
                  <a:ext uri="{FF2B5EF4-FFF2-40B4-BE49-F238E27FC236}">
                    <a16:creationId xmlns="" xmlns:a16="http://schemas.microsoft.com/office/drawing/2014/main" id="{3A1ADBF9-3498-4C2C-AAE2-8FD06842A228}"/>
                  </a:ext>
                </a:extLst>
              </p:cNvPr>
              <p:cNvSpPr/>
              <p:nvPr/>
            </p:nvSpPr>
            <p:spPr bwMode="auto">
              <a:xfrm>
                <a:off x="7741991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7" name="矩形 201">
                <a:extLst>
                  <a:ext uri="{FF2B5EF4-FFF2-40B4-BE49-F238E27FC236}">
                    <a16:creationId xmlns="" xmlns:a16="http://schemas.microsoft.com/office/drawing/2014/main" id="{DEE803E8-1B8A-4B81-A0E7-9057B3635B12}"/>
                  </a:ext>
                </a:extLst>
              </p:cNvPr>
              <p:cNvSpPr/>
              <p:nvPr/>
            </p:nvSpPr>
            <p:spPr bwMode="auto">
              <a:xfrm>
                <a:off x="8333279" y="3630922"/>
                <a:ext cx="198448" cy="8133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2D2015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合 115">
              <a:extLst>
                <a:ext uri="{FF2B5EF4-FFF2-40B4-BE49-F238E27FC236}">
                  <a16:creationId xmlns="" xmlns:a16="http://schemas.microsoft.com/office/drawing/2014/main" id="{C284AD22-33F7-4D50-8E24-0D255F4B2928}"/>
                </a:ext>
              </a:extLst>
            </p:cNvPr>
            <p:cNvGrpSpPr/>
            <p:nvPr/>
          </p:nvGrpSpPr>
          <p:grpSpPr>
            <a:xfrm>
              <a:off x="1062035" y="2290145"/>
              <a:ext cx="2638853" cy="271725"/>
              <a:chOff x="5425698" y="1535877"/>
              <a:chExt cx="1750251" cy="190587"/>
            </a:xfrm>
          </p:grpSpPr>
          <p:grpSp>
            <p:nvGrpSpPr>
              <p:cNvPr id="52" name="组合 176">
                <a:extLst>
                  <a:ext uri="{FF2B5EF4-FFF2-40B4-BE49-F238E27FC236}">
                    <a16:creationId xmlns="" xmlns:a16="http://schemas.microsoft.com/office/drawing/2014/main" id="{211B20EE-02F2-4EE9-BB14-842150460003}"/>
                  </a:ext>
                </a:extLst>
              </p:cNvPr>
              <p:cNvGrpSpPr/>
              <p:nvPr/>
            </p:nvGrpSpPr>
            <p:grpSpPr>
              <a:xfrm>
                <a:off x="5425698" y="1535877"/>
                <a:ext cx="875757" cy="190587"/>
                <a:chOff x="3707904" y="4347096"/>
                <a:chExt cx="2106317" cy="172511"/>
              </a:xfrm>
            </p:grpSpPr>
            <p:sp>
              <p:nvSpPr>
                <p:cNvPr id="59" name="矩形 183">
                  <a:extLst>
                    <a:ext uri="{FF2B5EF4-FFF2-40B4-BE49-F238E27FC236}">
                      <a16:creationId xmlns="" xmlns:a16="http://schemas.microsoft.com/office/drawing/2014/main" id="{EE5D2073-FF2A-4797-9A95-B1D7EB48723D}"/>
                    </a:ext>
                  </a:extLst>
                </p:cNvPr>
                <p:cNvSpPr/>
                <p:nvPr/>
              </p:nvSpPr>
              <p:spPr bwMode="auto">
                <a:xfrm>
                  <a:off x="4128560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60" name="矩形 184">
                  <a:extLst>
                    <a:ext uri="{FF2B5EF4-FFF2-40B4-BE49-F238E27FC236}">
                      <a16:creationId xmlns="" xmlns:a16="http://schemas.microsoft.com/office/drawing/2014/main" id="{AC525A6E-5474-4CDA-9888-8E810B853ECB}"/>
                    </a:ext>
                  </a:extLst>
                </p:cNvPr>
                <p:cNvSpPr/>
                <p:nvPr/>
              </p:nvSpPr>
              <p:spPr bwMode="auto">
                <a:xfrm>
                  <a:off x="4549216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61" name="矩形 185">
                  <a:extLst>
                    <a:ext uri="{FF2B5EF4-FFF2-40B4-BE49-F238E27FC236}">
                      <a16:creationId xmlns="" xmlns:a16="http://schemas.microsoft.com/office/drawing/2014/main" id="{22F6B849-AC57-44F6-8266-00BD341A756E}"/>
                    </a:ext>
                  </a:extLst>
                </p:cNvPr>
                <p:cNvSpPr/>
                <p:nvPr/>
              </p:nvSpPr>
              <p:spPr bwMode="auto">
                <a:xfrm>
                  <a:off x="4969872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S</a:t>
                  </a:r>
                </a:p>
              </p:txBody>
            </p:sp>
            <p:sp>
              <p:nvSpPr>
                <p:cNvPr id="62" name="矩形 186">
                  <a:extLst>
                    <a:ext uri="{FF2B5EF4-FFF2-40B4-BE49-F238E27FC236}">
                      <a16:creationId xmlns="" xmlns:a16="http://schemas.microsoft.com/office/drawing/2014/main" id="{9A93ED29-15BA-4748-A595-060793C1F751}"/>
                    </a:ext>
                  </a:extLst>
                </p:cNvPr>
                <p:cNvSpPr/>
                <p:nvPr/>
              </p:nvSpPr>
              <p:spPr bwMode="auto">
                <a:xfrm>
                  <a:off x="5390528" y="4347096"/>
                  <a:ext cx="423693" cy="172511"/>
                </a:xfrm>
                <a:prstGeom prst="rect">
                  <a:avLst/>
                </a:prstGeom>
                <a:noFill/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U</a:t>
                  </a:r>
                </a:p>
              </p:txBody>
            </p:sp>
            <p:sp>
              <p:nvSpPr>
                <p:cNvPr id="63" name="矩形 187">
                  <a:extLst>
                    <a:ext uri="{FF2B5EF4-FFF2-40B4-BE49-F238E27FC236}">
                      <a16:creationId xmlns="" xmlns:a16="http://schemas.microsoft.com/office/drawing/2014/main" id="{816089D1-E2FD-4254-9FED-E5D3CC0208B3}"/>
                    </a:ext>
                  </a:extLst>
                </p:cNvPr>
                <p:cNvSpPr/>
                <p:nvPr/>
              </p:nvSpPr>
              <p:spPr bwMode="auto">
                <a:xfrm>
                  <a:off x="3707904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</p:grpSp>
          <p:grpSp>
            <p:nvGrpSpPr>
              <p:cNvPr id="53" name="组合 177">
                <a:extLst>
                  <a:ext uri="{FF2B5EF4-FFF2-40B4-BE49-F238E27FC236}">
                    <a16:creationId xmlns="" xmlns:a16="http://schemas.microsoft.com/office/drawing/2014/main" id="{26711826-BE83-4E17-B724-DCC417299559}"/>
                  </a:ext>
                </a:extLst>
              </p:cNvPr>
              <p:cNvGrpSpPr/>
              <p:nvPr/>
            </p:nvGrpSpPr>
            <p:grpSpPr>
              <a:xfrm>
                <a:off x="6300192" y="1535877"/>
                <a:ext cx="875757" cy="190587"/>
                <a:chOff x="3707904" y="4347096"/>
                <a:chExt cx="2106317" cy="172511"/>
              </a:xfrm>
            </p:grpSpPr>
            <p:sp>
              <p:nvSpPr>
                <p:cNvPr id="54" name="矩形 178">
                  <a:extLst>
                    <a:ext uri="{FF2B5EF4-FFF2-40B4-BE49-F238E27FC236}">
                      <a16:creationId xmlns="" xmlns:a16="http://schemas.microsoft.com/office/drawing/2014/main" id="{004EFA22-9036-488D-A728-6E0CA8055082}"/>
                    </a:ext>
                  </a:extLst>
                </p:cNvPr>
                <p:cNvSpPr/>
                <p:nvPr/>
              </p:nvSpPr>
              <p:spPr bwMode="auto">
                <a:xfrm>
                  <a:off x="4128560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55" name="矩形 179">
                  <a:extLst>
                    <a:ext uri="{FF2B5EF4-FFF2-40B4-BE49-F238E27FC236}">
                      <a16:creationId xmlns="" xmlns:a16="http://schemas.microsoft.com/office/drawing/2014/main" id="{654D88A8-7188-4E44-8112-8AE8ADCDCF58}"/>
                    </a:ext>
                  </a:extLst>
                </p:cNvPr>
                <p:cNvSpPr/>
                <p:nvPr/>
              </p:nvSpPr>
              <p:spPr bwMode="auto">
                <a:xfrm>
                  <a:off x="4549216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56" name="矩形 180">
                  <a:extLst>
                    <a:ext uri="{FF2B5EF4-FFF2-40B4-BE49-F238E27FC236}">
                      <a16:creationId xmlns="" xmlns:a16="http://schemas.microsoft.com/office/drawing/2014/main" id="{F3B6F611-5D90-4F0E-BE7B-FD8093C1BA7A}"/>
                    </a:ext>
                  </a:extLst>
                </p:cNvPr>
                <p:cNvSpPr/>
                <p:nvPr/>
              </p:nvSpPr>
              <p:spPr bwMode="auto">
                <a:xfrm>
                  <a:off x="4969872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S</a:t>
                  </a:r>
                </a:p>
              </p:txBody>
            </p:sp>
            <p:sp>
              <p:nvSpPr>
                <p:cNvPr id="57" name="矩形 181">
                  <a:extLst>
                    <a:ext uri="{FF2B5EF4-FFF2-40B4-BE49-F238E27FC236}">
                      <a16:creationId xmlns="" xmlns:a16="http://schemas.microsoft.com/office/drawing/2014/main" id="{355DC885-F9D1-41E9-B4D4-A2A1464F96B2}"/>
                    </a:ext>
                  </a:extLst>
                </p:cNvPr>
                <p:cNvSpPr/>
                <p:nvPr/>
              </p:nvSpPr>
              <p:spPr bwMode="auto">
                <a:xfrm>
                  <a:off x="5390528" y="4347096"/>
                  <a:ext cx="423693" cy="172511"/>
                </a:xfrm>
                <a:prstGeom prst="rect">
                  <a:avLst/>
                </a:prstGeom>
                <a:noFill/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U</a:t>
                  </a:r>
                </a:p>
              </p:txBody>
            </p:sp>
            <p:sp>
              <p:nvSpPr>
                <p:cNvPr id="58" name="矩形 182">
                  <a:extLst>
                    <a:ext uri="{FF2B5EF4-FFF2-40B4-BE49-F238E27FC236}">
                      <a16:creationId xmlns="" xmlns:a16="http://schemas.microsoft.com/office/drawing/2014/main" id="{C431F3F2-E519-462B-B7A9-11B28CBB5102}"/>
                    </a:ext>
                  </a:extLst>
                </p:cNvPr>
                <p:cNvSpPr/>
                <p:nvPr/>
              </p:nvSpPr>
              <p:spPr bwMode="auto">
                <a:xfrm>
                  <a:off x="3707904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</p:grpSp>
        </p:grpSp>
        <p:cxnSp>
          <p:nvCxnSpPr>
            <p:cNvPr id="8" name="直接连接符 116">
              <a:extLst>
                <a:ext uri="{FF2B5EF4-FFF2-40B4-BE49-F238E27FC236}">
                  <a16:creationId xmlns="" xmlns:a16="http://schemas.microsoft.com/office/drawing/2014/main" id="{183C51E3-A526-4410-84D8-DFE83BD88C31}"/>
                </a:ext>
              </a:extLst>
            </p:cNvPr>
            <p:cNvCxnSpPr/>
            <p:nvPr/>
          </p:nvCxnSpPr>
          <p:spPr bwMode="auto">
            <a:xfrm flipH="1" flipV="1">
              <a:off x="2147771" y="1431408"/>
              <a:ext cx="4010018" cy="854406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118">
              <a:extLst>
                <a:ext uri="{FF2B5EF4-FFF2-40B4-BE49-F238E27FC236}">
                  <a16:creationId xmlns="" xmlns:a16="http://schemas.microsoft.com/office/drawing/2014/main" id="{675E8905-65E4-44A9-A765-E2A7BF4192BC}"/>
                </a:ext>
              </a:extLst>
            </p:cNvPr>
            <p:cNvCxnSpPr/>
            <p:nvPr/>
          </p:nvCxnSpPr>
          <p:spPr bwMode="auto">
            <a:xfrm flipV="1">
              <a:off x="1054611" y="1431408"/>
              <a:ext cx="500992" cy="845070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直接连接符 119">
              <a:extLst>
                <a:ext uri="{FF2B5EF4-FFF2-40B4-BE49-F238E27FC236}">
                  <a16:creationId xmlns="" xmlns:a16="http://schemas.microsoft.com/office/drawing/2014/main" id="{C83FAA1D-8FC7-478C-A899-87A863E25C42}"/>
                </a:ext>
              </a:extLst>
            </p:cNvPr>
            <p:cNvCxnSpPr/>
            <p:nvPr/>
          </p:nvCxnSpPr>
          <p:spPr bwMode="auto">
            <a:xfrm flipH="1" flipV="1">
              <a:off x="2920911" y="2581569"/>
              <a:ext cx="2179864" cy="477854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文本框 120">
              <a:extLst>
                <a:ext uri="{FF2B5EF4-FFF2-40B4-BE49-F238E27FC236}">
                  <a16:creationId xmlns="" xmlns:a16="http://schemas.microsoft.com/office/drawing/2014/main" id="{429FA568-723C-43D6-817D-BEC23CF16516}"/>
                </a:ext>
              </a:extLst>
            </p:cNvPr>
            <p:cNvSpPr txBox="1"/>
            <p:nvPr/>
          </p:nvSpPr>
          <p:spPr>
            <a:xfrm>
              <a:off x="1062784" y="906834"/>
              <a:ext cx="4293408" cy="29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Sensing period</a:t>
              </a:r>
              <a:r>
                <a:rPr lang="zh-CN" altLang="en-US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scan120 horizontal degrees</a:t>
              </a:r>
              <a:r>
                <a:rPr lang="zh-CN" altLang="en-US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every 100ms</a:t>
              </a:r>
              <a:endParaRPr lang="zh-CN" altLang="en-US" sz="82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121">
              <a:extLst>
                <a:ext uri="{FF2B5EF4-FFF2-40B4-BE49-F238E27FC236}">
                  <a16:creationId xmlns="" xmlns:a16="http://schemas.microsoft.com/office/drawing/2014/main" id="{05EE5AFD-362D-4B13-84DE-D5F1AB4F09BB}"/>
                </a:ext>
              </a:extLst>
            </p:cNvPr>
            <p:cNvSpPr txBox="1"/>
            <p:nvPr/>
          </p:nvSpPr>
          <p:spPr>
            <a:xfrm>
              <a:off x="2481086" y="2575538"/>
              <a:ext cx="743138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Time slot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="" xmlns:a16="http://schemas.microsoft.com/office/drawing/2014/main" id="{BDD39C62-02EC-4C86-A516-A46335797E38}"/>
                </a:ext>
              </a:extLst>
            </p:cNvPr>
            <p:cNvGrpSpPr/>
            <p:nvPr/>
          </p:nvGrpSpPr>
          <p:grpSpPr>
            <a:xfrm>
              <a:off x="424102" y="1043845"/>
              <a:ext cx="5733687" cy="412869"/>
              <a:chOff x="615300" y="1052101"/>
              <a:chExt cx="4608094" cy="412869"/>
            </a:xfrm>
          </p:grpSpPr>
          <p:grpSp>
            <p:nvGrpSpPr>
              <p:cNvPr id="39" name="组合 117">
                <a:extLst>
                  <a:ext uri="{FF2B5EF4-FFF2-40B4-BE49-F238E27FC236}">
                    <a16:creationId xmlns="" xmlns:a16="http://schemas.microsoft.com/office/drawing/2014/main" id="{F0DFFAA8-A9D9-4909-A089-ABEBF9335323}"/>
                  </a:ext>
                </a:extLst>
              </p:cNvPr>
              <p:cNvGrpSpPr/>
              <p:nvPr/>
            </p:nvGrpSpPr>
            <p:grpSpPr>
              <a:xfrm>
                <a:off x="617095" y="1212453"/>
                <a:ext cx="4604504" cy="217068"/>
                <a:chOff x="4976923" y="1085469"/>
                <a:chExt cx="3927020" cy="182042"/>
              </a:xfrm>
            </p:grpSpPr>
            <p:sp>
              <p:nvSpPr>
                <p:cNvPr id="42" name="矩形 166">
                  <a:extLst>
                    <a:ext uri="{FF2B5EF4-FFF2-40B4-BE49-F238E27FC236}">
                      <a16:creationId xmlns="" xmlns:a16="http://schemas.microsoft.com/office/drawing/2014/main" id="{FC781880-8DDD-4833-8B6F-9AF6A13C20A9}"/>
                    </a:ext>
                  </a:extLst>
                </p:cNvPr>
                <p:cNvSpPr/>
                <p:nvPr/>
              </p:nvSpPr>
              <p:spPr bwMode="auto">
                <a:xfrm>
                  <a:off x="5369290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矩形 167">
                  <a:extLst>
                    <a:ext uri="{FF2B5EF4-FFF2-40B4-BE49-F238E27FC236}">
                      <a16:creationId xmlns="" xmlns:a16="http://schemas.microsoft.com/office/drawing/2014/main" id="{230CC2F8-D99B-4AED-906B-03BBFE4DB22B}"/>
                    </a:ext>
                  </a:extLst>
                </p:cNvPr>
                <p:cNvSpPr/>
                <p:nvPr/>
              </p:nvSpPr>
              <p:spPr bwMode="auto">
                <a:xfrm>
                  <a:off x="5761657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矩形 168">
                  <a:extLst>
                    <a:ext uri="{FF2B5EF4-FFF2-40B4-BE49-F238E27FC236}">
                      <a16:creationId xmlns="" xmlns:a16="http://schemas.microsoft.com/office/drawing/2014/main" id="{4C9E9587-7E44-4F88-8BFB-ECF3BF7C577A}"/>
                    </a:ext>
                  </a:extLst>
                </p:cNvPr>
                <p:cNvSpPr/>
                <p:nvPr/>
              </p:nvSpPr>
              <p:spPr bwMode="auto">
                <a:xfrm>
                  <a:off x="6154026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矩形 169">
                  <a:extLst>
                    <a:ext uri="{FF2B5EF4-FFF2-40B4-BE49-F238E27FC236}">
                      <a16:creationId xmlns="" xmlns:a16="http://schemas.microsoft.com/office/drawing/2014/main" id="{83A74BF2-6D27-4A37-9D3A-97538FA88B65}"/>
                    </a:ext>
                  </a:extLst>
                </p:cNvPr>
                <p:cNvSpPr/>
                <p:nvPr/>
              </p:nvSpPr>
              <p:spPr bwMode="auto">
                <a:xfrm>
                  <a:off x="6546393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矩形 170">
                  <a:extLst>
                    <a:ext uri="{FF2B5EF4-FFF2-40B4-BE49-F238E27FC236}">
                      <a16:creationId xmlns="" xmlns:a16="http://schemas.microsoft.com/office/drawing/2014/main" id="{F19D2948-2C68-462C-AB50-25045EB5D67C}"/>
                    </a:ext>
                  </a:extLst>
                </p:cNvPr>
                <p:cNvSpPr/>
                <p:nvPr/>
              </p:nvSpPr>
              <p:spPr bwMode="auto">
                <a:xfrm>
                  <a:off x="4976923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矩形 171">
                  <a:extLst>
                    <a:ext uri="{FF2B5EF4-FFF2-40B4-BE49-F238E27FC236}">
                      <a16:creationId xmlns="" xmlns:a16="http://schemas.microsoft.com/office/drawing/2014/main" id="{57CB5F7F-A087-4368-AB2F-170E13F7E9A5}"/>
                    </a:ext>
                  </a:extLst>
                </p:cNvPr>
                <p:cNvSpPr/>
                <p:nvPr/>
              </p:nvSpPr>
              <p:spPr bwMode="auto">
                <a:xfrm>
                  <a:off x="7331639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矩形 172">
                  <a:extLst>
                    <a:ext uri="{FF2B5EF4-FFF2-40B4-BE49-F238E27FC236}">
                      <a16:creationId xmlns="" xmlns:a16="http://schemas.microsoft.com/office/drawing/2014/main" id="{C7AF965E-D0D3-4C8E-8FCF-BBF74C26726E}"/>
                    </a:ext>
                  </a:extLst>
                </p:cNvPr>
                <p:cNvSpPr/>
                <p:nvPr/>
              </p:nvSpPr>
              <p:spPr bwMode="auto">
                <a:xfrm>
                  <a:off x="7724008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矩形 173">
                  <a:extLst>
                    <a:ext uri="{FF2B5EF4-FFF2-40B4-BE49-F238E27FC236}">
                      <a16:creationId xmlns="" xmlns:a16="http://schemas.microsoft.com/office/drawing/2014/main" id="{A64FD30A-12E8-4D30-BCAE-60650C9B05BA}"/>
                    </a:ext>
                  </a:extLst>
                </p:cNvPr>
                <p:cNvSpPr/>
                <p:nvPr/>
              </p:nvSpPr>
              <p:spPr bwMode="auto">
                <a:xfrm>
                  <a:off x="8116377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矩形 174">
                  <a:extLst>
                    <a:ext uri="{FF2B5EF4-FFF2-40B4-BE49-F238E27FC236}">
                      <a16:creationId xmlns="" xmlns:a16="http://schemas.microsoft.com/office/drawing/2014/main" id="{AA8C9952-ABC2-4638-8D52-89BD9D747566}"/>
                    </a:ext>
                  </a:extLst>
                </p:cNvPr>
                <p:cNvSpPr/>
                <p:nvPr/>
              </p:nvSpPr>
              <p:spPr bwMode="auto">
                <a:xfrm>
                  <a:off x="6939274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矩形 175">
                  <a:extLst>
                    <a:ext uri="{FF2B5EF4-FFF2-40B4-BE49-F238E27FC236}">
                      <a16:creationId xmlns="" xmlns:a16="http://schemas.microsoft.com/office/drawing/2014/main" id="{EFCF9FE8-8008-408B-ADB4-4EB2DF34288A}"/>
                    </a:ext>
                  </a:extLst>
                </p:cNvPr>
                <p:cNvSpPr/>
                <p:nvPr/>
              </p:nvSpPr>
              <p:spPr bwMode="auto">
                <a:xfrm>
                  <a:off x="8508742" y="1085469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40" name="直接连接符 122">
                <a:extLst>
                  <a:ext uri="{FF2B5EF4-FFF2-40B4-BE49-F238E27FC236}">
                    <a16:creationId xmlns="" xmlns:a16="http://schemas.microsoft.com/office/drawing/2014/main" id="{3C65D803-6D69-452C-9AAA-5AB0341E51F9}"/>
                  </a:ext>
                </a:extLst>
              </p:cNvPr>
              <p:cNvCxnSpPr/>
              <p:nvPr/>
            </p:nvCxnSpPr>
            <p:spPr bwMode="auto">
              <a:xfrm flipH="1" flipV="1">
                <a:off x="615300" y="1052101"/>
                <a:ext cx="363" cy="400607"/>
              </a:xfrm>
              <a:prstGeom prst="line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直接连接符 123">
                <a:extLst>
                  <a:ext uri="{FF2B5EF4-FFF2-40B4-BE49-F238E27FC236}">
                    <a16:creationId xmlns="" xmlns:a16="http://schemas.microsoft.com/office/drawing/2014/main" id="{A458D36B-79F3-463D-96A0-3F2233C9D505}"/>
                  </a:ext>
                </a:extLst>
              </p:cNvPr>
              <p:cNvCxnSpPr/>
              <p:nvPr/>
            </p:nvCxnSpPr>
            <p:spPr bwMode="auto">
              <a:xfrm flipV="1">
                <a:off x="5223394" y="1077802"/>
                <a:ext cx="0" cy="387168"/>
              </a:xfrm>
              <a:prstGeom prst="line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4" name="椭圆 162">
              <a:extLst>
                <a:ext uri="{FF2B5EF4-FFF2-40B4-BE49-F238E27FC236}">
                  <a16:creationId xmlns="" xmlns:a16="http://schemas.microsoft.com/office/drawing/2014/main" id="{1B2EAFE8-810C-44CC-9250-804B44BCCD55}"/>
                </a:ext>
              </a:extLst>
            </p:cNvPr>
            <p:cNvSpPr/>
            <p:nvPr/>
          </p:nvSpPr>
          <p:spPr bwMode="auto">
            <a:xfrm rot="19191347">
              <a:off x="315152" y="1623527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5" name="组合 204">
              <a:extLst>
                <a:ext uri="{FF2B5EF4-FFF2-40B4-BE49-F238E27FC236}">
                  <a16:creationId xmlns="" xmlns:a16="http://schemas.microsoft.com/office/drawing/2014/main" id="{4F37E4DA-E0A1-4176-9955-5A979F0698B8}"/>
                </a:ext>
              </a:extLst>
            </p:cNvPr>
            <p:cNvGrpSpPr/>
            <p:nvPr/>
          </p:nvGrpSpPr>
          <p:grpSpPr>
            <a:xfrm>
              <a:off x="4835176" y="2286695"/>
              <a:ext cx="1320379" cy="271725"/>
              <a:chOff x="3707904" y="4347096"/>
              <a:chExt cx="2106317" cy="172511"/>
            </a:xfrm>
          </p:grpSpPr>
          <p:sp>
            <p:nvSpPr>
              <p:cNvPr id="34" name="矩形 205">
                <a:extLst>
                  <a:ext uri="{FF2B5EF4-FFF2-40B4-BE49-F238E27FC236}">
                    <a16:creationId xmlns="" xmlns:a16="http://schemas.microsoft.com/office/drawing/2014/main" id="{77D82BA7-D1C0-4207-8904-7D64C55DB994}"/>
                  </a:ext>
                </a:extLst>
              </p:cNvPr>
              <p:cNvSpPr/>
              <p:nvPr/>
            </p:nvSpPr>
            <p:spPr bwMode="auto">
              <a:xfrm>
                <a:off x="4128560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5" name="矩形 206">
                <a:extLst>
                  <a:ext uri="{FF2B5EF4-FFF2-40B4-BE49-F238E27FC236}">
                    <a16:creationId xmlns="" xmlns:a16="http://schemas.microsoft.com/office/drawing/2014/main" id="{817549ED-10DE-4B75-8051-87B77C24B794}"/>
                  </a:ext>
                </a:extLst>
              </p:cNvPr>
              <p:cNvSpPr/>
              <p:nvPr/>
            </p:nvSpPr>
            <p:spPr bwMode="auto">
              <a:xfrm>
                <a:off x="4549216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6" name="矩形 207">
                <a:extLst>
                  <a:ext uri="{FF2B5EF4-FFF2-40B4-BE49-F238E27FC236}">
                    <a16:creationId xmlns="" xmlns:a16="http://schemas.microsoft.com/office/drawing/2014/main" id="{35935942-EB05-432D-B489-F2E55B368A6D}"/>
                  </a:ext>
                </a:extLst>
              </p:cNvPr>
              <p:cNvSpPr/>
              <p:nvPr/>
            </p:nvSpPr>
            <p:spPr bwMode="auto">
              <a:xfrm>
                <a:off x="4969872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37" name="矩形 208">
                <a:extLst>
                  <a:ext uri="{FF2B5EF4-FFF2-40B4-BE49-F238E27FC236}">
                    <a16:creationId xmlns="" xmlns:a16="http://schemas.microsoft.com/office/drawing/2014/main" id="{EAF06179-6C3A-4B9D-A10D-386CB2EB1C06}"/>
                  </a:ext>
                </a:extLst>
              </p:cNvPr>
              <p:cNvSpPr/>
              <p:nvPr/>
            </p:nvSpPr>
            <p:spPr bwMode="auto">
              <a:xfrm>
                <a:off x="5390528" y="4347096"/>
                <a:ext cx="423693" cy="172511"/>
              </a:xfrm>
              <a:prstGeom prst="rect">
                <a:avLst/>
              </a:prstGeom>
              <a:noFill/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38" name="矩形 209">
                <a:extLst>
                  <a:ext uri="{FF2B5EF4-FFF2-40B4-BE49-F238E27FC236}">
                    <a16:creationId xmlns="" xmlns:a16="http://schemas.microsoft.com/office/drawing/2014/main" id="{84C411AB-F1BE-403F-B36C-6972B18C24B8}"/>
                  </a:ext>
                </a:extLst>
              </p:cNvPr>
              <p:cNvSpPr/>
              <p:nvPr/>
            </p:nvSpPr>
            <p:spPr bwMode="auto">
              <a:xfrm>
                <a:off x="3707904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</p:grpSp>
        <p:sp>
          <p:nvSpPr>
            <p:cNvPr id="16" name="文本框 215">
              <a:extLst>
                <a:ext uri="{FF2B5EF4-FFF2-40B4-BE49-F238E27FC236}">
                  <a16:creationId xmlns="" xmlns:a16="http://schemas.microsoft.com/office/drawing/2014/main" id="{F69B2F24-6403-4D7D-84A0-025B5BC4CF1A}"/>
                </a:ext>
              </a:extLst>
            </p:cNvPr>
            <p:cNvSpPr txBox="1"/>
            <p:nvPr/>
          </p:nvSpPr>
          <p:spPr>
            <a:xfrm>
              <a:off x="3799789" y="2300638"/>
              <a:ext cx="937941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……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椭圆 221">
              <a:extLst>
                <a:ext uri="{FF2B5EF4-FFF2-40B4-BE49-F238E27FC236}">
                  <a16:creationId xmlns="" xmlns:a16="http://schemas.microsoft.com/office/drawing/2014/main" id="{BD501976-7130-43A5-AFB4-AAC147602727}"/>
                </a:ext>
              </a:extLst>
            </p:cNvPr>
            <p:cNvSpPr/>
            <p:nvPr/>
          </p:nvSpPr>
          <p:spPr bwMode="auto">
            <a:xfrm rot="18658710">
              <a:off x="845195" y="164516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椭圆 222">
              <a:extLst>
                <a:ext uri="{FF2B5EF4-FFF2-40B4-BE49-F238E27FC236}">
                  <a16:creationId xmlns="" xmlns:a16="http://schemas.microsoft.com/office/drawing/2014/main" id="{DEAAAA3A-8AB8-499A-8378-5C8DFE5DB01A}"/>
                </a:ext>
              </a:extLst>
            </p:cNvPr>
            <p:cNvSpPr/>
            <p:nvPr/>
          </p:nvSpPr>
          <p:spPr bwMode="auto">
            <a:xfrm rot="18204792">
              <a:off x="1522107" y="164516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椭圆 223">
              <a:extLst>
                <a:ext uri="{FF2B5EF4-FFF2-40B4-BE49-F238E27FC236}">
                  <a16:creationId xmlns="" xmlns:a16="http://schemas.microsoft.com/office/drawing/2014/main" id="{22634836-07E7-440F-B065-0117459B4941}"/>
                </a:ext>
              </a:extLst>
            </p:cNvPr>
            <p:cNvSpPr/>
            <p:nvPr/>
          </p:nvSpPr>
          <p:spPr bwMode="auto">
            <a:xfrm rot="17200024">
              <a:off x="2171834" y="1671023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椭圆 224">
              <a:extLst>
                <a:ext uri="{FF2B5EF4-FFF2-40B4-BE49-F238E27FC236}">
                  <a16:creationId xmlns="" xmlns:a16="http://schemas.microsoft.com/office/drawing/2014/main" id="{9AE25187-9443-43CA-96D1-4C51BD36CA0F}"/>
                </a:ext>
              </a:extLst>
            </p:cNvPr>
            <p:cNvSpPr/>
            <p:nvPr/>
          </p:nvSpPr>
          <p:spPr bwMode="auto">
            <a:xfrm rot="16200000">
              <a:off x="2761542" y="166859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椭圆 225">
              <a:extLst>
                <a:ext uri="{FF2B5EF4-FFF2-40B4-BE49-F238E27FC236}">
                  <a16:creationId xmlns="" xmlns:a16="http://schemas.microsoft.com/office/drawing/2014/main" id="{DBCCDB16-BF50-4EAA-A505-1C5080122BEC}"/>
                </a:ext>
              </a:extLst>
            </p:cNvPr>
            <p:cNvSpPr/>
            <p:nvPr/>
          </p:nvSpPr>
          <p:spPr bwMode="auto">
            <a:xfrm rot="15771522">
              <a:off x="3387474" y="167355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26">
              <a:extLst>
                <a:ext uri="{FF2B5EF4-FFF2-40B4-BE49-F238E27FC236}">
                  <a16:creationId xmlns="" xmlns:a16="http://schemas.microsoft.com/office/drawing/2014/main" id="{96867C45-6363-48B1-9FD4-04B73226E5A1}"/>
                </a:ext>
              </a:extLst>
            </p:cNvPr>
            <p:cNvSpPr txBox="1"/>
            <p:nvPr/>
          </p:nvSpPr>
          <p:spPr>
            <a:xfrm>
              <a:off x="1530604" y="2019396"/>
              <a:ext cx="3387238" cy="29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Transmit a sensing beam direction every 10ms</a:t>
              </a:r>
              <a:endParaRPr lang="zh-CN" altLang="en-US" sz="82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椭圆 227">
              <a:extLst>
                <a:ext uri="{FF2B5EF4-FFF2-40B4-BE49-F238E27FC236}">
                  <a16:creationId xmlns="" xmlns:a16="http://schemas.microsoft.com/office/drawing/2014/main" id="{75258BE6-9C81-46BF-9BEC-B94C0283E336}"/>
                </a:ext>
              </a:extLst>
            </p:cNvPr>
            <p:cNvSpPr/>
            <p:nvPr/>
          </p:nvSpPr>
          <p:spPr bwMode="auto">
            <a:xfrm rot="15026139">
              <a:off x="3961506" y="165879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椭圆 228">
              <a:extLst>
                <a:ext uri="{FF2B5EF4-FFF2-40B4-BE49-F238E27FC236}">
                  <a16:creationId xmlns="" xmlns:a16="http://schemas.microsoft.com/office/drawing/2014/main" id="{F786A72A-EDD3-40F7-BE2E-230E049988D4}"/>
                </a:ext>
              </a:extLst>
            </p:cNvPr>
            <p:cNvSpPr/>
            <p:nvPr/>
          </p:nvSpPr>
          <p:spPr bwMode="auto">
            <a:xfrm rot="14507256">
              <a:off x="4540403" y="1654241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椭圆 229">
              <a:extLst>
                <a:ext uri="{FF2B5EF4-FFF2-40B4-BE49-F238E27FC236}">
                  <a16:creationId xmlns="" xmlns:a16="http://schemas.microsoft.com/office/drawing/2014/main" id="{0C07630A-6A57-4B2F-9C46-F699C1233F5E}"/>
                </a:ext>
              </a:extLst>
            </p:cNvPr>
            <p:cNvSpPr/>
            <p:nvPr/>
          </p:nvSpPr>
          <p:spPr bwMode="auto">
            <a:xfrm rot="14661750">
              <a:off x="5144451" y="163942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椭圆 230">
              <a:extLst>
                <a:ext uri="{FF2B5EF4-FFF2-40B4-BE49-F238E27FC236}">
                  <a16:creationId xmlns="" xmlns:a16="http://schemas.microsoft.com/office/drawing/2014/main" id="{35AFC482-E685-41DB-BFC7-5DB0068C9010}"/>
                </a:ext>
              </a:extLst>
            </p:cNvPr>
            <p:cNvSpPr/>
            <p:nvPr/>
          </p:nvSpPr>
          <p:spPr bwMode="auto">
            <a:xfrm rot="14166004">
              <a:off x="5733786" y="1626749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31">
              <a:extLst>
                <a:ext uri="{FF2B5EF4-FFF2-40B4-BE49-F238E27FC236}">
                  <a16:creationId xmlns="" xmlns:a16="http://schemas.microsoft.com/office/drawing/2014/main" id="{070A6CEE-BE07-4906-AD11-EA509636D7EF}"/>
                </a:ext>
              </a:extLst>
            </p:cNvPr>
            <p:cNvSpPr txBox="1"/>
            <p:nvPr/>
          </p:nvSpPr>
          <p:spPr>
            <a:xfrm>
              <a:off x="147399" y="1891912"/>
              <a:ext cx="668742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beam#1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32">
              <a:extLst>
                <a:ext uri="{FF2B5EF4-FFF2-40B4-BE49-F238E27FC236}">
                  <a16:creationId xmlns="" xmlns:a16="http://schemas.microsoft.com/office/drawing/2014/main" id="{A844CE7E-D550-42C2-BE38-04DEA33A7B94}"/>
                </a:ext>
              </a:extLst>
            </p:cNvPr>
            <p:cNvSpPr txBox="1"/>
            <p:nvPr/>
          </p:nvSpPr>
          <p:spPr>
            <a:xfrm>
              <a:off x="677353" y="1893683"/>
              <a:ext cx="668742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beam#2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33">
              <a:extLst>
                <a:ext uri="{FF2B5EF4-FFF2-40B4-BE49-F238E27FC236}">
                  <a16:creationId xmlns="" xmlns:a16="http://schemas.microsoft.com/office/drawing/2014/main" id="{0DE668D4-E39F-430B-A492-B42DE4BE8E81}"/>
                </a:ext>
              </a:extLst>
            </p:cNvPr>
            <p:cNvSpPr txBox="1"/>
            <p:nvPr/>
          </p:nvSpPr>
          <p:spPr>
            <a:xfrm>
              <a:off x="5585339" y="1899188"/>
              <a:ext cx="780980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beam#10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338">
              <a:extLst>
                <a:ext uri="{FF2B5EF4-FFF2-40B4-BE49-F238E27FC236}">
                  <a16:creationId xmlns="" xmlns:a16="http://schemas.microsoft.com/office/drawing/2014/main" id="{B06DD01C-D87C-453B-A4EF-E157F4935B9E}"/>
                </a:ext>
              </a:extLst>
            </p:cNvPr>
            <p:cNvSpPr txBox="1"/>
            <p:nvPr/>
          </p:nvSpPr>
          <p:spPr>
            <a:xfrm>
              <a:off x="1031915" y="3183914"/>
              <a:ext cx="1279402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kern="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communication</a:t>
              </a:r>
            </a:p>
          </p:txBody>
        </p:sp>
        <p:sp>
          <p:nvSpPr>
            <p:cNvPr id="31" name="文本框 339">
              <a:extLst>
                <a:ext uri="{FF2B5EF4-FFF2-40B4-BE49-F238E27FC236}">
                  <a16:creationId xmlns="" xmlns:a16="http://schemas.microsoft.com/office/drawing/2014/main" id="{9B1DCF2C-4F63-442A-B881-C381F7DAA333}"/>
                </a:ext>
              </a:extLst>
            </p:cNvPr>
            <p:cNvSpPr txBox="1"/>
            <p:nvPr/>
          </p:nvSpPr>
          <p:spPr>
            <a:xfrm>
              <a:off x="2618733" y="3161113"/>
              <a:ext cx="742450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b="1" kern="0" dirty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sensing</a:t>
              </a:r>
            </a:p>
          </p:txBody>
        </p:sp>
        <p:sp>
          <p:nvSpPr>
            <p:cNvPr id="32" name="文本框 340">
              <a:extLst>
                <a:ext uri="{FF2B5EF4-FFF2-40B4-BE49-F238E27FC236}">
                  <a16:creationId xmlns="" xmlns:a16="http://schemas.microsoft.com/office/drawing/2014/main" id="{0B3975AC-E9A5-479E-A58B-FF4EC7FF7143}"/>
                </a:ext>
              </a:extLst>
            </p:cNvPr>
            <p:cNvSpPr txBox="1"/>
            <p:nvPr/>
          </p:nvSpPr>
          <p:spPr>
            <a:xfrm>
              <a:off x="4703314" y="3148445"/>
              <a:ext cx="794922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ctr" defTabSz="685549">
                <a:buClr>
                  <a:srgbClr val="CC9900"/>
                </a:buClr>
                <a:defRPr sz="1000" b="1" ker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750" dirty="0">
                  <a:solidFill>
                    <a:srgbClr val="1D1D1A"/>
                  </a:solidFill>
                </a:rPr>
                <a:t>sensing</a:t>
              </a:r>
            </a:p>
          </p:txBody>
        </p:sp>
        <p:sp>
          <p:nvSpPr>
            <p:cNvPr id="33" name="文本框 342">
              <a:extLst>
                <a:ext uri="{FF2B5EF4-FFF2-40B4-BE49-F238E27FC236}">
                  <a16:creationId xmlns="" xmlns:a16="http://schemas.microsoft.com/office/drawing/2014/main" id="{9AC9FAA3-3BE5-4EE0-9BAD-836E28087F2A}"/>
                </a:ext>
              </a:extLst>
            </p:cNvPr>
            <p:cNvSpPr txBox="1"/>
            <p:nvPr/>
          </p:nvSpPr>
          <p:spPr>
            <a:xfrm>
              <a:off x="3435289" y="3183914"/>
              <a:ext cx="1098133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kern="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communication</a:t>
              </a:r>
            </a:p>
          </p:txBody>
        </p:sp>
      </p:grpSp>
      <p:sp>
        <p:nvSpPr>
          <p:cNvPr id="78" name="矩形 725">
            <a:extLst>
              <a:ext uri="{FF2B5EF4-FFF2-40B4-BE49-F238E27FC236}">
                <a16:creationId xmlns="" xmlns:a16="http://schemas.microsoft.com/office/drawing/2014/main" id="{71235E88-2CC4-4559-BDBE-B63095B279D0}"/>
              </a:ext>
            </a:extLst>
          </p:cNvPr>
          <p:cNvSpPr/>
          <p:nvPr/>
        </p:nvSpPr>
        <p:spPr>
          <a:xfrm>
            <a:off x="936692" y="1527872"/>
            <a:ext cx="3026444" cy="322932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Time division multiplexing for sensing symbol and communication symbol</a:t>
            </a:r>
            <a:endParaRPr lang="zh-CN" altLang="en-US" sz="105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矩形 730">
            <a:extLst>
              <a:ext uri="{FF2B5EF4-FFF2-40B4-BE49-F238E27FC236}">
                <a16:creationId xmlns="" xmlns:a16="http://schemas.microsoft.com/office/drawing/2014/main" id="{A0106A4E-3AF8-475A-988E-34B70279B0F1}"/>
              </a:ext>
            </a:extLst>
          </p:cNvPr>
          <p:cNvSpPr/>
          <p:nvPr/>
        </p:nvSpPr>
        <p:spPr>
          <a:xfrm>
            <a:off x="377188" y="4243973"/>
            <a:ext cx="4352974" cy="214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</a:t>
            </a:r>
            <a:r>
              <a:rPr lang="en-US" altLang="zh-CN" b="1" kern="0" dirty="0" err="1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Uu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design capability</a:t>
            </a:r>
            <a:endParaRPr lang="zh-CN" altLang="en-US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supports Type B PDSCH</a:t>
            </a:r>
            <a:r>
              <a:rPr lang="zh-CN" altLang="en-US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allocation from 3GPP Rel-15</a:t>
            </a:r>
            <a:r>
              <a:rPr lang="zh-CN" altLang="en-US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and the number and position of DL communication symbols can be flexibly configured.</a:t>
            </a: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supports the configuration of reserved DL time-frequency resources from 3GPP Rel-15. The sensing symbols can be transmitted in the reserved resources</a:t>
            </a: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 marL="214227" lvl="0" indent="-214227" algn="just" eaLnBrk="1" hangingPunct="1">
              <a:lnSpc>
                <a:spcPct val="130000"/>
              </a:lnSpc>
              <a:spcAft>
                <a:spcPts val="45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NR 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PC5 </a:t>
            </a: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design capability</a:t>
            </a:r>
            <a:endParaRPr lang="zh-CN" altLang="en-US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PC5 structure can be used </a:t>
            </a:r>
            <a:r>
              <a:rPr lang="en-US" altLang="zh-CN" kern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as baseline </a:t>
            </a: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for UE centric Sensing</a:t>
            </a:r>
            <a:endParaRPr lang="en-US" altLang="zh-CN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0" name="图片 731">
            <a:extLst>
              <a:ext uri="{FF2B5EF4-FFF2-40B4-BE49-F238E27FC236}">
                <a16:creationId xmlns="" xmlns:a16="http://schemas.microsoft.com/office/drawing/2014/main" id="{AAF39316-5FE1-4D71-B6DC-7987F5AC6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889" y="1862671"/>
            <a:ext cx="1351085" cy="1765688"/>
          </a:xfrm>
          <a:prstGeom prst="rect">
            <a:avLst/>
          </a:prstGeom>
        </p:spPr>
      </p:pic>
      <p:sp>
        <p:nvSpPr>
          <p:cNvPr id="81" name="圆角矩形 733">
            <a:extLst>
              <a:ext uri="{FF2B5EF4-FFF2-40B4-BE49-F238E27FC236}">
                <a16:creationId xmlns="" xmlns:a16="http://schemas.microsoft.com/office/drawing/2014/main" id="{5FB7B99B-56E6-4061-B758-AE12559526B9}"/>
              </a:ext>
            </a:extLst>
          </p:cNvPr>
          <p:cNvSpPr/>
          <p:nvPr/>
        </p:nvSpPr>
        <p:spPr>
          <a:xfrm>
            <a:off x="5233662" y="1690261"/>
            <a:ext cx="3719548" cy="195568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矩形 732">
            <a:extLst>
              <a:ext uri="{FF2B5EF4-FFF2-40B4-BE49-F238E27FC236}">
                <a16:creationId xmlns="" xmlns:a16="http://schemas.microsoft.com/office/drawing/2014/main" id="{7B736C3F-E5F2-4FEE-BF06-FCE2ECD726B1}"/>
              </a:ext>
            </a:extLst>
          </p:cNvPr>
          <p:cNvSpPr/>
          <p:nvPr/>
        </p:nvSpPr>
        <p:spPr>
          <a:xfrm>
            <a:off x="5693342" y="1595031"/>
            <a:ext cx="2870446" cy="216918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OFDM wave can be used to sensing</a:t>
            </a:r>
            <a:endParaRPr lang="zh-CN" altLang="en-US" sz="120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3" name="矩形 734">
            <a:extLst>
              <a:ext uri="{FF2B5EF4-FFF2-40B4-BE49-F238E27FC236}">
                <a16:creationId xmlns="" xmlns:a16="http://schemas.microsoft.com/office/drawing/2014/main" id="{039CCE75-FF75-4C6C-B9D8-DA5C7473AF0E}"/>
              </a:ext>
            </a:extLst>
          </p:cNvPr>
          <p:cNvSpPr/>
          <p:nvPr/>
        </p:nvSpPr>
        <p:spPr>
          <a:xfrm>
            <a:off x="5265918" y="3320651"/>
            <a:ext cx="21508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Source</a:t>
            </a:r>
            <a:r>
              <a:rPr lang="zh-CN" altLang="en-US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”OFDM Radar Algorithms in Mobile Communication Networks” Martin Braun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4" name="组合 764">
            <a:extLst>
              <a:ext uri="{FF2B5EF4-FFF2-40B4-BE49-F238E27FC236}">
                <a16:creationId xmlns="" xmlns:a16="http://schemas.microsoft.com/office/drawing/2014/main" id="{8A487E68-1260-4907-BAF4-D6DC5AAF3675}"/>
              </a:ext>
            </a:extLst>
          </p:cNvPr>
          <p:cNvGrpSpPr/>
          <p:nvPr/>
        </p:nvGrpSpPr>
        <p:grpSpPr>
          <a:xfrm>
            <a:off x="5279800" y="1998618"/>
            <a:ext cx="1756241" cy="919676"/>
            <a:chOff x="6897648" y="3950151"/>
            <a:chExt cx="2342570" cy="1226713"/>
          </a:xfrm>
        </p:grpSpPr>
        <p:grpSp>
          <p:nvGrpSpPr>
            <p:cNvPr id="85" name="组合 748">
              <a:extLst>
                <a:ext uri="{FF2B5EF4-FFF2-40B4-BE49-F238E27FC236}">
                  <a16:creationId xmlns="" xmlns:a16="http://schemas.microsoft.com/office/drawing/2014/main" id="{C3490C96-7A4F-4EA9-84AD-2FAF21ABE86D}"/>
                </a:ext>
              </a:extLst>
            </p:cNvPr>
            <p:cNvGrpSpPr/>
            <p:nvPr/>
          </p:nvGrpSpPr>
          <p:grpSpPr>
            <a:xfrm>
              <a:off x="7696735" y="4102227"/>
              <a:ext cx="1252509" cy="331978"/>
              <a:chOff x="5376513" y="1681272"/>
              <a:chExt cx="1133567" cy="167391"/>
            </a:xfrm>
          </p:grpSpPr>
          <p:sp>
            <p:nvSpPr>
              <p:cNvPr id="93" name="矩形 755">
                <a:extLst>
                  <a:ext uri="{FF2B5EF4-FFF2-40B4-BE49-F238E27FC236}">
                    <a16:creationId xmlns="" xmlns:a16="http://schemas.microsoft.com/office/drawing/2014/main" id="{8D59C5A3-3F48-4F8B-B8B5-F6292F56937D}"/>
                  </a:ext>
                </a:extLst>
              </p:cNvPr>
              <p:cNvSpPr/>
              <p:nvPr/>
            </p:nvSpPr>
            <p:spPr bwMode="auto">
              <a:xfrm>
                <a:off x="5376513" y="1681272"/>
                <a:ext cx="311148" cy="167391"/>
              </a:xfrm>
              <a:prstGeom prst="rect">
                <a:avLst/>
              </a:prstGeom>
              <a:solidFill>
                <a:srgbClr val="A5A5A5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CP</a:t>
                </a:r>
              </a:p>
            </p:txBody>
          </p:sp>
          <p:sp>
            <p:nvSpPr>
              <p:cNvPr id="94" name="矩形 756">
                <a:extLst>
                  <a:ext uri="{FF2B5EF4-FFF2-40B4-BE49-F238E27FC236}">
                    <a16:creationId xmlns="" xmlns:a16="http://schemas.microsoft.com/office/drawing/2014/main" id="{210FE25B-13E4-4D30-A590-28D3DC3B653F}"/>
                  </a:ext>
                </a:extLst>
              </p:cNvPr>
              <p:cNvSpPr/>
              <p:nvPr/>
            </p:nvSpPr>
            <p:spPr bwMode="auto">
              <a:xfrm>
                <a:off x="5687661" y="1681272"/>
                <a:ext cx="822419" cy="16739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 Sense</a:t>
                </a:r>
              </a:p>
            </p:txBody>
          </p:sp>
        </p:grpSp>
        <p:sp>
          <p:nvSpPr>
            <p:cNvPr id="86" name="矩形 749">
              <a:extLst>
                <a:ext uri="{FF2B5EF4-FFF2-40B4-BE49-F238E27FC236}">
                  <a16:creationId xmlns="" xmlns:a16="http://schemas.microsoft.com/office/drawing/2014/main" id="{9B67F940-2D5C-4958-8B61-80430F2F9E9E}"/>
                </a:ext>
              </a:extLst>
            </p:cNvPr>
            <p:cNvSpPr/>
            <p:nvPr/>
          </p:nvSpPr>
          <p:spPr>
            <a:xfrm>
              <a:off x="6967927" y="4151492"/>
              <a:ext cx="725860" cy="400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675" b="1" kern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Transmit</a:t>
              </a:r>
              <a:endParaRPr lang="zh-CN" altLang="en-US" sz="675" b="1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87" name="直接连接符 751">
              <a:extLst>
                <a:ext uri="{FF2B5EF4-FFF2-40B4-BE49-F238E27FC236}">
                  <a16:creationId xmlns="" xmlns:a16="http://schemas.microsoft.com/office/drawing/2014/main" id="{E610FF8C-708E-429A-B39F-04B3FA3BD0C5}"/>
                </a:ext>
              </a:extLst>
            </p:cNvPr>
            <p:cNvCxnSpPr/>
            <p:nvPr/>
          </p:nvCxnSpPr>
          <p:spPr bwMode="auto">
            <a:xfrm flipH="1" flipV="1">
              <a:off x="7691173" y="3950151"/>
              <a:ext cx="2614" cy="1057375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直接箭头连接符 754">
              <a:extLst>
                <a:ext uri="{FF2B5EF4-FFF2-40B4-BE49-F238E27FC236}">
                  <a16:creationId xmlns="" xmlns:a16="http://schemas.microsoft.com/office/drawing/2014/main" id="{4A9103DF-0D3E-406F-9B53-F02B7667726C}"/>
                </a:ext>
              </a:extLst>
            </p:cNvPr>
            <p:cNvCxnSpPr>
              <a:endCxn id="91" idx="1"/>
            </p:cNvCxnSpPr>
            <p:nvPr/>
          </p:nvCxnSpPr>
          <p:spPr bwMode="auto">
            <a:xfrm>
              <a:off x="7699065" y="4777445"/>
              <a:ext cx="288644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triangle" w="sm" len="sm"/>
            </a:ln>
            <a:effectLst/>
          </p:spPr>
        </p:cxnSp>
        <p:grpSp>
          <p:nvGrpSpPr>
            <p:cNvPr id="89" name="组合 759">
              <a:extLst>
                <a:ext uri="{FF2B5EF4-FFF2-40B4-BE49-F238E27FC236}">
                  <a16:creationId xmlns="" xmlns:a16="http://schemas.microsoft.com/office/drawing/2014/main" id="{E4C5ED62-C2C8-4C6C-A7B5-5C93E1F8A711}"/>
                </a:ext>
              </a:extLst>
            </p:cNvPr>
            <p:cNvGrpSpPr/>
            <p:nvPr/>
          </p:nvGrpSpPr>
          <p:grpSpPr>
            <a:xfrm>
              <a:off x="7987709" y="4611456"/>
              <a:ext cx="1252509" cy="331978"/>
              <a:chOff x="5376513" y="1681272"/>
              <a:chExt cx="1133567" cy="167391"/>
            </a:xfrm>
          </p:grpSpPr>
          <p:sp>
            <p:nvSpPr>
              <p:cNvPr id="91" name="矩形 760">
                <a:extLst>
                  <a:ext uri="{FF2B5EF4-FFF2-40B4-BE49-F238E27FC236}">
                    <a16:creationId xmlns="" xmlns:a16="http://schemas.microsoft.com/office/drawing/2014/main" id="{A7A8440F-C42E-4FD9-AED6-8429AFB613E6}"/>
                  </a:ext>
                </a:extLst>
              </p:cNvPr>
              <p:cNvSpPr/>
              <p:nvPr/>
            </p:nvSpPr>
            <p:spPr bwMode="auto">
              <a:xfrm>
                <a:off x="5376513" y="1681272"/>
                <a:ext cx="311148" cy="167391"/>
              </a:xfrm>
              <a:prstGeom prst="rect">
                <a:avLst/>
              </a:prstGeom>
              <a:solidFill>
                <a:srgbClr val="A5A5A5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CP</a:t>
                </a:r>
              </a:p>
            </p:txBody>
          </p:sp>
          <p:sp>
            <p:nvSpPr>
              <p:cNvPr id="92" name="矩形 761">
                <a:extLst>
                  <a:ext uri="{FF2B5EF4-FFF2-40B4-BE49-F238E27FC236}">
                    <a16:creationId xmlns="" xmlns:a16="http://schemas.microsoft.com/office/drawing/2014/main" id="{A52F24EB-501F-4755-A949-C9380AC5478D}"/>
                  </a:ext>
                </a:extLst>
              </p:cNvPr>
              <p:cNvSpPr/>
              <p:nvPr/>
            </p:nvSpPr>
            <p:spPr bwMode="auto">
              <a:xfrm>
                <a:off x="5687661" y="1681272"/>
                <a:ext cx="822419" cy="16739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 Sense</a:t>
                </a:r>
              </a:p>
            </p:txBody>
          </p:sp>
        </p:grpSp>
        <p:sp>
          <p:nvSpPr>
            <p:cNvPr id="90" name="矩形 763">
              <a:extLst>
                <a:ext uri="{FF2B5EF4-FFF2-40B4-BE49-F238E27FC236}">
                  <a16:creationId xmlns="" xmlns:a16="http://schemas.microsoft.com/office/drawing/2014/main" id="{1E9E0F87-814A-43B0-BADC-24621CC257CC}"/>
                </a:ext>
              </a:extLst>
            </p:cNvPr>
            <p:cNvSpPr/>
            <p:nvPr/>
          </p:nvSpPr>
          <p:spPr>
            <a:xfrm>
              <a:off x="6897648" y="4638045"/>
              <a:ext cx="848123" cy="538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675" b="1" kern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Receive echo signal</a:t>
              </a:r>
              <a:endParaRPr lang="zh-CN" altLang="en-US" sz="675" b="1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5" name="矩形 765">
            <a:extLst>
              <a:ext uri="{FF2B5EF4-FFF2-40B4-BE49-F238E27FC236}">
                <a16:creationId xmlns="" xmlns:a16="http://schemas.microsoft.com/office/drawing/2014/main" id="{B607C1D2-69DF-4BED-A433-F63BBA9FDA39}"/>
              </a:ext>
            </a:extLst>
          </p:cNvPr>
          <p:cNvSpPr/>
          <p:nvPr/>
        </p:nvSpPr>
        <p:spPr>
          <a:xfrm>
            <a:off x="5405976" y="2923372"/>
            <a:ext cx="1722589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farthest echo signal can be correctly detected within the CP rang.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768">
            <a:extLst>
              <a:ext uri="{FF2B5EF4-FFF2-40B4-BE49-F238E27FC236}">
                <a16:creationId xmlns="" xmlns:a16="http://schemas.microsoft.com/office/drawing/2014/main" id="{C96C45BD-DB9A-468C-B366-C223A4317AAD}"/>
              </a:ext>
            </a:extLst>
          </p:cNvPr>
          <p:cNvSpPr/>
          <p:nvPr/>
        </p:nvSpPr>
        <p:spPr>
          <a:xfrm>
            <a:off x="7259932" y="1909683"/>
            <a:ext cx="8250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OFDM</a:t>
            </a:r>
            <a:r>
              <a:rPr lang="zh-CN" altLang="en-US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sensing process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7" name="组合 97">
            <a:extLst>
              <a:ext uri="{FF2B5EF4-FFF2-40B4-BE49-F238E27FC236}">
                <a16:creationId xmlns="" xmlns:a16="http://schemas.microsoft.com/office/drawing/2014/main" id="{74284F28-09A3-4965-BADA-E205EFA2B605}"/>
              </a:ext>
            </a:extLst>
          </p:cNvPr>
          <p:cNvGrpSpPr/>
          <p:nvPr/>
        </p:nvGrpSpPr>
        <p:grpSpPr>
          <a:xfrm>
            <a:off x="6629262" y="4164675"/>
            <a:ext cx="400430" cy="587355"/>
            <a:chOff x="7218363" y="957263"/>
            <a:chExt cx="701637" cy="655637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98" name="Freeform 196">
              <a:extLst>
                <a:ext uri="{FF2B5EF4-FFF2-40B4-BE49-F238E27FC236}">
                  <a16:creationId xmlns="" xmlns:a16="http://schemas.microsoft.com/office/drawing/2014/main" id="{146C2DB7-2E86-4C71-8C6F-3BBEE54C0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031" y="1172255"/>
              <a:ext cx="21191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413" y="937"/>
                  </a:moveTo>
                  <a:lnTo>
                    <a:pt x="413" y="937"/>
                  </a:lnTo>
                  <a:cubicBezTo>
                    <a:pt x="400" y="937"/>
                    <a:pt x="388" y="929"/>
                    <a:pt x="383" y="916"/>
                  </a:cubicBezTo>
                  <a:lnTo>
                    <a:pt x="7" y="51"/>
                  </a:lnTo>
                  <a:cubicBezTo>
                    <a:pt x="0" y="34"/>
                    <a:pt x="8" y="14"/>
                    <a:pt x="25" y="7"/>
                  </a:cubicBezTo>
                  <a:cubicBezTo>
                    <a:pt x="42" y="0"/>
                    <a:pt x="61" y="7"/>
                    <a:pt x="69" y="24"/>
                  </a:cubicBezTo>
                  <a:lnTo>
                    <a:pt x="444" y="890"/>
                  </a:lnTo>
                  <a:cubicBezTo>
                    <a:pt x="451" y="907"/>
                    <a:pt x="443" y="926"/>
                    <a:pt x="427" y="934"/>
                  </a:cubicBezTo>
                  <a:cubicBezTo>
                    <a:pt x="422" y="936"/>
                    <a:pt x="418" y="937"/>
                    <a:pt x="413" y="93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99" name="Freeform 197">
              <a:extLst>
                <a:ext uri="{FF2B5EF4-FFF2-40B4-BE49-F238E27FC236}">
                  <a16:creationId xmlns="" xmlns:a16="http://schemas.microsoft.com/office/drawing/2014/main" id="{5DC8CE8D-30FB-4C72-B139-0A614358D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950" y="1172255"/>
              <a:ext cx="21369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38" y="937"/>
                  </a:moveTo>
                  <a:lnTo>
                    <a:pt x="38" y="937"/>
                  </a:lnTo>
                  <a:cubicBezTo>
                    <a:pt x="33" y="937"/>
                    <a:pt x="29" y="936"/>
                    <a:pt x="24" y="934"/>
                  </a:cubicBezTo>
                  <a:cubicBezTo>
                    <a:pt x="8" y="926"/>
                    <a:pt x="0" y="907"/>
                    <a:pt x="7" y="890"/>
                  </a:cubicBezTo>
                  <a:lnTo>
                    <a:pt x="382" y="24"/>
                  </a:lnTo>
                  <a:cubicBezTo>
                    <a:pt x="390" y="7"/>
                    <a:pt x="409" y="0"/>
                    <a:pt x="426" y="7"/>
                  </a:cubicBezTo>
                  <a:cubicBezTo>
                    <a:pt x="443" y="14"/>
                    <a:pt x="451" y="34"/>
                    <a:pt x="444" y="51"/>
                  </a:cubicBezTo>
                  <a:lnTo>
                    <a:pt x="68" y="916"/>
                  </a:lnTo>
                  <a:cubicBezTo>
                    <a:pt x="63" y="929"/>
                    <a:pt x="51" y="937"/>
                    <a:pt x="38" y="93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0" name="Freeform 198">
              <a:extLst>
                <a:ext uri="{FF2B5EF4-FFF2-40B4-BE49-F238E27FC236}">
                  <a16:creationId xmlns="" xmlns:a16="http://schemas.microsoft.com/office/drawing/2014/main" id="{9FA19735-1C2A-4C00-8833-411AC18B6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318" y="1101183"/>
              <a:ext cx="87260" cy="87064"/>
            </a:xfrm>
            <a:custGeom>
              <a:avLst/>
              <a:gdLst>
                <a:gd name="T0" fmla="*/ 2147483646 w 186"/>
                <a:gd name="T1" fmla="*/ 2147483646 h 185"/>
                <a:gd name="T2" fmla="*/ 2147483646 w 186"/>
                <a:gd name="T3" fmla="*/ 2147483646 h 185"/>
                <a:gd name="T4" fmla="*/ 2147483646 w 186"/>
                <a:gd name="T5" fmla="*/ 2147483646 h 185"/>
                <a:gd name="T6" fmla="*/ 0 w 186"/>
                <a:gd name="T7" fmla="*/ 2147483646 h 185"/>
                <a:gd name="T8" fmla="*/ 2147483646 w 186"/>
                <a:gd name="T9" fmla="*/ 0 h 185"/>
                <a:gd name="T10" fmla="*/ 2147483646 w 186"/>
                <a:gd name="T11" fmla="*/ 2147483646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6"/>
                <a:gd name="T19" fmla="*/ 0 h 185"/>
                <a:gd name="T20" fmla="*/ 186 w 186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6" h="185">
                  <a:moveTo>
                    <a:pt x="186" y="92"/>
                  </a:moveTo>
                  <a:lnTo>
                    <a:pt x="186" y="92"/>
                  </a:lnTo>
                  <a:cubicBezTo>
                    <a:pt x="186" y="143"/>
                    <a:pt x="144" y="185"/>
                    <a:pt x="93" y="185"/>
                  </a:cubicBez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6" y="41"/>
                    <a:pt x="186" y="92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1" name="Freeform 199">
              <a:extLst>
                <a:ext uri="{FF2B5EF4-FFF2-40B4-BE49-F238E27FC236}">
                  <a16:creationId xmlns="" xmlns:a16="http://schemas.microsoft.com/office/drawing/2014/main" id="{670669C9-0BF1-4224-8C31-9619E7B4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957263"/>
              <a:ext cx="110410" cy="373127"/>
            </a:xfrm>
            <a:custGeom>
              <a:avLst/>
              <a:gdLst>
                <a:gd name="T0" fmla="*/ 2147483646 w 233"/>
                <a:gd name="T1" fmla="*/ 2147483646 h 793"/>
                <a:gd name="T2" fmla="*/ 2147483646 w 233"/>
                <a:gd name="T3" fmla="*/ 2147483646 h 793"/>
                <a:gd name="T4" fmla="*/ 2147483646 w 233"/>
                <a:gd name="T5" fmla="*/ 2147483646 h 793"/>
                <a:gd name="T6" fmla="*/ 0 w 233"/>
                <a:gd name="T7" fmla="*/ 2147483646 h 793"/>
                <a:gd name="T8" fmla="*/ 2147483646 w 233"/>
                <a:gd name="T9" fmla="*/ 2147483646 h 793"/>
                <a:gd name="T10" fmla="*/ 2147483646 w 233"/>
                <a:gd name="T11" fmla="*/ 2147483646 h 793"/>
                <a:gd name="T12" fmla="*/ 2147483646 w 233"/>
                <a:gd name="T13" fmla="*/ 2147483646 h 793"/>
                <a:gd name="T14" fmla="*/ 2147483646 w 233"/>
                <a:gd name="T15" fmla="*/ 2147483646 h 793"/>
                <a:gd name="T16" fmla="*/ 2147483646 w 233"/>
                <a:gd name="T17" fmla="*/ 2147483646 h 793"/>
                <a:gd name="T18" fmla="*/ 2147483646 w 233"/>
                <a:gd name="T19" fmla="*/ 2147483646 h 793"/>
                <a:gd name="T20" fmla="*/ 2147483646 w 233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793"/>
                <a:gd name="T35" fmla="*/ 233 w 233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793">
                  <a:moveTo>
                    <a:pt x="196" y="793"/>
                  </a:moveTo>
                  <a:lnTo>
                    <a:pt x="196" y="793"/>
                  </a:lnTo>
                  <a:cubicBezTo>
                    <a:pt x="188" y="793"/>
                    <a:pt x="180" y="790"/>
                    <a:pt x="174" y="785"/>
                  </a:cubicBezTo>
                  <a:cubicBezTo>
                    <a:pt x="63" y="689"/>
                    <a:pt x="0" y="548"/>
                    <a:pt x="0" y="398"/>
                  </a:cubicBezTo>
                  <a:cubicBezTo>
                    <a:pt x="0" y="248"/>
                    <a:pt x="63" y="107"/>
                    <a:pt x="174" y="12"/>
                  </a:cubicBezTo>
                  <a:cubicBezTo>
                    <a:pt x="188" y="0"/>
                    <a:pt x="209" y="1"/>
                    <a:pt x="221" y="15"/>
                  </a:cubicBezTo>
                  <a:cubicBezTo>
                    <a:pt x="233" y="29"/>
                    <a:pt x="232" y="50"/>
                    <a:pt x="218" y="62"/>
                  </a:cubicBezTo>
                  <a:cubicBezTo>
                    <a:pt x="122" y="145"/>
                    <a:pt x="66" y="268"/>
                    <a:pt x="66" y="398"/>
                  </a:cubicBezTo>
                  <a:cubicBezTo>
                    <a:pt x="66" y="529"/>
                    <a:pt x="122" y="651"/>
                    <a:pt x="218" y="734"/>
                  </a:cubicBezTo>
                  <a:cubicBezTo>
                    <a:pt x="232" y="746"/>
                    <a:pt x="233" y="768"/>
                    <a:pt x="221" y="781"/>
                  </a:cubicBezTo>
                  <a:cubicBezTo>
                    <a:pt x="215" y="789"/>
                    <a:pt x="205" y="793"/>
                    <a:pt x="196" y="79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2" name="Freeform 200">
              <a:extLst>
                <a:ext uri="{FF2B5EF4-FFF2-40B4-BE49-F238E27FC236}">
                  <a16:creationId xmlns="" xmlns:a16="http://schemas.microsoft.com/office/drawing/2014/main" id="{2654A94F-E5E1-4668-A493-3DCBEF599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83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0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151" y="591"/>
                  </a:moveTo>
                  <a:lnTo>
                    <a:pt x="151" y="591"/>
                  </a:lnTo>
                  <a:cubicBezTo>
                    <a:pt x="143" y="591"/>
                    <a:pt x="136" y="588"/>
                    <a:pt x="129" y="582"/>
                  </a:cubicBezTo>
                  <a:cubicBezTo>
                    <a:pt x="47" y="512"/>
                    <a:pt x="0" y="408"/>
                    <a:pt x="0" y="297"/>
                  </a:cubicBezTo>
                  <a:cubicBezTo>
                    <a:pt x="0" y="187"/>
                    <a:pt x="47" y="83"/>
                    <a:pt x="129" y="12"/>
                  </a:cubicBezTo>
                  <a:cubicBezTo>
                    <a:pt x="143" y="0"/>
                    <a:pt x="164" y="2"/>
                    <a:pt x="176" y="16"/>
                  </a:cubicBezTo>
                  <a:cubicBezTo>
                    <a:pt x="188" y="29"/>
                    <a:pt x="187" y="51"/>
                    <a:pt x="173" y="63"/>
                  </a:cubicBezTo>
                  <a:cubicBezTo>
                    <a:pt x="106" y="120"/>
                    <a:pt x="67" y="206"/>
                    <a:pt x="67" y="297"/>
                  </a:cubicBezTo>
                  <a:cubicBezTo>
                    <a:pt x="67" y="388"/>
                    <a:pt x="106" y="474"/>
                    <a:pt x="173" y="532"/>
                  </a:cubicBezTo>
                  <a:cubicBezTo>
                    <a:pt x="187" y="544"/>
                    <a:pt x="188" y="565"/>
                    <a:pt x="176" y="579"/>
                  </a:cubicBezTo>
                  <a:cubicBezTo>
                    <a:pt x="170" y="587"/>
                    <a:pt x="160" y="591"/>
                    <a:pt x="151" y="59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3" name="Freeform 201">
              <a:extLst>
                <a:ext uri="{FF2B5EF4-FFF2-40B4-BE49-F238E27FC236}">
                  <a16:creationId xmlns="" xmlns:a16="http://schemas.microsoft.com/office/drawing/2014/main" id="{115E2BE9-E307-4FDE-A340-CE555F2DF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22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0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120" y="401"/>
                  </a:moveTo>
                  <a:lnTo>
                    <a:pt x="120" y="401"/>
                  </a:lnTo>
                  <a:cubicBezTo>
                    <a:pt x="114" y="401"/>
                    <a:pt x="108" y="400"/>
                    <a:pt x="102" y="396"/>
                  </a:cubicBezTo>
                  <a:cubicBezTo>
                    <a:pt x="38" y="354"/>
                    <a:pt x="0" y="282"/>
                    <a:pt x="0" y="203"/>
                  </a:cubicBezTo>
                  <a:cubicBezTo>
                    <a:pt x="0" y="125"/>
                    <a:pt x="38" y="53"/>
                    <a:pt x="102" y="11"/>
                  </a:cubicBezTo>
                  <a:cubicBezTo>
                    <a:pt x="117" y="0"/>
                    <a:pt x="138" y="5"/>
                    <a:pt x="148" y="20"/>
                  </a:cubicBezTo>
                  <a:cubicBezTo>
                    <a:pt x="158" y="35"/>
                    <a:pt x="154" y="56"/>
                    <a:pt x="139" y="66"/>
                  </a:cubicBezTo>
                  <a:cubicBezTo>
                    <a:pt x="94" y="96"/>
                    <a:pt x="67" y="147"/>
                    <a:pt x="67" y="203"/>
                  </a:cubicBezTo>
                  <a:cubicBezTo>
                    <a:pt x="67" y="259"/>
                    <a:pt x="94" y="310"/>
                    <a:pt x="139" y="340"/>
                  </a:cubicBezTo>
                  <a:cubicBezTo>
                    <a:pt x="154" y="350"/>
                    <a:pt x="158" y="371"/>
                    <a:pt x="148" y="386"/>
                  </a:cubicBezTo>
                  <a:cubicBezTo>
                    <a:pt x="142" y="396"/>
                    <a:pt x="131" y="401"/>
                    <a:pt x="120" y="40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4" name="Freeform 202">
              <a:extLst>
                <a:ext uri="{FF2B5EF4-FFF2-40B4-BE49-F238E27FC236}">
                  <a16:creationId xmlns="" xmlns:a16="http://schemas.microsoft.com/office/drawing/2014/main" id="{599AEEC7-EE30-4FAD-B521-601D1A2DB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9590" y="957263"/>
              <a:ext cx="110410" cy="373127"/>
            </a:xfrm>
            <a:custGeom>
              <a:avLst/>
              <a:gdLst>
                <a:gd name="T0" fmla="*/ 2147483646 w 234"/>
                <a:gd name="T1" fmla="*/ 2147483646 h 793"/>
                <a:gd name="T2" fmla="*/ 2147483646 w 234"/>
                <a:gd name="T3" fmla="*/ 2147483646 h 793"/>
                <a:gd name="T4" fmla="*/ 2147483646 w 234"/>
                <a:gd name="T5" fmla="*/ 2147483646 h 793"/>
                <a:gd name="T6" fmla="*/ 2147483646 w 234"/>
                <a:gd name="T7" fmla="*/ 2147483646 h 793"/>
                <a:gd name="T8" fmla="*/ 2147483646 w 234"/>
                <a:gd name="T9" fmla="*/ 2147483646 h 793"/>
                <a:gd name="T10" fmla="*/ 2147483646 w 234"/>
                <a:gd name="T11" fmla="*/ 2147483646 h 793"/>
                <a:gd name="T12" fmla="*/ 2147483646 w 234"/>
                <a:gd name="T13" fmla="*/ 2147483646 h 793"/>
                <a:gd name="T14" fmla="*/ 2147483646 w 234"/>
                <a:gd name="T15" fmla="*/ 2147483646 h 793"/>
                <a:gd name="T16" fmla="*/ 2147483646 w 234"/>
                <a:gd name="T17" fmla="*/ 2147483646 h 793"/>
                <a:gd name="T18" fmla="*/ 2147483646 w 234"/>
                <a:gd name="T19" fmla="*/ 2147483646 h 793"/>
                <a:gd name="T20" fmla="*/ 2147483646 w 234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93"/>
                <a:gd name="T35" fmla="*/ 234 w 234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93">
                  <a:moveTo>
                    <a:pt x="38" y="793"/>
                  </a:moveTo>
                  <a:lnTo>
                    <a:pt x="38" y="793"/>
                  </a:lnTo>
                  <a:cubicBezTo>
                    <a:pt x="28" y="793"/>
                    <a:pt x="19" y="789"/>
                    <a:pt x="12" y="781"/>
                  </a:cubicBezTo>
                  <a:cubicBezTo>
                    <a:pt x="0" y="768"/>
                    <a:pt x="2" y="746"/>
                    <a:pt x="16" y="734"/>
                  </a:cubicBezTo>
                  <a:cubicBezTo>
                    <a:pt x="112" y="651"/>
                    <a:pt x="167" y="529"/>
                    <a:pt x="167" y="398"/>
                  </a:cubicBezTo>
                  <a:cubicBezTo>
                    <a:pt x="167" y="268"/>
                    <a:pt x="112" y="145"/>
                    <a:pt x="16" y="62"/>
                  </a:cubicBezTo>
                  <a:cubicBezTo>
                    <a:pt x="2" y="50"/>
                    <a:pt x="0" y="29"/>
                    <a:pt x="12" y="15"/>
                  </a:cubicBezTo>
                  <a:cubicBezTo>
                    <a:pt x="24" y="1"/>
                    <a:pt x="45" y="0"/>
                    <a:pt x="59" y="12"/>
                  </a:cubicBezTo>
                  <a:cubicBezTo>
                    <a:pt x="170" y="107"/>
                    <a:pt x="234" y="248"/>
                    <a:pt x="234" y="398"/>
                  </a:cubicBezTo>
                  <a:cubicBezTo>
                    <a:pt x="234" y="548"/>
                    <a:pt x="170" y="689"/>
                    <a:pt x="59" y="785"/>
                  </a:cubicBezTo>
                  <a:cubicBezTo>
                    <a:pt x="53" y="790"/>
                    <a:pt x="45" y="793"/>
                    <a:pt x="38" y="79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5" name="Freeform 203">
              <a:extLst>
                <a:ext uri="{FF2B5EF4-FFF2-40B4-BE49-F238E27FC236}">
                  <a16:creationId xmlns="" xmlns:a16="http://schemas.microsoft.com/office/drawing/2014/main" id="{21F24ABD-D565-4B2B-B099-FE3E4F729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138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2147483646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38" y="591"/>
                  </a:moveTo>
                  <a:lnTo>
                    <a:pt x="38" y="591"/>
                  </a:lnTo>
                  <a:cubicBezTo>
                    <a:pt x="28" y="591"/>
                    <a:pt x="19" y="587"/>
                    <a:pt x="12" y="579"/>
                  </a:cubicBezTo>
                  <a:cubicBezTo>
                    <a:pt x="0" y="565"/>
                    <a:pt x="2" y="544"/>
                    <a:pt x="16" y="532"/>
                  </a:cubicBezTo>
                  <a:cubicBezTo>
                    <a:pt x="83" y="474"/>
                    <a:pt x="121" y="388"/>
                    <a:pt x="121" y="297"/>
                  </a:cubicBezTo>
                  <a:cubicBezTo>
                    <a:pt x="121" y="206"/>
                    <a:pt x="83" y="120"/>
                    <a:pt x="16" y="63"/>
                  </a:cubicBezTo>
                  <a:cubicBezTo>
                    <a:pt x="2" y="51"/>
                    <a:pt x="0" y="29"/>
                    <a:pt x="12" y="16"/>
                  </a:cubicBezTo>
                  <a:cubicBezTo>
                    <a:pt x="24" y="2"/>
                    <a:pt x="45" y="0"/>
                    <a:pt x="59" y="12"/>
                  </a:cubicBezTo>
                  <a:cubicBezTo>
                    <a:pt x="141" y="83"/>
                    <a:pt x="188" y="187"/>
                    <a:pt x="188" y="297"/>
                  </a:cubicBezTo>
                  <a:cubicBezTo>
                    <a:pt x="188" y="408"/>
                    <a:pt x="141" y="512"/>
                    <a:pt x="59" y="582"/>
                  </a:cubicBezTo>
                  <a:cubicBezTo>
                    <a:pt x="53" y="588"/>
                    <a:pt x="45" y="591"/>
                    <a:pt x="38" y="59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6" name="Freeform 204">
              <a:extLst>
                <a:ext uri="{FF2B5EF4-FFF2-40B4-BE49-F238E27FC236}">
                  <a16:creationId xmlns="" xmlns:a16="http://schemas.microsoft.com/office/drawing/2014/main" id="{C7C263EF-8206-4321-BCCA-0B9A0591B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34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2147483646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38" y="401"/>
                  </a:moveTo>
                  <a:lnTo>
                    <a:pt x="38" y="401"/>
                  </a:lnTo>
                  <a:cubicBezTo>
                    <a:pt x="27" y="401"/>
                    <a:pt x="17" y="396"/>
                    <a:pt x="10" y="386"/>
                  </a:cubicBezTo>
                  <a:cubicBezTo>
                    <a:pt x="0" y="371"/>
                    <a:pt x="4" y="350"/>
                    <a:pt x="20" y="340"/>
                  </a:cubicBezTo>
                  <a:cubicBezTo>
                    <a:pt x="65" y="310"/>
                    <a:pt x="92" y="259"/>
                    <a:pt x="92" y="203"/>
                  </a:cubicBezTo>
                  <a:cubicBezTo>
                    <a:pt x="92" y="147"/>
                    <a:pt x="65" y="96"/>
                    <a:pt x="20" y="66"/>
                  </a:cubicBezTo>
                  <a:cubicBezTo>
                    <a:pt x="4" y="56"/>
                    <a:pt x="0" y="35"/>
                    <a:pt x="10" y="20"/>
                  </a:cubicBezTo>
                  <a:cubicBezTo>
                    <a:pt x="21" y="5"/>
                    <a:pt x="41" y="0"/>
                    <a:pt x="57" y="11"/>
                  </a:cubicBezTo>
                  <a:cubicBezTo>
                    <a:pt x="120" y="53"/>
                    <a:pt x="158" y="125"/>
                    <a:pt x="158" y="203"/>
                  </a:cubicBezTo>
                  <a:cubicBezTo>
                    <a:pt x="158" y="282"/>
                    <a:pt x="120" y="354"/>
                    <a:pt x="56" y="396"/>
                  </a:cubicBezTo>
                  <a:cubicBezTo>
                    <a:pt x="51" y="400"/>
                    <a:pt x="44" y="401"/>
                    <a:pt x="38" y="40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7" name="Freeform 205">
              <a:extLst>
                <a:ext uri="{FF2B5EF4-FFF2-40B4-BE49-F238E27FC236}">
                  <a16:creationId xmlns="" xmlns:a16="http://schemas.microsoft.com/office/drawing/2014/main" id="{51FF5801-DB5C-455A-84F1-FA454F2FC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1237" y="1349934"/>
              <a:ext cx="183423" cy="31982"/>
            </a:xfrm>
            <a:custGeom>
              <a:avLst/>
              <a:gdLst>
                <a:gd name="T0" fmla="*/ 2147483646 w 392"/>
                <a:gd name="T1" fmla="*/ 2147483646 h 67"/>
                <a:gd name="T2" fmla="*/ 2147483646 w 392"/>
                <a:gd name="T3" fmla="*/ 2147483646 h 67"/>
                <a:gd name="T4" fmla="*/ 2147483646 w 392"/>
                <a:gd name="T5" fmla="*/ 2147483646 h 67"/>
                <a:gd name="T6" fmla="*/ 0 w 392"/>
                <a:gd name="T7" fmla="*/ 2147483646 h 67"/>
                <a:gd name="T8" fmla="*/ 2147483646 w 392"/>
                <a:gd name="T9" fmla="*/ 0 h 67"/>
                <a:gd name="T10" fmla="*/ 2147483646 w 392"/>
                <a:gd name="T11" fmla="*/ 0 h 67"/>
                <a:gd name="T12" fmla="*/ 2147483646 w 392"/>
                <a:gd name="T13" fmla="*/ 2147483646 h 67"/>
                <a:gd name="T14" fmla="*/ 2147483646 w 392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2"/>
                <a:gd name="T25" fmla="*/ 0 h 67"/>
                <a:gd name="T26" fmla="*/ 392 w 392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2" h="67">
                  <a:moveTo>
                    <a:pt x="358" y="67"/>
                  </a:moveTo>
                  <a:lnTo>
                    <a:pt x="358" y="67"/>
                  </a:lnTo>
                  <a:lnTo>
                    <a:pt x="34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lnTo>
                    <a:pt x="358" y="0"/>
                  </a:lnTo>
                  <a:cubicBezTo>
                    <a:pt x="377" y="0"/>
                    <a:pt x="392" y="15"/>
                    <a:pt x="392" y="34"/>
                  </a:cubicBezTo>
                  <a:cubicBezTo>
                    <a:pt x="392" y="52"/>
                    <a:pt x="377" y="67"/>
                    <a:pt x="358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8" name="Freeform 206">
              <a:extLst>
                <a:ext uri="{FF2B5EF4-FFF2-40B4-BE49-F238E27FC236}">
                  <a16:creationId xmlns="" xmlns:a16="http://schemas.microsoft.com/office/drawing/2014/main" id="{A885D3A7-FF1B-4239-9813-1BAADD0A5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016" y="1504516"/>
              <a:ext cx="119314" cy="31982"/>
            </a:xfrm>
            <a:custGeom>
              <a:avLst/>
              <a:gdLst>
                <a:gd name="T0" fmla="*/ 2147483646 w 255"/>
                <a:gd name="T1" fmla="*/ 2147483646 h 67"/>
                <a:gd name="T2" fmla="*/ 2147483646 w 255"/>
                <a:gd name="T3" fmla="*/ 2147483646 h 67"/>
                <a:gd name="T4" fmla="*/ 2147483646 w 255"/>
                <a:gd name="T5" fmla="*/ 2147483646 h 67"/>
                <a:gd name="T6" fmla="*/ 0 w 255"/>
                <a:gd name="T7" fmla="*/ 2147483646 h 67"/>
                <a:gd name="T8" fmla="*/ 2147483646 w 255"/>
                <a:gd name="T9" fmla="*/ 0 h 67"/>
                <a:gd name="T10" fmla="*/ 2147483646 w 255"/>
                <a:gd name="T11" fmla="*/ 0 h 67"/>
                <a:gd name="T12" fmla="*/ 2147483646 w 255"/>
                <a:gd name="T13" fmla="*/ 2147483646 h 67"/>
                <a:gd name="T14" fmla="*/ 2147483646 w 25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5"/>
                <a:gd name="T25" fmla="*/ 0 h 67"/>
                <a:gd name="T26" fmla="*/ 255 w 25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5" h="67">
                  <a:moveTo>
                    <a:pt x="221" y="67"/>
                  </a:moveTo>
                  <a:lnTo>
                    <a:pt x="221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21" y="0"/>
                  </a:lnTo>
                  <a:cubicBezTo>
                    <a:pt x="240" y="0"/>
                    <a:pt x="255" y="15"/>
                    <a:pt x="255" y="34"/>
                  </a:cubicBezTo>
                  <a:cubicBezTo>
                    <a:pt x="255" y="52"/>
                    <a:pt x="240" y="67"/>
                    <a:pt x="221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9" name="Freeform 207">
              <a:extLst>
                <a:ext uri="{FF2B5EF4-FFF2-40B4-BE49-F238E27FC236}">
                  <a16:creationId xmlns="" xmlns:a16="http://schemas.microsoft.com/office/drawing/2014/main" id="{BCA5C32F-64ED-4D94-98C6-339C9C2BE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567" y="1504516"/>
              <a:ext cx="131779" cy="31982"/>
            </a:xfrm>
            <a:custGeom>
              <a:avLst/>
              <a:gdLst>
                <a:gd name="T0" fmla="*/ 2147483646 w 279"/>
                <a:gd name="T1" fmla="*/ 2147483646 h 67"/>
                <a:gd name="T2" fmla="*/ 2147483646 w 279"/>
                <a:gd name="T3" fmla="*/ 2147483646 h 67"/>
                <a:gd name="T4" fmla="*/ 2147483646 w 279"/>
                <a:gd name="T5" fmla="*/ 2147483646 h 67"/>
                <a:gd name="T6" fmla="*/ 0 w 279"/>
                <a:gd name="T7" fmla="*/ 2147483646 h 67"/>
                <a:gd name="T8" fmla="*/ 2147483646 w 279"/>
                <a:gd name="T9" fmla="*/ 0 h 67"/>
                <a:gd name="T10" fmla="*/ 2147483646 w 279"/>
                <a:gd name="T11" fmla="*/ 0 h 67"/>
                <a:gd name="T12" fmla="*/ 2147483646 w 279"/>
                <a:gd name="T13" fmla="*/ 2147483646 h 67"/>
                <a:gd name="T14" fmla="*/ 2147483646 w 279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67"/>
                <a:gd name="T26" fmla="*/ 279 w 279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67">
                  <a:moveTo>
                    <a:pt x="245" y="67"/>
                  </a:moveTo>
                  <a:lnTo>
                    <a:pt x="245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45" y="0"/>
                  </a:lnTo>
                  <a:cubicBezTo>
                    <a:pt x="264" y="0"/>
                    <a:pt x="279" y="15"/>
                    <a:pt x="279" y="34"/>
                  </a:cubicBezTo>
                  <a:cubicBezTo>
                    <a:pt x="279" y="52"/>
                    <a:pt x="264" y="67"/>
                    <a:pt x="245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10" name="Freeform 208">
              <a:extLst>
                <a:ext uri="{FF2B5EF4-FFF2-40B4-BE49-F238E27FC236}">
                  <a16:creationId xmlns="" xmlns:a16="http://schemas.microsoft.com/office/drawing/2014/main" id="{C413EEDB-1D55-461F-AA8A-002945635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140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11" name="Freeform 209">
              <a:extLst>
                <a:ext uri="{FF2B5EF4-FFF2-40B4-BE49-F238E27FC236}">
                  <a16:creationId xmlns="" xmlns:a16="http://schemas.microsoft.com/office/drawing/2014/main" id="{748F1E51-B5CB-4C25-897D-37281FE81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865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</p:grpSp>
      <p:sp>
        <p:nvSpPr>
          <p:cNvPr id="112" name="Freeform 111">
            <a:extLst>
              <a:ext uri="{FF2B5EF4-FFF2-40B4-BE49-F238E27FC236}">
                <a16:creationId xmlns="" xmlns:a16="http://schemas.microsoft.com/office/drawing/2014/main" id="{646B297C-454F-4D9D-91A4-57D6186953F3}"/>
              </a:ext>
            </a:extLst>
          </p:cNvPr>
          <p:cNvSpPr>
            <a:spLocks noEditPoints="1"/>
          </p:cNvSpPr>
          <p:nvPr/>
        </p:nvSpPr>
        <p:spPr bwMode="auto">
          <a:xfrm>
            <a:off x="8043482" y="4671471"/>
            <a:ext cx="349149" cy="180380"/>
          </a:xfrm>
          <a:custGeom>
            <a:avLst/>
            <a:gdLst/>
            <a:ahLst/>
            <a:cxnLst>
              <a:cxn ang="0">
                <a:pos x="15565" y="4694"/>
              </a:cxn>
              <a:cxn ang="0">
                <a:pos x="14497" y="6534"/>
              </a:cxn>
              <a:cxn ang="0">
                <a:pos x="14278" y="7070"/>
              </a:cxn>
              <a:cxn ang="0">
                <a:pos x="13902" y="7499"/>
              </a:cxn>
              <a:cxn ang="0">
                <a:pos x="13403" y="7782"/>
              </a:cxn>
              <a:cxn ang="0">
                <a:pos x="12819" y="7885"/>
              </a:cxn>
              <a:cxn ang="0">
                <a:pos x="12234" y="7782"/>
              </a:cxn>
              <a:cxn ang="0">
                <a:pos x="11735" y="7499"/>
              </a:cxn>
              <a:cxn ang="0">
                <a:pos x="11357" y="7070"/>
              </a:cxn>
              <a:cxn ang="0">
                <a:pos x="11139" y="6534"/>
              </a:cxn>
              <a:cxn ang="0">
                <a:pos x="5630" y="6366"/>
              </a:cxn>
              <a:cxn ang="0">
                <a:pos x="5464" y="6926"/>
              </a:cxn>
              <a:cxn ang="0">
                <a:pos x="5129" y="7390"/>
              </a:cxn>
              <a:cxn ang="0">
                <a:pos x="4661" y="7718"/>
              </a:cxn>
              <a:cxn ang="0">
                <a:pos x="4097" y="7877"/>
              </a:cxn>
              <a:cxn ang="0">
                <a:pos x="3499" y="7831"/>
              </a:cxn>
              <a:cxn ang="0">
                <a:pos x="2971" y="7596"/>
              </a:cxn>
              <a:cxn ang="0">
                <a:pos x="2556" y="7205"/>
              </a:cxn>
              <a:cxn ang="0">
                <a:pos x="2288" y="6695"/>
              </a:cxn>
              <a:cxn ang="0">
                <a:pos x="0" y="6192"/>
              </a:cxn>
              <a:cxn ang="0">
                <a:pos x="12951" y="5299"/>
              </a:cxn>
              <a:cxn ang="0">
                <a:pos x="13234" y="5395"/>
              </a:cxn>
              <a:cxn ang="0">
                <a:pos x="13465" y="5576"/>
              </a:cxn>
              <a:cxn ang="0">
                <a:pos x="13623" y="5823"/>
              </a:cxn>
              <a:cxn ang="0">
                <a:pos x="13691" y="6119"/>
              </a:cxn>
              <a:cxn ang="0">
                <a:pos x="13653" y="6424"/>
              </a:cxn>
              <a:cxn ang="0">
                <a:pos x="13518" y="6687"/>
              </a:cxn>
              <a:cxn ang="0">
                <a:pos x="13306" y="6889"/>
              </a:cxn>
              <a:cxn ang="0">
                <a:pos x="13036" y="7012"/>
              </a:cxn>
              <a:cxn ang="0">
                <a:pos x="12729" y="7034"/>
              </a:cxn>
              <a:cxn ang="0">
                <a:pos x="12440" y="6952"/>
              </a:cxn>
              <a:cxn ang="0">
                <a:pos x="12201" y="6782"/>
              </a:cxn>
              <a:cxn ang="0">
                <a:pos x="12031" y="6542"/>
              </a:cxn>
              <a:cxn ang="0">
                <a:pos x="11949" y="6253"/>
              </a:cxn>
              <a:cxn ang="0">
                <a:pos x="11972" y="5946"/>
              </a:cxn>
              <a:cxn ang="0">
                <a:pos x="12094" y="5675"/>
              </a:cxn>
              <a:cxn ang="0">
                <a:pos x="12296" y="5463"/>
              </a:cxn>
              <a:cxn ang="0">
                <a:pos x="12559" y="5328"/>
              </a:cxn>
              <a:cxn ang="0">
                <a:pos x="3923" y="5289"/>
              </a:cxn>
              <a:cxn ang="0">
                <a:pos x="4224" y="5342"/>
              </a:cxn>
              <a:cxn ang="0">
                <a:pos x="4479" y="5489"/>
              </a:cxn>
              <a:cxn ang="0">
                <a:pos x="4670" y="5711"/>
              </a:cxn>
              <a:cxn ang="0">
                <a:pos x="4779" y="5988"/>
              </a:cxn>
              <a:cxn ang="0">
                <a:pos x="4787" y="6297"/>
              </a:cxn>
              <a:cxn ang="0">
                <a:pos x="4691" y="6580"/>
              </a:cxn>
              <a:cxn ang="0">
                <a:pos x="4510" y="6811"/>
              </a:cxn>
              <a:cxn ang="0">
                <a:pos x="4263" y="6969"/>
              </a:cxn>
              <a:cxn ang="0">
                <a:pos x="3968" y="7037"/>
              </a:cxn>
              <a:cxn ang="0">
                <a:pos x="3664" y="6999"/>
              </a:cxn>
              <a:cxn ang="0">
                <a:pos x="3401" y="6864"/>
              </a:cxn>
              <a:cxn ang="0">
                <a:pos x="3199" y="6652"/>
              </a:cxn>
              <a:cxn ang="0">
                <a:pos x="3077" y="6382"/>
              </a:cxn>
              <a:cxn ang="0">
                <a:pos x="3054" y="6074"/>
              </a:cxn>
              <a:cxn ang="0">
                <a:pos x="3136" y="5785"/>
              </a:cxn>
              <a:cxn ang="0">
                <a:pos x="3306" y="5545"/>
              </a:cxn>
              <a:cxn ang="0">
                <a:pos x="3545" y="5375"/>
              </a:cxn>
              <a:cxn ang="0">
                <a:pos x="3834" y="5293"/>
              </a:cxn>
              <a:cxn ang="0">
                <a:pos x="4469" y="944"/>
              </a:cxn>
            </a:cxnLst>
            <a:rect l="0" t="0" r="r" b="b"/>
            <a:pathLst>
              <a:path w="16454" h="7885">
                <a:moveTo>
                  <a:pt x="889" y="3618"/>
                </a:moveTo>
                <a:lnTo>
                  <a:pt x="2425" y="2994"/>
                </a:lnTo>
                <a:lnTo>
                  <a:pt x="4207" y="61"/>
                </a:lnTo>
                <a:lnTo>
                  <a:pt x="10146" y="0"/>
                </a:lnTo>
                <a:lnTo>
                  <a:pt x="11966" y="2775"/>
                </a:lnTo>
                <a:lnTo>
                  <a:pt x="15565" y="3618"/>
                </a:lnTo>
                <a:lnTo>
                  <a:pt x="15565" y="4694"/>
                </a:lnTo>
                <a:lnTo>
                  <a:pt x="16454" y="4694"/>
                </a:lnTo>
                <a:lnTo>
                  <a:pt x="16454" y="6192"/>
                </a:lnTo>
                <a:lnTo>
                  <a:pt x="14537" y="6192"/>
                </a:lnTo>
                <a:lnTo>
                  <a:pt x="14533" y="6279"/>
                </a:lnTo>
                <a:lnTo>
                  <a:pt x="14525" y="6366"/>
                </a:lnTo>
                <a:lnTo>
                  <a:pt x="14513" y="6450"/>
                </a:lnTo>
                <a:lnTo>
                  <a:pt x="14497" y="6534"/>
                </a:lnTo>
                <a:lnTo>
                  <a:pt x="14476" y="6615"/>
                </a:lnTo>
                <a:lnTo>
                  <a:pt x="14453" y="6695"/>
                </a:lnTo>
                <a:lnTo>
                  <a:pt x="14425" y="6775"/>
                </a:lnTo>
                <a:lnTo>
                  <a:pt x="14393" y="6851"/>
                </a:lnTo>
                <a:lnTo>
                  <a:pt x="14358" y="6926"/>
                </a:lnTo>
                <a:lnTo>
                  <a:pt x="14320" y="6999"/>
                </a:lnTo>
                <a:lnTo>
                  <a:pt x="14278" y="7070"/>
                </a:lnTo>
                <a:lnTo>
                  <a:pt x="14234" y="7139"/>
                </a:lnTo>
                <a:lnTo>
                  <a:pt x="14185" y="7205"/>
                </a:lnTo>
                <a:lnTo>
                  <a:pt x="14134" y="7269"/>
                </a:lnTo>
                <a:lnTo>
                  <a:pt x="14081" y="7331"/>
                </a:lnTo>
                <a:lnTo>
                  <a:pt x="14023" y="7390"/>
                </a:lnTo>
                <a:lnTo>
                  <a:pt x="13963" y="7445"/>
                </a:lnTo>
                <a:lnTo>
                  <a:pt x="13902" y="7499"/>
                </a:lnTo>
                <a:lnTo>
                  <a:pt x="13837" y="7549"/>
                </a:lnTo>
                <a:lnTo>
                  <a:pt x="13770" y="7596"/>
                </a:lnTo>
                <a:lnTo>
                  <a:pt x="13700" y="7640"/>
                </a:lnTo>
                <a:lnTo>
                  <a:pt x="13629" y="7681"/>
                </a:lnTo>
                <a:lnTo>
                  <a:pt x="13556" y="7718"/>
                </a:lnTo>
                <a:lnTo>
                  <a:pt x="13480" y="7752"/>
                </a:lnTo>
                <a:lnTo>
                  <a:pt x="13403" y="7782"/>
                </a:lnTo>
                <a:lnTo>
                  <a:pt x="13324" y="7809"/>
                </a:lnTo>
                <a:lnTo>
                  <a:pt x="13242" y="7831"/>
                </a:lnTo>
                <a:lnTo>
                  <a:pt x="13161" y="7851"/>
                </a:lnTo>
                <a:lnTo>
                  <a:pt x="13077" y="7865"/>
                </a:lnTo>
                <a:lnTo>
                  <a:pt x="12991" y="7877"/>
                </a:lnTo>
                <a:lnTo>
                  <a:pt x="12906" y="7883"/>
                </a:lnTo>
                <a:lnTo>
                  <a:pt x="12819" y="7885"/>
                </a:lnTo>
                <a:lnTo>
                  <a:pt x="12731" y="7883"/>
                </a:lnTo>
                <a:lnTo>
                  <a:pt x="12645" y="7877"/>
                </a:lnTo>
                <a:lnTo>
                  <a:pt x="12560" y="7865"/>
                </a:lnTo>
                <a:lnTo>
                  <a:pt x="12476" y="7851"/>
                </a:lnTo>
                <a:lnTo>
                  <a:pt x="12393" y="7831"/>
                </a:lnTo>
                <a:lnTo>
                  <a:pt x="12313" y="7809"/>
                </a:lnTo>
                <a:lnTo>
                  <a:pt x="12234" y="7782"/>
                </a:lnTo>
                <a:lnTo>
                  <a:pt x="12156" y="7752"/>
                </a:lnTo>
                <a:lnTo>
                  <a:pt x="12080" y="7718"/>
                </a:lnTo>
                <a:lnTo>
                  <a:pt x="12007" y="7681"/>
                </a:lnTo>
                <a:lnTo>
                  <a:pt x="11935" y="7640"/>
                </a:lnTo>
                <a:lnTo>
                  <a:pt x="11866" y="7596"/>
                </a:lnTo>
                <a:lnTo>
                  <a:pt x="11800" y="7549"/>
                </a:lnTo>
                <a:lnTo>
                  <a:pt x="11735" y="7499"/>
                </a:lnTo>
                <a:lnTo>
                  <a:pt x="11672" y="7445"/>
                </a:lnTo>
                <a:lnTo>
                  <a:pt x="11613" y="7390"/>
                </a:lnTo>
                <a:lnTo>
                  <a:pt x="11556" y="7331"/>
                </a:lnTo>
                <a:lnTo>
                  <a:pt x="11502" y="7269"/>
                </a:lnTo>
                <a:lnTo>
                  <a:pt x="11451" y="7205"/>
                </a:lnTo>
                <a:lnTo>
                  <a:pt x="11403" y="7139"/>
                </a:lnTo>
                <a:lnTo>
                  <a:pt x="11357" y="7070"/>
                </a:lnTo>
                <a:lnTo>
                  <a:pt x="11316" y="6999"/>
                </a:lnTo>
                <a:lnTo>
                  <a:pt x="11277" y="6926"/>
                </a:lnTo>
                <a:lnTo>
                  <a:pt x="11242" y="6851"/>
                </a:lnTo>
                <a:lnTo>
                  <a:pt x="11211" y="6775"/>
                </a:lnTo>
                <a:lnTo>
                  <a:pt x="11184" y="6695"/>
                </a:lnTo>
                <a:lnTo>
                  <a:pt x="11159" y="6615"/>
                </a:lnTo>
                <a:lnTo>
                  <a:pt x="11139" y="6534"/>
                </a:lnTo>
                <a:lnTo>
                  <a:pt x="11123" y="6450"/>
                </a:lnTo>
                <a:lnTo>
                  <a:pt x="11111" y="6366"/>
                </a:lnTo>
                <a:lnTo>
                  <a:pt x="11103" y="6279"/>
                </a:lnTo>
                <a:lnTo>
                  <a:pt x="11099" y="6192"/>
                </a:lnTo>
                <a:lnTo>
                  <a:pt x="5642" y="6192"/>
                </a:lnTo>
                <a:lnTo>
                  <a:pt x="5639" y="6279"/>
                </a:lnTo>
                <a:lnTo>
                  <a:pt x="5630" y="6366"/>
                </a:lnTo>
                <a:lnTo>
                  <a:pt x="5618" y="6450"/>
                </a:lnTo>
                <a:lnTo>
                  <a:pt x="5602" y="6534"/>
                </a:lnTo>
                <a:lnTo>
                  <a:pt x="5582" y="6615"/>
                </a:lnTo>
                <a:lnTo>
                  <a:pt x="5557" y="6695"/>
                </a:lnTo>
                <a:lnTo>
                  <a:pt x="5530" y="6775"/>
                </a:lnTo>
                <a:lnTo>
                  <a:pt x="5499" y="6851"/>
                </a:lnTo>
                <a:lnTo>
                  <a:pt x="5464" y="6926"/>
                </a:lnTo>
                <a:lnTo>
                  <a:pt x="5425" y="6999"/>
                </a:lnTo>
                <a:lnTo>
                  <a:pt x="5384" y="7070"/>
                </a:lnTo>
                <a:lnTo>
                  <a:pt x="5338" y="7139"/>
                </a:lnTo>
                <a:lnTo>
                  <a:pt x="5290" y="7205"/>
                </a:lnTo>
                <a:lnTo>
                  <a:pt x="5240" y="7269"/>
                </a:lnTo>
                <a:lnTo>
                  <a:pt x="5185" y="7331"/>
                </a:lnTo>
                <a:lnTo>
                  <a:pt x="5129" y="7390"/>
                </a:lnTo>
                <a:lnTo>
                  <a:pt x="5069" y="7445"/>
                </a:lnTo>
                <a:lnTo>
                  <a:pt x="5006" y="7499"/>
                </a:lnTo>
                <a:lnTo>
                  <a:pt x="4942" y="7549"/>
                </a:lnTo>
                <a:lnTo>
                  <a:pt x="4874" y="7596"/>
                </a:lnTo>
                <a:lnTo>
                  <a:pt x="4806" y="7640"/>
                </a:lnTo>
                <a:lnTo>
                  <a:pt x="4734" y="7681"/>
                </a:lnTo>
                <a:lnTo>
                  <a:pt x="4661" y="7718"/>
                </a:lnTo>
                <a:lnTo>
                  <a:pt x="4586" y="7752"/>
                </a:lnTo>
                <a:lnTo>
                  <a:pt x="4507" y="7782"/>
                </a:lnTo>
                <a:lnTo>
                  <a:pt x="4428" y="7809"/>
                </a:lnTo>
                <a:lnTo>
                  <a:pt x="4348" y="7831"/>
                </a:lnTo>
                <a:lnTo>
                  <a:pt x="4266" y="7851"/>
                </a:lnTo>
                <a:lnTo>
                  <a:pt x="4182" y="7865"/>
                </a:lnTo>
                <a:lnTo>
                  <a:pt x="4097" y="7877"/>
                </a:lnTo>
                <a:lnTo>
                  <a:pt x="4011" y="7883"/>
                </a:lnTo>
                <a:lnTo>
                  <a:pt x="3923" y="7885"/>
                </a:lnTo>
                <a:lnTo>
                  <a:pt x="3836" y="7883"/>
                </a:lnTo>
                <a:lnTo>
                  <a:pt x="3749" y="7877"/>
                </a:lnTo>
                <a:lnTo>
                  <a:pt x="3664" y="7865"/>
                </a:lnTo>
                <a:lnTo>
                  <a:pt x="3581" y="7851"/>
                </a:lnTo>
                <a:lnTo>
                  <a:pt x="3499" y="7831"/>
                </a:lnTo>
                <a:lnTo>
                  <a:pt x="3417" y="7809"/>
                </a:lnTo>
                <a:lnTo>
                  <a:pt x="3339" y="7782"/>
                </a:lnTo>
                <a:lnTo>
                  <a:pt x="3261" y="7752"/>
                </a:lnTo>
                <a:lnTo>
                  <a:pt x="3186" y="7718"/>
                </a:lnTo>
                <a:lnTo>
                  <a:pt x="3112" y="7681"/>
                </a:lnTo>
                <a:lnTo>
                  <a:pt x="3041" y="7640"/>
                </a:lnTo>
                <a:lnTo>
                  <a:pt x="2971" y="7596"/>
                </a:lnTo>
                <a:lnTo>
                  <a:pt x="2904" y="7549"/>
                </a:lnTo>
                <a:lnTo>
                  <a:pt x="2839" y="7499"/>
                </a:lnTo>
                <a:lnTo>
                  <a:pt x="2778" y="7445"/>
                </a:lnTo>
                <a:lnTo>
                  <a:pt x="2718" y="7390"/>
                </a:lnTo>
                <a:lnTo>
                  <a:pt x="2661" y="7331"/>
                </a:lnTo>
                <a:lnTo>
                  <a:pt x="2607" y="7269"/>
                </a:lnTo>
                <a:lnTo>
                  <a:pt x="2556" y="7205"/>
                </a:lnTo>
                <a:lnTo>
                  <a:pt x="2508" y="7139"/>
                </a:lnTo>
                <a:lnTo>
                  <a:pt x="2463" y="7070"/>
                </a:lnTo>
                <a:lnTo>
                  <a:pt x="2421" y="6999"/>
                </a:lnTo>
                <a:lnTo>
                  <a:pt x="2383" y="6926"/>
                </a:lnTo>
                <a:lnTo>
                  <a:pt x="2348" y="6851"/>
                </a:lnTo>
                <a:lnTo>
                  <a:pt x="2316" y="6775"/>
                </a:lnTo>
                <a:lnTo>
                  <a:pt x="2288" y="6695"/>
                </a:lnTo>
                <a:lnTo>
                  <a:pt x="2264" y="6615"/>
                </a:lnTo>
                <a:lnTo>
                  <a:pt x="2244" y="6534"/>
                </a:lnTo>
                <a:lnTo>
                  <a:pt x="2228" y="6450"/>
                </a:lnTo>
                <a:lnTo>
                  <a:pt x="2216" y="6366"/>
                </a:lnTo>
                <a:lnTo>
                  <a:pt x="2208" y="6279"/>
                </a:lnTo>
                <a:lnTo>
                  <a:pt x="2205" y="6192"/>
                </a:lnTo>
                <a:lnTo>
                  <a:pt x="0" y="6192"/>
                </a:lnTo>
                <a:lnTo>
                  <a:pt x="0" y="4694"/>
                </a:lnTo>
                <a:lnTo>
                  <a:pt x="889" y="4694"/>
                </a:lnTo>
                <a:lnTo>
                  <a:pt x="889" y="3618"/>
                </a:lnTo>
                <a:close/>
                <a:moveTo>
                  <a:pt x="12819" y="5289"/>
                </a:moveTo>
                <a:lnTo>
                  <a:pt x="12863" y="5290"/>
                </a:lnTo>
                <a:lnTo>
                  <a:pt x="12907" y="5293"/>
                </a:lnTo>
                <a:lnTo>
                  <a:pt x="12951" y="5299"/>
                </a:lnTo>
                <a:lnTo>
                  <a:pt x="12994" y="5306"/>
                </a:lnTo>
                <a:lnTo>
                  <a:pt x="13036" y="5316"/>
                </a:lnTo>
                <a:lnTo>
                  <a:pt x="13078" y="5328"/>
                </a:lnTo>
                <a:lnTo>
                  <a:pt x="13118" y="5342"/>
                </a:lnTo>
                <a:lnTo>
                  <a:pt x="13158" y="5358"/>
                </a:lnTo>
                <a:lnTo>
                  <a:pt x="13196" y="5375"/>
                </a:lnTo>
                <a:lnTo>
                  <a:pt x="13234" y="5395"/>
                </a:lnTo>
                <a:lnTo>
                  <a:pt x="13270" y="5416"/>
                </a:lnTo>
                <a:lnTo>
                  <a:pt x="13306" y="5439"/>
                </a:lnTo>
                <a:lnTo>
                  <a:pt x="13340" y="5463"/>
                </a:lnTo>
                <a:lnTo>
                  <a:pt x="13373" y="5489"/>
                </a:lnTo>
                <a:lnTo>
                  <a:pt x="13405" y="5516"/>
                </a:lnTo>
                <a:lnTo>
                  <a:pt x="13436" y="5545"/>
                </a:lnTo>
                <a:lnTo>
                  <a:pt x="13465" y="5576"/>
                </a:lnTo>
                <a:lnTo>
                  <a:pt x="13492" y="5608"/>
                </a:lnTo>
                <a:lnTo>
                  <a:pt x="13518" y="5641"/>
                </a:lnTo>
                <a:lnTo>
                  <a:pt x="13543" y="5675"/>
                </a:lnTo>
                <a:lnTo>
                  <a:pt x="13565" y="5711"/>
                </a:lnTo>
                <a:lnTo>
                  <a:pt x="13586" y="5747"/>
                </a:lnTo>
                <a:lnTo>
                  <a:pt x="13605" y="5785"/>
                </a:lnTo>
                <a:lnTo>
                  <a:pt x="13623" y="5823"/>
                </a:lnTo>
                <a:lnTo>
                  <a:pt x="13638" y="5863"/>
                </a:lnTo>
                <a:lnTo>
                  <a:pt x="13653" y="5904"/>
                </a:lnTo>
                <a:lnTo>
                  <a:pt x="13664" y="5946"/>
                </a:lnTo>
                <a:lnTo>
                  <a:pt x="13674" y="5988"/>
                </a:lnTo>
                <a:lnTo>
                  <a:pt x="13682" y="6031"/>
                </a:lnTo>
                <a:lnTo>
                  <a:pt x="13688" y="6074"/>
                </a:lnTo>
                <a:lnTo>
                  <a:pt x="13691" y="6119"/>
                </a:lnTo>
                <a:lnTo>
                  <a:pt x="13692" y="6164"/>
                </a:lnTo>
                <a:lnTo>
                  <a:pt x="13691" y="6208"/>
                </a:lnTo>
                <a:lnTo>
                  <a:pt x="13688" y="6253"/>
                </a:lnTo>
                <a:lnTo>
                  <a:pt x="13682" y="6297"/>
                </a:lnTo>
                <a:lnTo>
                  <a:pt x="13674" y="6340"/>
                </a:lnTo>
                <a:lnTo>
                  <a:pt x="13664" y="6382"/>
                </a:lnTo>
                <a:lnTo>
                  <a:pt x="13653" y="6424"/>
                </a:lnTo>
                <a:lnTo>
                  <a:pt x="13638" y="6464"/>
                </a:lnTo>
                <a:lnTo>
                  <a:pt x="13623" y="6504"/>
                </a:lnTo>
                <a:lnTo>
                  <a:pt x="13605" y="6542"/>
                </a:lnTo>
                <a:lnTo>
                  <a:pt x="13586" y="6580"/>
                </a:lnTo>
                <a:lnTo>
                  <a:pt x="13565" y="6617"/>
                </a:lnTo>
                <a:lnTo>
                  <a:pt x="13543" y="6652"/>
                </a:lnTo>
                <a:lnTo>
                  <a:pt x="13518" y="6687"/>
                </a:lnTo>
                <a:lnTo>
                  <a:pt x="13492" y="6720"/>
                </a:lnTo>
                <a:lnTo>
                  <a:pt x="13465" y="6751"/>
                </a:lnTo>
                <a:lnTo>
                  <a:pt x="13436" y="6782"/>
                </a:lnTo>
                <a:lnTo>
                  <a:pt x="13405" y="6811"/>
                </a:lnTo>
                <a:lnTo>
                  <a:pt x="13373" y="6839"/>
                </a:lnTo>
                <a:lnTo>
                  <a:pt x="13340" y="6864"/>
                </a:lnTo>
                <a:lnTo>
                  <a:pt x="13306" y="6889"/>
                </a:lnTo>
                <a:lnTo>
                  <a:pt x="13270" y="6912"/>
                </a:lnTo>
                <a:lnTo>
                  <a:pt x="13234" y="6933"/>
                </a:lnTo>
                <a:lnTo>
                  <a:pt x="13196" y="6952"/>
                </a:lnTo>
                <a:lnTo>
                  <a:pt x="13158" y="6969"/>
                </a:lnTo>
                <a:lnTo>
                  <a:pt x="13118" y="6986"/>
                </a:lnTo>
                <a:lnTo>
                  <a:pt x="13078" y="6999"/>
                </a:lnTo>
                <a:lnTo>
                  <a:pt x="13036" y="7012"/>
                </a:lnTo>
                <a:lnTo>
                  <a:pt x="12994" y="7021"/>
                </a:lnTo>
                <a:lnTo>
                  <a:pt x="12951" y="7028"/>
                </a:lnTo>
                <a:lnTo>
                  <a:pt x="12907" y="7034"/>
                </a:lnTo>
                <a:lnTo>
                  <a:pt x="12863" y="7037"/>
                </a:lnTo>
                <a:lnTo>
                  <a:pt x="12819" y="7038"/>
                </a:lnTo>
                <a:lnTo>
                  <a:pt x="12773" y="7037"/>
                </a:lnTo>
                <a:lnTo>
                  <a:pt x="12729" y="7034"/>
                </a:lnTo>
                <a:lnTo>
                  <a:pt x="12685" y="7028"/>
                </a:lnTo>
                <a:lnTo>
                  <a:pt x="12643" y="7021"/>
                </a:lnTo>
                <a:lnTo>
                  <a:pt x="12601" y="7012"/>
                </a:lnTo>
                <a:lnTo>
                  <a:pt x="12559" y="6999"/>
                </a:lnTo>
                <a:lnTo>
                  <a:pt x="12518" y="6986"/>
                </a:lnTo>
                <a:lnTo>
                  <a:pt x="12478" y="6969"/>
                </a:lnTo>
                <a:lnTo>
                  <a:pt x="12440" y="6952"/>
                </a:lnTo>
                <a:lnTo>
                  <a:pt x="12402" y="6933"/>
                </a:lnTo>
                <a:lnTo>
                  <a:pt x="12366" y="6912"/>
                </a:lnTo>
                <a:lnTo>
                  <a:pt x="12330" y="6889"/>
                </a:lnTo>
                <a:lnTo>
                  <a:pt x="12296" y="6864"/>
                </a:lnTo>
                <a:lnTo>
                  <a:pt x="12263" y="6839"/>
                </a:lnTo>
                <a:lnTo>
                  <a:pt x="12231" y="6811"/>
                </a:lnTo>
                <a:lnTo>
                  <a:pt x="12201" y="6782"/>
                </a:lnTo>
                <a:lnTo>
                  <a:pt x="12172" y="6751"/>
                </a:lnTo>
                <a:lnTo>
                  <a:pt x="12144" y="6720"/>
                </a:lnTo>
                <a:lnTo>
                  <a:pt x="12118" y="6687"/>
                </a:lnTo>
                <a:lnTo>
                  <a:pt x="12094" y="6652"/>
                </a:lnTo>
                <a:lnTo>
                  <a:pt x="12071" y="6617"/>
                </a:lnTo>
                <a:lnTo>
                  <a:pt x="12050" y="6580"/>
                </a:lnTo>
                <a:lnTo>
                  <a:pt x="12031" y="6542"/>
                </a:lnTo>
                <a:lnTo>
                  <a:pt x="12013" y="6504"/>
                </a:lnTo>
                <a:lnTo>
                  <a:pt x="11997" y="6464"/>
                </a:lnTo>
                <a:lnTo>
                  <a:pt x="11984" y="6424"/>
                </a:lnTo>
                <a:lnTo>
                  <a:pt x="11972" y="6382"/>
                </a:lnTo>
                <a:lnTo>
                  <a:pt x="11962" y="6340"/>
                </a:lnTo>
                <a:lnTo>
                  <a:pt x="11955" y="6297"/>
                </a:lnTo>
                <a:lnTo>
                  <a:pt x="11949" y="6253"/>
                </a:lnTo>
                <a:lnTo>
                  <a:pt x="11946" y="6208"/>
                </a:lnTo>
                <a:lnTo>
                  <a:pt x="11945" y="6164"/>
                </a:lnTo>
                <a:lnTo>
                  <a:pt x="11946" y="6119"/>
                </a:lnTo>
                <a:lnTo>
                  <a:pt x="11949" y="6074"/>
                </a:lnTo>
                <a:lnTo>
                  <a:pt x="11955" y="6031"/>
                </a:lnTo>
                <a:lnTo>
                  <a:pt x="11962" y="5988"/>
                </a:lnTo>
                <a:lnTo>
                  <a:pt x="11972" y="5946"/>
                </a:lnTo>
                <a:lnTo>
                  <a:pt x="11984" y="5904"/>
                </a:lnTo>
                <a:lnTo>
                  <a:pt x="11997" y="5863"/>
                </a:lnTo>
                <a:lnTo>
                  <a:pt x="12013" y="5823"/>
                </a:lnTo>
                <a:lnTo>
                  <a:pt x="12031" y="5785"/>
                </a:lnTo>
                <a:lnTo>
                  <a:pt x="12050" y="5747"/>
                </a:lnTo>
                <a:lnTo>
                  <a:pt x="12071" y="5711"/>
                </a:lnTo>
                <a:lnTo>
                  <a:pt x="12094" y="5675"/>
                </a:lnTo>
                <a:lnTo>
                  <a:pt x="12118" y="5641"/>
                </a:lnTo>
                <a:lnTo>
                  <a:pt x="12144" y="5608"/>
                </a:lnTo>
                <a:lnTo>
                  <a:pt x="12172" y="5576"/>
                </a:lnTo>
                <a:lnTo>
                  <a:pt x="12201" y="5545"/>
                </a:lnTo>
                <a:lnTo>
                  <a:pt x="12231" y="5516"/>
                </a:lnTo>
                <a:lnTo>
                  <a:pt x="12263" y="5489"/>
                </a:lnTo>
                <a:lnTo>
                  <a:pt x="12296" y="5463"/>
                </a:lnTo>
                <a:lnTo>
                  <a:pt x="12330" y="5439"/>
                </a:lnTo>
                <a:lnTo>
                  <a:pt x="12366" y="5416"/>
                </a:lnTo>
                <a:lnTo>
                  <a:pt x="12402" y="5395"/>
                </a:lnTo>
                <a:lnTo>
                  <a:pt x="12440" y="5375"/>
                </a:lnTo>
                <a:lnTo>
                  <a:pt x="12478" y="5358"/>
                </a:lnTo>
                <a:lnTo>
                  <a:pt x="12518" y="5342"/>
                </a:lnTo>
                <a:lnTo>
                  <a:pt x="12559" y="5328"/>
                </a:lnTo>
                <a:lnTo>
                  <a:pt x="12601" y="5316"/>
                </a:lnTo>
                <a:lnTo>
                  <a:pt x="12643" y="5306"/>
                </a:lnTo>
                <a:lnTo>
                  <a:pt x="12685" y="5299"/>
                </a:lnTo>
                <a:lnTo>
                  <a:pt x="12729" y="5293"/>
                </a:lnTo>
                <a:lnTo>
                  <a:pt x="12773" y="5290"/>
                </a:lnTo>
                <a:lnTo>
                  <a:pt x="12819" y="5289"/>
                </a:lnTo>
                <a:close/>
                <a:moveTo>
                  <a:pt x="3923" y="5289"/>
                </a:moveTo>
                <a:lnTo>
                  <a:pt x="3968" y="5290"/>
                </a:lnTo>
                <a:lnTo>
                  <a:pt x="4013" y="5293"/>
                </a:lnTo>
                <a:lnTo>
                  <a:pt x="4056" y="5299"/>
                </a:lnTo>
                <a:lnTo>
                  <a:pt x="4099" y="5306"/>
                </a:lnTo>
                <a:lnTo>
                  <a:pt x="4141" y="5316"/>
                </a:lnTo>
                <a:lnTo>
                  <a:pt x="4182" y="5328"/>
                </a:lnTo>
                <a:lnTo>
                  <a:pt x="4224" y="5342"/>
                </a:lnTo>
                <a:lnTo>
                  <a:pt x="4263" y="5358"/>
                </a:lnTo>
                <a:lnTo>
                  <a:pt x="4302" y="5375"/>
                </a:lnTo>
                <a:lnTo>
                  <a:pt x="4339" y="5395"/>
                </a:lnTo>
                <a:lnTo>
                  <a:pt x="4376" y="5416"/>
                </a:lnTo>
                <a:lnTo>
                  <a:pt x="4411" y="5439"/>
                </a:lnTo>
                <a:lnTo>
                  <a:pt x="4446" y="5463"/>
                </a:lnTo>
                <a:lnTo>
                  <a:pt x="4479" y="5489"/>
                </a:lnTo>
                <a:lnTo>
                  <a:pt x="4510" y="5516"/>
                </a:lnTo>
                <a:lnTo>
                  <a:pt x="4540" y="5545"/>
                </a:lnTo>
                <a:lnTo>
                  <a:pt x="4569" y="5576"/>
                </a:lnTo>
                <a:lnTo>
                  <a:pt x="4597" y="5608"/>
                </a:lnTo>
                <a:lnTo>
                  <a:pt x="4623" y="5641"/>
                </a:lnTo>
                <a:lnTo>
                  <a:pt x="4647" y="5675"/>
                </a:lnTo>
                <a:lnTo>
                  <a:pt x="4670" y="5711"/>
                </a:lnTo>
                <a:lnTo>
                  <a:pt x="4691" y="5747"/>
                </a:lnTo>
                <a:lnTo>
                  <a:pt x="4711" y="5785"/>
                </a:lnTo>
                <a:lnTo>
                  <a:pt x="4728" y="5823"/>
                </a:lnTo>
                <a:lnTo>
                  <a:pt x="4744" y="5863"/>
                </a:lnTo>
                <a:lnTo>
                  <a:pt x="4757" y="5904"/>
                </a:lnTo>
                <a:lnTo>
                  <a:pt x="4770" y="5946"/>
                </a:lnTo>
                <a:lnTo>
                  <a:pt x="4779" y="5988"/>
                </a:lnTo>
                <a:lnTo>
                  <a:pt x="4787" y="6031"/>
                </a:lnTo>
                <a:lnTo>
                  <a:pt x="4792" y="6074"/>
                </a:lnTo>
                <a:lnTo>
                  <a:pt x="4796" y="6119"/>
                </a:lnTo>
                <a:lnTo>
                  <a:pt x="4797" y="6164"/>
                </a:lnTo>
                <a:lnTo>
                  <a:pt x="4796" y="6208"/>
                </a:lnTo>
                <a:lnTo>
                  <a:pt x="4792" y="6253"/>
                </a:lnTo>
                <a:lnTo>
                  <a:pt x="4787" y="6297"/>
                </a:lnTo>
                <a:lnTo>
                  <a:pt x="4779" y="6340"/>
                </a:lnTo>
                <a:lnTo>
                  <a:pt x="4770" y="6382"/>
                </a:lnTo>
                <a:lnTo>
                  <a:pt x="4757" y="6424"/>
                </a:lnTo>
                <a:lnTo>
                  <a:pt x="4744" y="6464"/>
                </a:lnTo>
                <a:lnTo>
                  <a:pt x="4728" y="6504"/>
                </a:lnTo>
                <a:lnTo>
                  <a:pt x="4711" y="6542"/>
                </a:lnTo>
                <a:lnTo>
                  <a:pt x="4691" y="6580"/>
                </a:lnTo>
                <a:lnTo>
                  <a:pt x="4670" y="6617"/>
                </a:lnTo>
                <a:lnTo>
                  <a:pt x="4647" y="6652"/>
                </a:lnTo>
                <a:lnTo>
                  <a:pt x="4623" y="6687"/>
                </a:lnTo>
                <a:lnTo>
                  <a:pt x="4597" y="6720"/>
                </a:lnTo>
                <a:lnTo>
                  <a:pt x="4569" y="6751"/>
                </a:lnTo>
                <a:lnTo>
                  <a:pt x="4540" y="6782"/>
                </a:lnTo>
                <a:lnTo>
                  <a:pt x="4510" y="6811"/>
                </a:lnTo>
                <a:lnTo>
                  <a:pt x="4479" y="6839"/>
                </a:lnTo>
                <a:lnTo>
                  <a:pt x="4446" y="6864"/>
                </a:lnTo>
                <a:lnTo>
                  <a:pt x="4411" y="6889"/>
                </a:lnTo>
                <a:lnTo>
                  <a:pt x="4376" y="6912"/>
                </a:lnTo>
                <a:lnTo>
                  <a:pt x="4339" y="6933"/>
                </a:lnTo>
                <a:lnTo>
                  <a:pt x="4302" y="6952"/>
                </a:lnTo>
                <a:lnTo>
                  <a:pt x="4263" y="6969"/>
                </a:lnTo>
                <a:lnTo>
                  <a:pt x="4224" y="6986"/>
                </a:lnTo>
                <a:lnTo>
                  <a:pt x="4182" y="6999"/>
                </a:lnTo>
                <a:lnTo>
                  <a:pt x="4141" y="7012"/>
                </a:lnTo>
                <a:lnTo>
                  <a:pt x="4099" y="7021"/>
                </a:lnTo>
                <a:lnTo>
                  <a:pt x="4056" y="7028"/>
                </a:lnTo>
                <a:lnTo>
                  <a:pt x="4013" y="7034"/>
                </a:lnTo>
                <a:lnTo>
                  <a:pt x="3968" y="7037"/>
                </a:lnTo>
                <a:lnTo>
                  <a:pt x="3923" y="7038"/>
                </a:lnTo>
                <a:lnTo>
                  <a:pt x="3878" y="7037"/>
                </a:lnTo>
                <a:lnTo>
                  <a:pt x="3834" y="7034"/>
                </a:lnTo>
                <a:lnTo>
                  <a:pt x="3791" y="7028"/>
                </a:lnTo>
                <a:lnTo>
                  <a:pt x="3747" y="7021"/>
                </a:lnTo>
                <a:lnTo>
                  <a:pt x="3705" y="7012"/>
                </a:lnTo>
                <a:lnTo>
                  <a:pt x="3664" y="6999"/>
                </a:lnTo>
                <a:lnTo>
                  <a:pt x="3623" y="6986"/>
                </a:lnTo>
                <a:lnTo>
                  <a:pt x="3584" y="6969"/>
                </a:lnTo>
                <a:lnTo>
                  <a:pt x="3545" y="6952"/>
                </a:lnTo>
                <a:lnTo>
                  <a:pt x="3508" y="6933"/>
                </a:lnTo>
                <a:lnTo>
                  <a:pt x="3471" y="6912"/>
                </a:lnTo>
                <a:lnTo>
                  <a:pt x="3435" y="6889"/>
                </a:lnTo>
                <a:lnTo>
                  <a:pt x="3401" y="6864"/>
                </a:lnTo>
                <a:lnTo>
                  <a:pt x="3368" y="6839"/>
                </a:lnTo>
                <a:lnTo>
                  <a:pt x="3336" y="6811"/>
                </a:lnTo>
                <a:lnTo>
                  <a:pt x="3306" y="6782"/>
                </a:lnTo>
                <a:lnTo>
                  <a:pt x="3276" y="6751"/>
                </a:lnTo>
                <a:lnTo>
                  <a:pt x="3250" y="6720"/>
                </a:lnTo>
                <a:lnTo>
                  <a:pt x="3223" y="6687"/>
                </a:lnTo>
                <a:lnTo>
                  <a:pt x="3199" y="6652"/>
                </a:lnTo>
                <a:lnTo>
                  <a:pt x="3177" y="6617"/>
                </a:lnTo>
                <a:lnTo>
                  <a:pt x="3155" y="6580"/>
                </a:lnTo>
                <a:lnTo>
                  <a:pt x="3136" y="6542"/>
                </a:lnTo>
                <a:lnTo>
                  <a:pt x="3118" y="6504"/>
                </a:lnTo>
                <a:lnTo>
                  <a:pt x="3103" y="6464"/>
                </a:lnTo>
                <a:lnTo>
                  <a:pt x="3089" y="6424"/>
                </a:lnTo>
                <a:lnTo>
                  <a:pt x="3077" y="6382"/>
                </a:lnTo>
                <a:lnTo>
                  <a:pt x="3068" y="6340"/>
                </a:lnTo>
                <a:lnTo>
                  <a:pt x="3059" y="6297"/>
                </a:lnTo>
                <a:lnTo>
                  <a:pt x="3054" y="6253"/>
                </a:lnTo>
                <a:lnTo>
                  <a:pt x="3050" y="6208"/>
                </a:lnTo>
                <a:lnTo>
                  <a:pt x="3049" y="6164"/>
                </a:lnTo>
                <a:lnTo>
                  <a:pt x="3050" y="6119"/>
                </a:lnTo>
                <a:lnTo>
                  <a:pt x="3054" y="6074"/>
                </a:lnTo>
                <a:lnTo>
                  <a:pt x="3059" y="6031"/>
                </a:lnTo>
                <a:lnTo>
                  <a:pt x="3068" y="5988"/>
                </a:lnTo>
                <a:lnTo>
                  <a:pt x="3077" y="5946"/>
                </a:lnTo>
                <a:lnTo>
                  <a:pt x="3089" y="5904"/>
                </a:lnTo>
                <a:lnTo>
                  <a:pt x="3103" y="5863"/>
                </a:lnTo>
                <a:lnTo>
                  <a:pt x="3118" y="5823"/>
                </a:lnTo>
                <a:lnTo>
                  <a:pt x="3136" y="5785"/>
                </a:lnTo>
                <a:lnTo>
                  <a:pt x="3155" y="5747"/>
                </a:lnTo>
                <a:lnTo>
                  <a:pt x="3177" y="5711"/>
                </a:lnTo>
                <a:lnTo>
                  <a:pt x="3199" y="5675"/>
                </a:lnTo>
                <a:lnTo>
                  <a:pt x="3223" y="5641"/>
                </a:lnTo>
                <a:lnTo>
                  <a:pt x="3250" y="5608"/>
                </a:lnTo>
                <a:lnTo>
                  <a:pt x="3276" y="5576"/>
                </a:lnTo>
                <a:lnTo>
                  <a:pt x="3306" y="5545"/>
                </a:lnTo>
                <a:lnTo>
                  <a:pt x="3336" y="5516"/>
                </a:lnTo>
                <a:lnTo>
                  <a:pt x="3368" y="5489"/>
                </a:lnTo>
                <a:lnTo>
                  <a:pt x="3401" y="5463"/>
                </a:lnTo>
                <a:lnTo>
                  <a:pt x="3435" y="5439"/>
                </a:lnTo>
                <a:lnTo>
                  <a:pt x="3471" y="5416"/>
                </a:lnTo>
                <a:lnTo>
                  <a:pt x="3508" y="5395"/>
                </a:lnTo>
                <a:lnTo>
                  <a:pt x="3545" y="5375"/>
                </a:lnTo>
                <a:lnTo>
                  <a:pt x="3584" y="5358"/>
                </a:lnTo>
                <a:lnTo>
                  <a:pt x="3623" y="5342"/>
                </a:lnTo>
                <a:lnTo>
                  <a:pt x="3664" y="5328"/>
                </a:lnTo>
                <a:lnTo>
                  <a:pt x="3705" y="5316"/>
                </a:lnTo>
                <a:lnTo>
                  <a:pt x="3747" y="5306"/>
                </a:lnTo>
                <a:lnTo>
                  <a:pt x="3791" y="5299"/>
                </a:lnTo>
                <a:lnTo>
                  <a:pt x="3834" y="5293"/>
                </a:lnTo>
                <a:lnTo>
                  <a:pt x="3878" y="5290"/>
                </a:lnTo>
                <a:lnTo>
                  <a:pt x="3923" y="5289"/>
                </a:lnTo>
                <a:close/>
                <a:moveTo>
                  <a:pt x="4469" y="944"/>
                </a:moveTo>
                <a:lnTo>
                  <a:pt x="7037" y="944"/>
                </a:lnTo>
                <a:lnTo>
                  <a:pt x="6517" y="3103"/>
                </a:lnTo>
                <a:lnTo>
                  <a:pt x="3542" y="3103"/>
                </a:lnTo>
                <a:lnTo>
                  <a:pt x="4469" y="944"/>
                </a:lnTo>
                <a:close/>
                <a:moveTo>
                  <a:pt x="7815" y="944"/>
                </a:moveTo>
                <a:lnTo>
                  <a:pt x="9490" y="944"/>
                </a:lnTo>
                <a:lnTo>
                  <a:pt x="10718" y="3103"/>
                </a:lnTo>
                <a:lnTo>
                  <a:pt x="7204" y="3103"/>
                </a:lnTo>
                <a:lnTo>
                  <a:pt x="7815" y="944"/>
                </a:ln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68535" tIns="34268" rIns="68535" bIns="34268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2D20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3" name="图片 124">
            <a:extLst>
              <a:ext uri="{FF2B5EF4-FFF2-40B4-BE49-F238E27FC236}">
                <a16:creationId xmlns="" xmlns:a16="http://schemas.microsoft.com/office/drawing/2014/main" id="{FE3AB719-0EC5-48CC-A782-3D5CC3F42B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331" y="4276218"/>
            <a:ext cx="320983" cy="320983"/>
          </a:xfrm>
          <a:prstGeom prst="rect">
            <a:avLst/>
          </a:prstGeom>
        </p:spPr>
      </p:pic>
      <p:sp>
        <p:nvSpPr>
          <p:cNvPr id="114" name="文本框 125">
            <a:extLst>
              <a:ext uri="{FF2B5EF4-FFF2-40B4-BE49-F238E27FC236}">
                <a16:creationId xmlns="" xmlns:a16="http://schemas.microsoft.com/office/drawing/2014/main" id="{6B60EFBD-3F25-4B83-A429-DB0864083328}"/>
              </a:ext>
            </a:extLst>
          </p:cNvPr>
          <p:cNvSpPr txBox="1"/>
          <p:nvPr/>
        </p:nvSpPr>
        <p:spPr>
          <a:xfrm>
            <a:off x="7254628" y="4856578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dirty="0">
                <a:solidFill>
                  <a:srgbClr val="666666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Sensing</a:t>
            </a:r>
            <a:endParaRPr lang="zh-CN" altLang="en-US" sz="900" b="1" dirty="0">
              <a:solidFill>
                <a:srgbClr val="666666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5" name="文本框 126">
            <a:extLst>
              <a:ext uri="{FF2B5EF4-FFF2-40B4-BE49-F238E27FC236}">
                <a16:creationId xmlns="" xmlns:a16="http://schemas.microsoft.com/office/drawing/2014/main" id="{37CAC441-5F32-4C74-AEE8-63FDA1F702AF}"/>
              </a:ext>
            </a:extLst>
          </p:cNvPr>
          <p:cNvSpPr txBox="1"/>
          <p:nvPr/>
        </p:nvSpPr>
        <p:spPr>
          <a:xfrm>
            <a:off x="5747214" y="4762947"/>
            <a:ext cx="11079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dirty="0">
                <a:solidFill>
                  <a:srgbClr val="666666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Communication</a:t>
            </a:r>
            <a:endParaRPr lang="zh-CN" altLang="en-US" sz="900" b="1" dirty="0">
              <a:solidFill>
                <a:srgbClr val="666666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16" name="直接箭头连接符 127">
            <a:extLst>
              <a:ext uri="{FF2B5EF4-FFF2-40B4-BE49-F238E27FC236}">
                <a16:creationId xmlns="" xmlns:a16="http://schemas.microsoft.com/office/drawing/2014/main" id="{84336137-D8A1-4075-9007-4834079DF4F3}"/>
              </a:ext>
            </a:extLst>
          </p:cNvPr>
          <p:cNvCxnSpPr/>
          <p:nvPr/>
        </p:nvCxnSpPr>
        <p:spPr>
          <a:xfrm flipH="1">
            <a:off x="6182499" y="4495820"/>
            <a:ext cx="405258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28">
            <a:extLst>
              <a:ext uri="{FF2B5EF4-FFF2-40B4-BE49-F238E27FC236}">
                <a16:creationId xmlns="" xmlns:a16="http://schemas.microsoft.com/office/drawing/2014/main" id="{C91BFF8B-99B5-40EF-8C0D-7F21CB0DE557}"/>
              </a:ext>
            </a:extLst>
          </p:cNvPr>
          <p:cNvCxnSpPr/>
          <p:nvPr/>
        </p:nvCxnSpPr>
        <p:spPr>
          <a:xfrm>
            <a:off x="6222679" y="4334206"/>
            <a:ext cx="384735" cy="1091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4" descr="https://xyi-web.oss-cn-hangzhou.aliyuncs.com/website-otherInfo/download/picture/%E5%A4%9A%E6%97%8B%E7%BF%BC%E6%97%A0%E4%BA%BA%E6%9C%BATR7S.png">
            <a:extLst>
              <a:ext uri="{FF2B5EF4-FFF2-40B4-BE49-F238E27FC236}">
                <a16:creationId xmlns="" xmlns:a16="http://schemas.microsoft.com/office/drawing/2014/main" id="{9DB220A6-252C-4B43-B5AA-570F70DC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84" y="4150580"/>
            <a:ext cx="376002" cy="23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9" name="直接箭头连接符 130">
            <a:extLst>
              <a:ext uri="{FF2B5EF4-FFF2-40B4-BE49-F238E27FC236}">
                <a16:creationId xmlns="" xmlns:a16="http://schemas.microsoft.com/office/drawing/2014/main" id="{D5344D46-AA6B-46B2-AA31-82587AF5E8BC}"/>
              </a:ext>
            </a:extLst>
          </p:cNvPr>
          <p:cNvCxnSpPr/>
          <p:nvPr/>
        </p:nvCxnSpPr>
        <p:spPr>
          <a:xfrm flipV="1">
            <a:off x="7143470" y="4227861"/>
            <a:ext cx="779468" cy="477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31">
            <a:extLst>
              <a:ext uri="{FF2B5EF4-FFF2-40B4-BE49-F238E27FC236}">
                <a16:creationId xmlns="" xmlns:a16="http://schemas.microsoft.com/office/drawing/2014/main" id="{8E3359FA-F4FE-4B16-AB77-0A32EF65C99E}"/>
              </a:ext>
            </a:extLst>
          </p:cNvPr>
          <p:cNvCxnSpPr/>
          <p:nvPr/>
        </p:nvCxnSpPr>
        <p:spPr>
          <a:xfrm flipH="1">
            <a:off x="7119655" y="4292575"/>
            <a:ext cx="776914" cy="4478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32">
            <a:extLst>
              <a:ext uri="{FF2B5EF4-FFF2-40B4-BE49-F238E27FC236}">
                <a16:creationId xmlns="" xmlns:a16="http://schemas.microsoft.com/office/drawing/2014/main" id="{A35A3657-3614-4CB6-B439-04C2EFC9B20B}"/>
              </a:ext>
            </a:extLst>
          </p:cNvPr>
          <p:cNvSpPr txBox="1"/>
          <p:nvPr/>
        </p:nvSpPr>
        <p:spPr>
          <a:xfrm rot="21387798">
            <a:off x="7043308" y="404025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Transmission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2" name="文本框 133">
            <a:extLst>
              <a:ext uri="{FF2B5EF4-FFF2-40B4-BE49-F238E27FC236}">
                <a16:creationId xmlns="" xmlns:a16="http://schemas.microsoft.com/office/drawing/2014/main" id="{93099AEA-0660-42A5-AC5D-7CB6659BB062}"/>
              </a:ext>
            </a:extLst>
          </p:cNvPr>
          <p:cNvSpPr txBox="1"/>
          <p:nvPr/>
        </p:nvSpPr>
        <p:spPr>
          <a:xfrm rot="21366772">
            <a:off x="7164486" y="4286966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Reflection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23" name="直接箭头连接符 134">
            <a:extLst>
              <a:ext uri="{FF2B5EF4-FFF2-40B4-BE49-F238E27FC236}">
                <a16:creationId xmlns="" xmlns:a16="http://schemas.microsoft.com/office/drawing/2014/main" id="{72165BFD-3762-4B47-8B29-A82BB2C895BD}"/>
              </a:ext>
            </a:extLst>
          </p:cNvPr>
          <p:cNvCxnSpPr/>
          <p:nvPr/>
        </p:nvCxnSpPr>
        <p:spPr>
          <a:xfrm>
            <a:off x="7163759" y="4598805"/>
            <a:ext cx="759179" cy="11362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箭头连接符 135">
            <a:extLst>
              <a:ext uri="{FF2B5EF4-FFF2-40B4-BE49-F238E27FC236}">
                <a16:creationId xmlns="" xmlns:a16="http://schemas.microsoft.com/office/drawing/2014/main" id="{CF7F8263-C6B3-4FCA-A234-EB1A2CB237DE}"/>
              </a:ext>
            </a:extLst>
          </p:cNvPr>
          <p:cNvCxnSpPr/>
          <p:nvPr/>
        </p:nvCxnSpPr>
        <p:spPr>
          <a:xfrm flipH="1" flipV="1">
            <a:off x="7119655" y="4654253"/>
            <a:ext cx="770469" cy="11748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36">
            <a:extLst>
              <a:ext uri="{FF2B5EF4-FFF2-40B4-BE49-F238E27FC236}">
                <a16:creationId xmlns="" xmlns:a16="http://schemas.microsoft.com/office/drawing/2014/main" id="{7A928B48-9010-4F67-B1B0-F741B6DAE09A}"/>
              </a:ext>
            </a:extLst>
          </p:cNvPr>
          <p:cNvSpPr/>
          <p:nvPr/>
        </p:nvSpPr>
        <p:spPr>
          <a:xfrm>
            <a:off x="5634813" y="5783152"/>
            <a:ext cx="315384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5677" indent="-135677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Co-Base Station </a:t>
            </a:r>
            <a:r>
              <a:rPr lang="en-US" altLang="zh-CN" sz="900" dirty="0" smtClean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Hardware/Co-Device Hardware</a:t>
            </a:r>
            <a:endParaRPr lang="en-US" altLang="zh-CN" sz="900" dirty="0">
              <a:solidFill>
                <a:prstClr val="black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35677" indent="-135677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Co-Spectrum, &lt;10% resources for sensing</a:t>
            </a:r>
          </a:p>
        </p:txBody>
      </p:sp>
      <p:sp>
        <p:nvSpPr>
          <p:cNvPr id="126" name="圆角矩形 161">
            <a:extLst>
              <a:ext uri="{FF2B5EF4-FFF2-40B4-BE49-F238E27FC236}">
                <a16:creationId xmlns="" xmlns:a16="http://schemas.microsoft.com/office/drawing/2014/main" id="{F2499762-B36E-414A-A489-4BEC22AFC559}"/>
              </a:ext>
            </a:extLst>
          </p:cNvPr>
          <p:cNvSpPr/>
          <p:nvPr/>
        </p:nvSpPr>
        <p:spPr>
          <a:xfrm>
            <a:off x="5259881" y="3857837"/>
            <a:ext cx="3719548" cy="2448227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163">
            <a:extLst>
              <a:ext uri="{FF2B5EF4-FFF2-40B4-BE49-F238E27FC236}">
                <a16:creationId xmlns="" xmlns:a16="http://schemas.microsoft.com/office/drawing/2014/main" id="{0C03EA66-34C6-42B2-8C5C-05CF02B4AE6B}"/>
              </a:ext>
            </a:extLst>
          </p:cNvPr>
          <p:cNvSpPr/>
          <p:nvPr/>
        </p:nvSpPr>
        <p:spPr>
          <a:xfrm>
            <a:off x="5678463" y="3762541"/>
            <a:ext cx="3016373" cy="256497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Co-site/Co-device </a:t>
            </a:r>
            <a:r>
              <a:rPr lang="en-US" altLang="zh-CN" sz="120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deployment for HCS</a:t>
            </a:r>
            <a:endParaRPr lang="zh-CN" altLang="en-US" sz="120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Title 1"/>
          <p:cNvSpPr txBox="1">
            <a:spLocks/>
          </p:cNvSpPr>
          <p:nvPr/>
        </p:nvSpPr>
        <p:spPr>
          <a:xfrm>
            <a:off x="78179" y="39703"/>
            <a:ext cx="8281783" cy="69211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0" marR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695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zh-CN" sz="3200" kern="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Feasibility for support of 5GS sensing capability</a:t>
            </a:r>
            <a:endParaRPr lang="en-US" altLang="en-US" sz="3200" kern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pic>
        <p:nvPicPr>
          <p:cNvPr id="165" name="图片 1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0331" y="5040198"/>
            <a:ext cx="2776472" cy="742954"/>
          </a:xfrm>
          <a:prstGeom prst="rect">
            <a:avLst/>
          </a:prstGeom>
        </p:spPr>
      </p:pic>
      <p:sp>
        <p:nvSpPr>
          <p:cNvPr id="131" name="TextBox 13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6684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b="1" dirty="0" smtClean="0">
            <a:solidFill>
              <a:srgbClr val="C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6.xml><?xml version="1.0" encoding="utf-8"?>
<a:theme xmlns:a="http://schemas.openxmlformats.org/drawingml/2006/main" name="40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b="1" dirty="0" smtClean="0">
            <a:solidFill>
              <a:srgbClr val="C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9">
    <a:dk1>
      <a:srgbClr val="1D1D1A"/>
    </a:dk1>
    <a:lt1>
      <a:srgbClr val="666666"/>
    </a:lt1>
    <a:dk2>
      <a:srgbClr val="FFFFFF"/>
    </a:dk2>
    <a:lt2>
      <a:srgbClr val="EBEBEB"/>
    </a:lt2>
    <a:accent1>
      <a:srgbClr val="C7000A"/>
    </a:accent1>
    <a:accent2>
      <a:srgbClr val="E9002F"/>
    </a:accent2>
    <a:accent3>
      <a:srgbClr val="F4A100"/>
    </a:accent3>
    <a:accent4>
      <a:srgbClr val="FFFF00"/>
    </a:accent4>
    <a:accent5>
      <a:srgbClr val="232323"/>
    </a:accent5>
    <a:accent6>
      <a:srgbClr val="666666"/>
    </a:accent6>
    <a:hlink>
      <a:srgbClr val="919191"/>
    </a:hlink>
    <a:folHlink>
      <a:srgbClr val="C4C4C4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2528</TotalTime>
  <Words>1232</Words>
  <Application>Microsoft Office PowerPoint</Application>
  <PresentationFormat>On-screen Show (4:3)</PresentationFormat>
  <Paragraphs>295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31" baseType="lpstr">
      <vt:lpstr>.AppleSystemUIFont</vt:lpstr>
      <vt:lpstr>DengXian</vt:lpstr>
      <vt:lpstr>FrutigerNext LT Bold</vt:lpstr>
      <vt:lpstr>Meiryo UI</vt:lpstr>
      <vt:lpstr>Microsoft YaHei</vt:lpstr>
      <vt:lpstr>Microsoft YaHei</vt:lpstr>
      <vt:lpstr>MS PGothic</vt:lpstr>
      <vt:lpstr>SimHei</vt:lpstr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Custom Design</vt:lpstr>
      <vt:lpstr>1_Office Theme</vt:lpstr>
      <vt:lpstr>39_Chart page</vt:lpstr>
      <vt:lpstr>49_Chart page</vt:lpstr>
      <vt:lpstr>40_Chart page</vt:lpstr>
      <vt:lpstr>5G-Advanced Harmonized Communication and Sensing</vt:lpstr>
      <vt:lpstr>Motivation</vt:lpstr>
      <vt:lpstr>Technical Principles</vt:lpstr>
      <vt:lpstr> Use Cases ---NW centric Sensing-UAV</vt:lpstr>
      <vt:lpstr> Use Cases ---NW centric Sensing-UAV</vt:lpstr>
      <vt:lpstr> Use Cases ---NW centric Sensing-ITS</vt:lpstr>
      <vt:lpstr> Use Cases ---NW centric Sensing-Railway</vt:lpstr>
      <vt:lpstr> Use Cases ---UE centric Sensing</vt:lpstr>
      <vt:lpstr>Existing 3GPP Design Supports RAN-based Sensing</vt:lpstr>
      <vt:lpstr>Objectives</vt:lpstr>
      <vt:lpstr>Thank you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Blockchain in Application Layer support Verticals over 5G network</dc:title>
  <dc:creator>Administrator</dc:creator>
  <cp:lastModifiedBy>ZHANG Shuang</cp:lastModifiedBy>
  <cp:revision>472</cp:revision>
  <dcterms:created xsi:type="dcterms:W3CDTF">2008-08-30T09:32:00Z</dcterms:created>
  <dcterms:modified xsi:type="dcterms:W3CDTF">2022-02-04T17:25:38Z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  <property fmtid="{D5CDD505-2E9C-101B-9397-08002B2CF9AE}" pid="3" name="_2015_ms_pID_725343">
    <vt:lpwstr>(3)t60tUHFIpoJHrqxO8sp+AxA5oS3JJk5Qib5AubHBF0FWLT2RwvTZC2BeORDwZKIAHxVfjk2W
rMs0B89+1iyp3yP9EEq7lxGfS5xJcqE0dx2eA2kWinuGgat9i1JOAHkuAmV4W3ULzj6DJaQ4
nmx9TiGVWeCwu9ouWcfEZAufX1ZSbJY8bgiSGs6YQlIDDQttJZF+eywBUQlb61lRy9zHeEUk
O4INIFk4cV06cIrtmY</vt:lpwstr>
  </property>
  <property fmtid="{D5CDD505-2E9C-101B-9397-08002B2CF9AE}" pid="4" name="_2015_ms_pID_7253431">
    <vt:lpwstr>BTrr+R1J+2tWfIwus1H5c8sM2mlfRFvinF4ZHqb0Na0f9Srrw+8bpS
pIyOQThMisV4Reiah5jM2SSXFLbKKJVDaz8x+yOzIGZ367xH/WE8Z35NNtHA8Iph4SQcUSeL
G7cWDsSI7yIeyA7uwDj4+fhRaNAnOJyh3qjQCz2ORAirkmVVcUoYJqJjI18BVisUWGhSho0Y
MDl12XDkudGUQiL+pDU7M3bSrxu9evvnNCEo</vt:lpwstr>
  </property>
  <property fmtid="{D5CDD505-2E9C-101B-9397-08002B2CF9AE}" pid="5" name="_2015_ms_pID_7253432">
    <vt:lpwstr>xg==</vt:lpwstr>
  </property>
  <property fmtid="{D5CDD505-2E9C-101B-9397-08002B2CF9AE}" pid="6" name="ICV">
    <vt:lpwstr>559EC41363594AF4A9003980C244C859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1643419444</vt:lpwstr>
  </property>
</Properties>
</file>