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13"/>
  </p:notesMasterIdLst>
  <p:sldIdLst>
    <p:sldId id="264" r:id="rId3"/>
    <p:sldId id="330" r:id="rId4"/>
    <p:sldId id="583" r:id="rId5"/>
    <p:sldId id="571" r:id="rId6"/>
    <p:sldId id="582" r:id="rId7"/>
    <p:sldId id="584" r:id="rId8"/>
    <p:sldId id="577" r:id="rId9"/>
    <p:sldId id="586" r:id="rId10"/>
    <p:sldId id="585" r:id="rId11"/>
    <p:sldId id="587"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NV_MM" initials="MP" lastIdx="2" clrIdx="0">
    <p:extLst>
      <p:ext uri="{19B8F6BF-5375-455C-9EA6-DF929625EA0E}">
        <p15:presenceInfo xmlns:p15="http://schemas.microsoft.com/office/powerpoint/2012/main" userId="LNV_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63" d="100"/>
          <a:sy n="163" d="100"/>
        </p:scale>
        <p:origin x="15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9F5D28-D805-46BA-AFCF-176FD84CD92F}" type="datetimeFigureOut">
              <a:rPr lang="de-DE" smtClean="0"/>
              <a:t>04.02.2022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C6733-D0F2-486F-9F65-E542F75D0F6E}" type="slidenum">
              <a:rPr lang="de-DE" smtClean="0"/>
              <a:t>‹#›</a:t>
            </a:fld>
            <a:endParaRPr lang="de-DE"/>
          </a:p>
        </p:txBody>
      </p:sp>
    </p:spTree>
    <p:extLst>
      <p:ext uri="{BB962C8B-B14F-4D97-AF65-F5344CB8AC3E}">
        <p14:creationId xmlns:p14="http://schemas.microsoft.com/office/powerpoint/2010/main" val="35133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a0, action between slice customer and operator / </a:t>
            </a:r>
            <a:r>
              <a:rPr lang="en-US" dirty="0" err="1"/>
              <a:t>sla</a:t>
            </a:r>
            <a:r>
              <a:rPr lang="en-US" dirty="0"/>
              <a:t>. This triggers to instantiate</a:t>
            </a:r>
          </a:p>
          <a:p>
            <a:r>
              <a:rPr lang="en-US" dirty="0"/>
              <a:t>Request what is included?</a:t>
            </a:r>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258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1543B-28B3-4EA9-9A99-22F10E93EA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BB6AFDDD-E9F9-4AB9-A7DA-44A206037E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E04DF19-9226-4DCD-879A-F74769E827A7}"/>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5" name="Footer Placeholder 4">
            <a:extLst>
              <a:ext uri="{FF2B5EF4-FFF2-40B4-BE49-F238E27FC236}">
                <a16:creationId xmlns:a16="http://schemas.microsoft.com/office/drawing/2014/main" id="{3640A90B-1E99-4EBC-8CD7-963DA575CF2D}"/>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2E321CD2-0853-4CE6-AE69-6F934B9E3175}"/>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93880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DA347-1EAB-4C4C-803D-B63B41884914}"/>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7B1D8510-DE7D-412A-954D-0EFD95B100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4BF20A6C-73D4-4213-82EF-9C7AFD7FA391}"/>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5" name="Footer Placeholder 4">
            <a:extLst>
              <a:ext uri="{FF2B5EF4-FFF2-40B4-BE49-F238E27FC236}">
                <a16:creationId xmlns:a16="http://schemas.microsoft.com/office/drawing/2014/main" id="{B3A32ED3-38C4-4528-8C3C-906CE41C3EB0}"/>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DFF919D-D48D-45A3-9EC9-36209673FDA6}"/>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4193244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2B9BA5-E205-4560-8334-4FFCF30D022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0CD2C122-D783-464B-B3BC-2409EFD9A2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0461D06E-AE89-4EEB-97CC-BA6D9C8B536D}"/>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5" name="Footer Placeholder 4">
            <a:extLst>
              <a:ext uri="{FF2B5EF4-FFF2-40B4-BE49-F238E27FC236}">
                <a16:creationId xmlns:a16="http://schemas.microsoft.com/office/drawing/2014/main" id="{37C90503-4D92-48C3-A490-C971CC4169FF}"/>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2B8BA0D-4C49-4F88-8320-057375C7013E}"/>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27700389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_DCG-Color-Dots">
    <p:bg>
      <p:bgPr>
        <a:solidFill>
          <a:schemeClr val="accent4"/>
        </a:solidFill>
        <a:effectLst/>
      </p:bgPr>
    </p:bg>
    <p:spTree>
      <p:nvGrpSpPr>
        <p:cNvPr id="1" name=""/>
        <p:cNvGrpSpPr/>
        <p:nvPr/>
      </p:nvGrpSpPr>
      <p:grpSpPr>
        <a:xfrm>
          <a:off x="0" y="0"/>
          <a:ext cx="0" cy="0"/>
          <a:chOff x="0" y="0"/>
          <a:chExt cx="0" cy="0"/>
        </a:xfrm>
      </p:grpSpPr>
      <p:grpSp>
        <p:nvGrpSpPr>
          <p:cNvPr id="13" name="Group 5"/>
          <p:cNvGrpSpPr>
            <a:grpSpLocks noChangeAspect="1"/>
          </p:cNvGrpSpPr>
          <p:nvPr userDrawn="1"/>
        </p:nvGrpSpPr>
        <p:grpSpPr bwMode="auto">
          <a:xfrm>
            <a:off x="7078926" y="449264"/>
            <a:ext cx="5121027" cy="5900727"/>
            <a:chOff x="4458" y="283"/>
            <a:chExt cx="3225" cy="3717"/>
          </a:xfrm>
          <a:solidFill>
            <a:schemeClr val="tx1">
              <a:alpha val="20000"/>
            </a:schemeClr>
          </a:solidFill>
        </p:grpSpPr>
        <p:sp>
          <p:nvSpPr>
            <p:cNvPr id="14" name="Freeform 6"/>
            <p:cNvSpPr>
              <a:spLocks/>
            </p:cNvSpPr>
            <p:nvPr userDrawn="1"/>
          </p:nvSpPr>
          <p:spPr bwMode="auto">
            <a:xfrm>
              <a:off x="6863" y="623"/>
              <a:ext cx="70" cy="71"/>
            </a:xfrm>
            <a:custGeom>
              <a:avLst/>
              <a:gdLst/>
              <a:ahLst/>
              <a:cxnLst>
                <a:cxn ang="0">
                  <a:pos x="48" y="56"/>
                </a:cxn>
                <a:cxn ang="0">
                  <a:pos x="56" y="17"/>
                </a:cxn>
                <a:cxn ang="0">
                  <a:pos x="17" y="9"/>
                </a:cxn>
                <a:cxn ang="0">
                  <a:pos x="9" y="48"/>
                </a:cxn>
                <a:cxn ang="0">
                  <a:pos x="48" y="56"/>
                </a:cxn>
              </a:cxnLst>
              <a:rect l="0" t="0" r="r" b="b"/>
              <a:pathLst>
                <a:path w="64" h="65">
                  <a:moveTo>
                    <a:pt x="48" y="56"/>
                  </a:moveTo>
                  <a:cubicBezTo>
                    <a:pt x="61" y="48"/>
                    <a:pt x="64" y="30"/>
                    <a:pt x="56" y="17"/>
                  </a:cubicBezTo>
                  <a:cubicBezTo>
                    <a:pt x="47" y="4"/>
                    <a:pt x="30" y="0"/>
                    <a:pt x="17" y="9"/>
                  </a:cubicBezTo>
                  <a:cubicBezTo>
                    <a:pt x="4" y="17"/>
                    <a:pt x="0" y="35"/>
                    <a:pt x="9" y="48"/>
                  </a:cubicBezTo>
                  <a:cubicBezTo>
                    <a:pt x="17" y="61"/>
                    <a:pt x="35" y="65"/>
                    <a:pt x="48"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7"/>
            <p:cNvSpPr>
              <a:spLocks/>
            </p:cNvSpPr>
            <p:nvPr userDrawn="1"/>
          </p:nvSpPr>
          <p:spPr bwMode="auto">
            <a:xfrm>
              <a:off x="7149" y="685"/>
              <a:ext cx="94" cy="94"/>
            </a:xfrm>
            <a:custGeom>
              <a:avLst/>
              <a:gdLst/>
              <a:ahLst/>
              <a:cxnLst>
                <a:cxn ang="0">
                  <a:pos x="63" y="74"/>
                </a:cxn>
                <a:cxn ang="0">
                  <a:pos x="74" y="22"/>
                </a:cxn>
                <a:cxn ang="0">
                  <a:pos x="22" y="11"/>
                </a:cxn>
                <a:cxn ang="0">
                  <a:pos x="11" y="63"/>
                </a:cxn>
                <a:cxn ang="0">
                  <a:pos x="63" y="74"/>
                </a:cxn>
              </a:cxnLst>
              <a:rect l="0" t="0" r="r" b="b"/>
              <a:pathLst>
                <a:path w="86" h="86">
                  <a:moveTo>
                    <a:pt x="63" y="74"/>
                  </a:moveTo>
                  <a:cubicBezTo>
                    <a:pt x="81" y="63"/>
                    <a:pt x="86" y="40"/>
                    <a:pt x="74" y="22"/>
                  </a:cubicBezTo>
                  <a:cubicBezTo>
                    <a:pt x="63" y="5"/>
                    <a:pt x="40" y="0"/>
                    <a:pt x="22" y="11"/>
                  </a:cubicBezTo>
                  <a:cubicBezTo>
                    <a:pt x="5" y="23"/>
                    <a:pt x="0" y="46"/>
                    <a:pt x="11" y="63"/>
                  </a:cubicBezTo>
                  <a:cubicBezTo>
                    <a:pt x="23" y="81"/>
                    <a:pt x="46" y="86"/>
                    <a:pt x="63"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8"/>
            <p:cNvSpPr>
              <a:spLocks/>
            </p:cNvSpPr>
            <p:nvPr userDrawn="1"/>
          </p:nvSpPr>
          <p:spPr bwMode="auto">
            <a:xfrm>
              <a:off x="7419" y="787"/>
              <a:ext cx="117" cy="117"/>
            </a:xfrm>
            <a:custGeom>
              <a:avLst/>
              <a:gdLst/>
              <a:ahLst/>
              <a:cxnLst>
                <a:cxn ang="0">
                  <a:pos x="79" y="93"/>
                </a:cxn>
                <a:cxn ang="0">
                  <a:pos x="92" y="28"/>
                </a:cxn>
                <a:cxn ang="0">
                  <a:pos x="27" y="14"/>
                </a:cxn>
                <a:cxn ang="0">
                  <a:pos x="14" y="79"/>
                </a:cxn>
                <a:cxn ang="0">
                  <a:pos x="79" y="93"/>
                </a:cxn>
              </a:cxnLst>
              <a:rect l="0" t="0" r="r" b="b"/>
              <a:pathLst>
                <a:path w="107" h="107">
                  <a:moveTo>
                    <a:pt x="79" y="93"/>
                  </a:moveTo>
                  <a:cubicBezTo>
                    <a:pt x="100" y="79"/>
                    <a:pt x="107" y="49"/>
                    <a:pt x="92" y="28"/>
                  </a:cubicBezTo>
                  <a:cubicBezTo>
                    <a:pt x="78" y="6"/>
                    <a:pt x="49" y="0"/>
                    <a:pt x="27" y="14"/>
                  </a:cubicBezTo>
                  <a:cubicBezTo>
                    <a:pt x="6" y="28"/>
                    <a:pt x="0" y="57"/>
                    <a:pt x="14" y="79"/>
                  </a:cubicBezTo>
                  <a:cubicBezTo>
                    <a:pt x="28" y="101"/>
                    <a:pt x="57" y="107"/>
                    <a:pt x="79" y="9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9"/>
            <p:cNvSpPr>
              <a:spLocks/>
            </p:cNvSpPr>
            <p:nvPr userDrawn="1"/>
          </p:nvSpPr>
          <p:spPr bwMode="auto">
            <a:xfrm>
              <a:off x="7664" y="986"/>
              <a:ext cx="19" cy="77"/>
            </a:xfrm>
            <a:custGeom>
              <a:avLst/>
              <a:gdLst/>
              <a:ahLst/>
              <a:cxnLst>
                <a:cxn ang="0">
                  <a:pos x="13" y="66"/>
                </a:cxn>
                <a:cxn ang="0">
                  <a:pos x="17" y="71"/>
                </a:cxn>
                <a:cxn ang="0">
                  <a:pos x="17" y="0"/>
                </a:cxn>
                <a:cxn ang="0">
                  <a:pos x="13" y="66"/>
                </a:cxn>
              </a:cxnLst>
              <a:rect l="0" t="0" r="r" b="b"/>
              <a:pathLst>
                <a:path w="17" h="71">
                  <a:moveTo>
                    <a:pt x="13" y="66"/>
                  </a:moveTo>
                  <a:cubicBezTo>
                    <a:pt x="15" y="68"/>
                    <a:pt x="16" y="69"/>
                    <a:pt x="17" y="71"/>
                  </a:cubicBezTo>
                  <a:cubicBezTo>
                    <a:pt x="17" y="0"/>
                    <a:pt x="17" y="0"/>
                    <a:pt x="17" y="0"/>
                  </a:cubicBezTo>
                  <a:cubicBezTo>
                    <a:pt x="2" y="18"/>
                    <a:pt x="0" y="45"/>
                    <a:pt x="13"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0"/>
            <p:cNvSpPr>
              <a:spLocks/>
            </p:cNvSpPr>
            <p:nvPr userDrawn="1"/>
          </p:nvSpPr>
          <p:spPr bwMode="auto">
            <a:xfrm>
              <a:off x="7591" y="2661"/>
              <a:ext cx="92" cy="164"/>
            </a:xfrm>
            <a:custGeom>
              <a:avLst/>
              <a:gdLst/>
              <a:ahLst/>
              <a:cxnLst>
                <a:cxn ang="0">
                  <a:pos x="0" y="75"/>
                </a:cxn>
                <a:cxn ang="0">
                  <a:pos x="75" y="150"/>
                </a:cxn>
                <a:cxn ang="0">
                  <a:pos x="84" y="149"/>
                </a:cxn>
                <a:cxn ang="0">
                  <a:pos x="84" y="0"/>
                </a:cxn>
                <a:cxn ang="0">
                  <a:pos x="75" y="0"/>
                </a:cxn>
                <a:cxn ang="0">
                  <a:pos x="0" y="75"/>
                </a:cxn>
              </a:cxnLst>
              <a:rect l="0" t="0" r="r" b="b"/>
              <a:pathLst>
                <a:path w="84" h="150">
                  <a:moveTo>
                    <a:pt x="0" y="75"/>
                  </a:moveTo>
                  <a:cubicBezTo>
                    <a:pt x="0" y="116"/>
                    <a:pt x="33" y="150"/>
                    <a:pt x="75" y="150"/>
                  </a:cubicBezTo>
                  <a:cubicBezTo>
                    <a:pt x="78" y="150"/>
                    <a:pt x="81" y="150"/>
                    <a:pt x="84" y="149"/>
                  </a:cubicBezTo>
                  <a:cubicBezTo>
                    <a:pt x="84" y="0"/>
                    <a:pt x="84" y="0"/>
                    <a:pt x="84" y="0"/>
                  </a:cubicBezTo>
                  <a:cubicBezTo>
                    <a:pt x="81" y="0"/>
                    <a:pt x="78" y="0"/>
                    <a:pt x="75" y="0"/>
                  </a:cubicBezTo>
                  <a:cubicBezTo>
                    <a:pt x="33" y="0"/>
                    <a:pt x="0" y="33"/>
                    <a:pt x="0" y="7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Oval 11"/>
            <p:cNvSpPr>
              <a:spLocks noChangeArrowheads="1"/>
            </p:cNvSpPr>
            <p:nvPr userDrawn="1"/>
          </p:nvSpPr>
          <p:spPr bwMode="auto">
            <a:xfrm>
              <a:off x="7316" y="253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Oval 12"/>
            <p:cNvSpPr>
              <a:spLocks noChangeArrowheads="1"/>
            </p:cNvSpPr>
            <p:nvPr userDrawn="1"/>
          </p:nvSpPr>
          <p:spPr bwMode="auto">
            <a:xfrm>
              <a:off x="7147" y="2299"/>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Oval 13"/>
            <p:cNvSpPr>
              <a:spLocks noChangeArrowheads="1"/>
            </p:cNvSpPr>
            <p:nvPr userDrawn="1"/>
          </p:nvSpPr>
          <p:spPr bwMode="auto">
            <a:xfrm>
              <a:off x="7004" y="2034"/>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Oval 14"/>
            <p:cNvSpPr>
              <a:spLocks noChangeArrowheads="1"/>
            </p:cNvSpPr>
            <p:nvPr userDrawn="1"/>
          </p:nvSpPr>
          <p:spPr bwMode="auto">
            <a:xfrm>
              <a:off x="6853" y="175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Oval 15"/>
            <p:cNvSpPr>
              <a:spLocks noChangeArrowheads="1"/>
            </p:cNvSpPr>
            <p:nvPr userDrawn="1"/>
          </p:nvSpPr>
          <p:spPr bwMode="auto">
            <a:xfrm>
              <a:off x="6705" y="148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4" name="Oval 16"/>
            <p:cNvSpPr>
              <a:spLocks noChangeArrowheads="1"/>
            </p:cNvSpPr>
            <p:nvPr userDrawn="1"/>
          </p:nvSpPr>
          <p:spPr bwMode="auto">
            <a:xfrm>
              <a:off x="7478" y="3437"/>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5" name="Oval 17"/>
            <p:cNvSpPr>
              <a:spLocks noChangeArrowheads="1"/>
            </p:cNvSpPr>
            <p:nvPr userDrawn="1"/>
          </p:nvSpPr>
          <p:spPr bwMode="auto">
            <a:xfrm>
              <a:off x="7197" y="3375"/>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Oval 18"/>
            <p:cNvSpPr>
              <a:spLocks noChangeArrowheads="1"/>
            </p:cNvSpPr>
            <p:nvPr userDrawn="1"/>
          </p:nvSpPr>
          <p:spPr bwMode="auto">
            <a:xfrm>
              <a:off x="6962" y="327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Oval 19"/>
            <p:cNvSpPr>
              <a:spLocks noChangeArrowheads="1"/>
            </p:cNvSpPr>
            <p:nvPr userDrawn="1"/>
          </p:nvSpPr>
          <p:spPr bwMode="auto">
            <a:xfrm>
              <a:off x="6752" y="3101"/>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Oval 20"/>
            <p:cNvSpPr>
              <a:spLocks noChangeArrowheads="1"/>
            </p:cNvSpPr>
            <p:nvPr userDrawn="1"/>
          </p:nvSpPr>
          <p:spPr bwMode="auto">
            <a:xfrm>
              <a:off x="6572" y="2879"/>
              <a:ext cx="145"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9" name="Oval 21"/>
            <p:cNvSpPr>
              <a:spLocks noChangeArrowheads="1"/>
            </p:cNvSpPr>
            <p:nvPr userDrawn="1"/>
          </p:nvSpPr>
          <p:spPr bwMode="auto">
            <a:xfrm>
              <a:off x="6440" y="2651"/>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0" name="Oval 22"/>
            <p:cNvSpPr>
              <a:spLocks noChangeArrowheads="1"/>
            </p:cNvSpPr>
            <p:nvPr userDrawn="1"/>
          </p:nvSpPr>
          <p:spPr bwMode="auto">
            <a:xfrm>
              <a:off x="6302" y="2395"/>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1" name="Oval 23"/>
            <p:cNvSpPr>
              <a:spLocks noChangeArrowheads="1"/>
            </p:cNvSpPr>
            <p:nvPr userDrawn="1"/>
          </p:nvSpPr>
          <p:spPr bwMode="auto">
            <a:xfrm>
              <a:off x="6176" y="2152"/>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2" name="Oval 24"/>
            <p:cNvSpPr>
              <a:spLocks noChangeArrowheads="1"/>
            </p:cNvSpPr>
            <p:nvPr userDrawn="1"/>
          </p:nvSpPr>
          <p:spPr bwMode="auto">
            <a:xfrm>
              <a:off x="6013" y="194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3" name="Oval 25"/>
            <p:cNvSpPr>
              <a:spLocks noChangeArrowheads="1"/>
            </p:cNvSpPr>
            <p:nvPr userDrawn="1"/>
          </p:nvSpPr>
          <p:spPr bwMode="auto">
            <a:xfrm>
              <a:off x="7442" y="3192"/>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4" name="Oval 26"/>
            <p:cNvSpPr>
              <a:spLocks noChangeArrowheads="1"/>
            </p:cNvSpPr>
            <p:nvPr userDrawn="1"/>
          </p:nvSpPr>
          <p:spPr bwMode="auto">
            <a:xfrm>
              <a:off x="7144" y="3083"/>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5" name="Oval 27"/>
            <p:cNvSpPr>
              <a:spLocks noChangeArrowheads="1"/>
            </p:cNvSpPr>
            <p:nvPr userDrawn="1"/>
          </p:nvSpPr>
          <p:spPr bwMode="auto">
            <a:xfrm>
              <a:off x="6898" y="2880"/>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6" name="Oval 28"/>
            <p:cNvSpPr>
              <a:spLocks noChangeArrowheads="1"/>
            </p:cNvSpPr>
            <p:nvPr userDrawn="1"/>
          </p:nvSpPr>
          <p:spPr bwMode="auto">
            <a:xfrm>
              <a:off x="6706" y="2615"/>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7" name="Oval 29"/>
            <p:cNvSpPr>
              <a:spLocks noChangeArrowheads="1"/>
            </p:cNvSpPr>
            <p:nvPr userDrawn="1"/>
          </p:nvSpPr>
          <p:spPr bwMode="auto">
            <a:xfrm>
              <a:off x="6556" y="2337"/>
              <a:ext cx="166" cy="16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8" name="Oval 30"/>
            <p:cNvSpPr>
              <a:spLocks noChangeArrowheads="1"/>
            </p:cNvSpPr>
            <p:nvPr userDrawn="1"/>
          </p:nvSpPr>
          <p:spPr bwMode="auto">
            <a:xfrm>
              <a:off x="6412" y="2062"/>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9" name="Oval 31"/>
            <p:cNvSpPr>
              <a:spLocks noChangeArrowheads="1"/>
            </p:cNvSpPr>
            <p:nvPr userDrawn="1"/>
          </p:nvSpPr>
          <p:spPr bwMode="auto">
            <a:xfrm>
              <a:off x="6269" y="1799"/>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0" name="Freeform 32"/>
            <p:cNvSpPr>
              <a:spLocks/>
            </p:cNvSpPr>
            <p:nvPr userDrawn="1"/>
          </p:nvSpPr>
          <p:spPr bwMode="auto">
            <a:xfrm>
              <a:off x="6295" y="338"/>
              <a:ext cx="65" cy="64"/>
            </a:xfrm>
            <a:custGeom>
              <a:avLst/>
              <a:gdLst/>
              <a:ahLst/>
              <a:cxnLst>
                <a:cxn ang="0">
                  <a:pos x="27" y="57"/>
                </a:cxn>
                <a:cxn ang="0">
                  <a:pos x="57" y="32"/>
                </a:cxn>
                <a:cxn ang="0">
                  <a:pos x="32" y="1"/>
                </a:cxn>
                <a:cxn ang="0">
                  <a:pos x="1" y="27"/>
                </a:cxn>
                <a:cxn ang="0">
                  <a:pos x="27" y="57"/>
                </a:cxn>
              </a:cxnLst>
              <a:rect l="0" t="0" r="r" b="b"/>
              <a:pathLst>
                <a:path w="59" h="59">
                  <a:moveTo>
                    <a:pt x="27" y="57"/>
                  </a:moveTo>
                  <a:cubicBezTo>
                    <a:pt x="42" y="59"/>
                    <a:pt x="56" y="47"/>
                    <a:pt x="57" y="32"/>
                  </a:cubicBezTo>
                  <a:cubicBezTo>
                    <a:pt x="59" y="16"/>
                    <a:pt x="47" y="3"/>
                    <a:pt x="32" y="1"/>
                  </a:cubicBezTo>
                  <a:cubicBezTo>
                    <a:pt x="16" y="0"/>
                    <a:pt x="3" y="11"/>
                    <a:pt x="1" y="27"/>
                  </a:cubicBezTo>
                  <a:cubicBezTo>
                    <a:pt x="0" y="42"/>
                    <a:pt x="11" y="56"/>
                    <a:pt x="27"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1" name="Freeform 33"/>
            <p:cNvSpPr>
              <a:spLocks/>
            </p:cNvSpPr>
            <p:nvPr userDrawn="1"/>
          </p:nvSpPr>
          <p:spPr bwMode="auto">
            <a:xfrm>
              <a:off x="6594" y="283"/>
              <a:ext cx="86" cy="85"/>
            </a:xfrm>
            <a:custGeom>
              <a:avLst/>
              <a:gdLst/>
              <a:ahLst/>
              <a:cxnLst>
                <a:cxn ang="0">
                  <a:pos x="36" y="76"/>
                </a:cxn>
                <a:cxn ang="0">
                  <a:pos x="76" y="42"/>
                </a:cxn>
                <a:cxn ang="0">
                  <a:pos x="42" y="1"/>
                </a:cxn>
                <a:cxn ang="0">
                  <a:pos x="1" y="36"/>
                </a:cxn>
                <a:cxn ang="0">
                  <a:pos x="36" y="76"/>
                </a:cxn>
              </a:cxnLst>
              <a:rect l="0" t="0" r="r" b="b"/>
              <a:pathLst>
                <a:path w="78" h="78">
                  <a:moveTo>
                    <a:pt x="36" y="76"/>
                  </a:moveTo>
                  <a:cubicBezTo>
                    <a:pt x="56" y="78"/>
                    <a:pt x="74" y="63"/>
                    <a:pt x="76" y="42"/>
                  </a:cubicBezTo>
                  <a:cubicBezTo>
                    <a:pt x="78" y="21"/>
                    <a:pt x="63" y="3"/>
                    <a:pt x="42" y="1"/>
                  </a:cubicBezTo>
                  <a:cubicBezTo>
                    <a:pt x="21" y="0"/>
                    <a:pt x="3" y="15"/>
                    <a:pt x="1" y="36"/>
                  </a:cubicBezTo>
                  <a:cubicBezTo>
                    <a:pt x="0" y="56"/>
                    <a:pt x="15" y="75"/>
                    <a:pt x="36"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2" name="Freeform 34"/>
            <p:cNvSpPr>
              <a:spLocks/>
            </p:cNvSpPr>
            <p:nvPr userDrawn="1"/>
          </p:nvSpPr>
          <p:spPr bwMode="auto">
            <a:xfrm>
              <a:off x="6908" y="300"/>
              <a:ext cx="107" cy="109"/>
            </a:xfrm>
            <a:custGeom>
              <a:avLst/>
              <a:gdLst/>
              <a:ahLst/>
              <a:cxnLst>
                <a:cxn ang="0">
                  <a:pos x="45" y="96"/>
                </a:cxn>
                <a:cxn ang="0">
                  <a:pos x="96" y="54"/>
                </a:cxn>
                <a:cxn ang="0">
                  <a:pos x="53" y="3"/>
                </a:cxn>
                <a:cxn ang="0">
                  <a:pos x="2" y="45"/>
                </a:cxn>
                <a:cxn ang="0">
                  <a:pos x="45" y="96"/>
                </a:cxn>
              </a:cxnLst>
              <a:rect l="0" t="0" r="r" b="b"/>
              <a:pathLst>
                <a:path w="98" h="99">
                  <a:moveTo>
                    <a:pt x="45" y="96"/>
                  </a:moveTo>
                  <a:cubicBezTo>
                    <a:pt x="71" y="99"/>
                    <a:pt x="94" y="79"/>
                    <a:pt x="96" y="54"/>
                  </a:cubicBezTo>
                  <a:cubicBezTo>
                    <a:pt x="98" y="28"/>
                    <a:pt x="79" y="5"/>
                    <a:pt x="53" y="3"/>
                  </a:cubicBezTo>
                  <a:cubicBezTo>
                    <a:pt x="27" y="0"/>
                    <a:pt x="4" y="20"/>
                    <a:pt x="2" y="45"/>
                  </a:cubicBezTo>
                  <a:cubicBezTo>
                    <a:pt x="0" y="71"/>
                    <a:pt x="19" y="94"/>
                    <a:pt x="45"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3" name="Freeform 35"/>
            <p:cNvSpPr>
              <a:spLocks/>
            </p:cNvSpPr>
            <p:nvPr userDrawn="1"/>
          </p:nvSpPr>
          <p:spPr bwMode="auto">
            <a:xfrm>
              <a:off x="7215" y="358"/>
              <a:ext cx="129" cy="130"/>
            </a:xfrm>
            <a:custGeom>
              <a:avLst/>
              <a:gdLst/>
              <a:ahLst/>
              <a:cxnLst>
                <a:cxn ang="0">
                  <a:pos x="54" y="115"/>
                </a:cxn>
                <a:cxn ang="0">
                  <a:pos x="115" y="64"/>
                </a:cxn>
                <a:cxn ang="0">
                  <a:pos x="64" y="3"/>
                </a:cxn>
                <a:cxn ang="0">
                  <a:pos x="3" y="54"/>
                </a:cxn>
                <a:cxn ang="0">
                  <a:pos x="54" y="115"/>
                </a:cxn>
              </a:cxnLst>
              <a:rect l="0" t="0" r="r" b="b"/>
              <a:pathLst>
                <a:path w="118" h="118">
                  <a:moveTo>
                    <a:pt x="54" y="115"/>
                  </a:moveTo>
                  <a:cubicBezTo>
                    <a:pt x="85" y="118"/>
                    <a:pt x="112" y="95"/>
                    <a:pt x="115" y="64"/>
                  </a:cubicBezTo>
                  <a:cubicBezTo>
                    <a:pt x="118" y="33"/>
                    <a:pt x="95" y="6"/>
                    <a:pt x="64" y="3"/>
                  </a:cubicBezTo>
                  <a:cubicBezTo>
                    <a:pt x="33" y="0"/>
                    <a:pt x="5" y="23"/>
                    <a:pt x="3" y="54"/>
                  </a:cubicBezTo>
                  <a:cubicBezTo>
                    <a:pt x="0" y="85"/>
                    <a:pt x="23" y="112"/>
                    <a:pt x="54" y="1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4" name="Freeform 36"/>
            <p:cNvSpPr>
              <a:spLocks/>
            </p:cNvSpPr>
            <p:nvPr userDrawn="1"/>
          </p:nvSpPr>
          <p:spPr bwMode="auto">
            <a:xfrm>
              <a:off x="7497" y="486"/>
              <a:ext cx="150" cy="150"/>
            </a:xfrm>
            <a:custGeom>
              <a:avLst/>
              <a:gdLst/>
              <a:ahLst/>
              <a:cxnLst>
                <a:cxn ang="0">
                  <a:pos x="63" y="134"/>
                </a:cxn>
                <a:cxn ang="0">
                  <a:pos x="134" y="74"/>
                </a:cxn>
                <a:cxn ang="0">
                  <a:pos x="74" y="3"/>
                </a:cxn>
                <a:cxn ang="0">
                  <a:pos x="3" y="63"/>
                </a:cxn>
                <a:cxn ang="0">
                  <a:pos x="63" y="134"/>
                </a:cxn>
              </a:cxnLst>
              <a:rect l="0" t="0" r="r" b="b"/>
              <a:pathLst>
                <a:path w="137" h="137">
                  <a:moveTo>
                    <a:pt x="63" y="134"/>
                  </a:moveTo>
                  <a:cubicBezTo>
                    <a:pt x="99" y="137"/>
                    <a:pt x="131" y="111"/>
                    <a:pt x="134" y="74"/>
                  </a:cubicBezTo>
                  <a:cubicBezTo>
                    <a:pt x="137" y="38"/>
                    <a:pt x="110" y="6"/>
                    <a:pt x="74" y="3"/>
                  </a:cubicBezTo>
                  <a:cubicBezTo>
                    <a:pt x="38" y="0"/>
                    <a:pt x="6" y="27"/>
                    <a:pt x="3" y="63"/>
                  </a:cubicBezTo>
                  <a:cubicBezTo>
                    <a:pt x="0" y="99"/>
                    <a:pt x="27" y="131"/>
                    <a:pt x="63" y="1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5" name="Oval 37"/>
            <p:cNvSpPr>
              <a:spLocks noChangeArrowheads="1"/>
            </p:cNvSpPr>
            <p:nvPr userDrawn="1"/>
          </p:nvSpPr>
          <p:spPr bwMode="auto">
            <a:xfrm>
              <a:off x="7400" y="2916"/>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6" name="Oval 38"/>
            <p:cNvSpPr>
              <a:spLocks noChangeArrowheads="1"/>
            </p:cNvSpPr>
            <p:nvPr userDrawn="1"/>
          </p:nvSpPr>
          <p:spPr bwMode="auto">
            <a:xfrm>
              <a:off x="7137" y="2757"/>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7" name="Oval 39"/>
            <p:cNvSpPr>
              <a:spLocks noChangeArrowheads="1"/>
            </p:cNvSpPr>
            <p:nvPr userDrawn="1"/>
          </p:nvSpPr>
          <p:spPr bwMode="auto">
            <a:xfrm>
              <a:off x="6944" y="251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8" name="Oval 40"/>
            <p:cNvSpPr>
              <a:spLocks noChangeArrowheads="1"/>
            </p:cNvSpPr>
            <p:nvPr userDrawn="1"/>
          </p:nvSpPr>
          <p:spPr bwMode="auto">
            <a:xfrm>
              <a:off x="6780" y="2218"/>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9" name="Oval 41"/>
            <p:cNvSpPr>
              <a:spLocks noChangeArrowheads="1"/>
            </p:cNvSpPr>
            <p:nvPr userDrawn="1"/>
          </p:nvSpPr>
          <p:spPr bwMode="auto">
            <a:xfrm>
              <a:off x="6647" y="1963"/>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0" name="Oval 42"/>
            <p:cNvSpPr>
              <a:spLocks noChangeArrowheads="1"/>
            </p:cNvSpPr>
            <p:nvPr userDrawn="1"/>
          </p:nvSpPr>
          <p:spPr bwMode="auto">
            <a:xfrm>
              <a:off x="6526" y="1732"/>
              <a:ext cx="186"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1" name="Oval 43"/>
            <p:cNvSpPr>
              <a:spLocks noChangeArrowheads="1"/>
            </p:cNvSpPr>
            <p:nvPr userDrawn="1"/>
          </p:nvSpPr>
          <p:spPr bwMode="auto">
            <a:xfrm>
              <a:off x="7288" y="1059"/>
              <a:ext cx="63"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2" name="Oval 44"/>
            <p:cNvSpPr>
              <a:spLocks noChangeArrowheads="1"/>
            </p:cNvSpPr>
            <p:nvPr userDrawn="1"/>
          </p:nvSpPr>
          <p:spPr bwMode="auto">
            <a:xfrm>
              <a:off x="7499" y="1188"/>
              <a:ext cx="82"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3" name="Freeform 45"/>
            <p:cNvSpPr>
              <a:spLocks/>
            </p:cNvSpPr>
            <p:nvPr userDrawn="1"/>
          </p:nvSpPr>
          <p:spPr bwMode="auto">
            <a:xfrm>
              <a:off x="7672" y="1382"/>
              <a:ext cx="11" cy="63"/>
            </a:xfrm>
            <a:custGeom>
              <a:avLst/>
              <a:gdLst/>
              <a:ahLst/>
              <a:cxnLst>
                <a:cxn ang="0">
                  <a:pos x="10" y="57"/>
                </a:cxn>
                <a:cxn ang="0">
                  <a:pos x="10" y="0"/>
                </a:cxn>
                <a:cxn ang="0">
                  <a:pos x="0" y="29"/>
                </a:cxn>
                <a:cxn ang="0">
                  <a:pos x="10" y="57"/>
                </a:cxn>
              </a:cxnLst>
              <a:rect l="0" t="0" r="r" b="b"/>
              <a:pathLst>
                <a:path w="10" h="57">
                  <a:moveTo>
                    <a:pt x="10" y="57"/>
                  </a:moveTo>
                  <a:cubicBezTo>
                    <a:pt x="10" y="0"/>
                    <a:pt x="10" y="0"/>
                    <a:pt x="10" y="0"/>
                  </a:cubicBezTo>
                  <a:cubicBezTo>
                    <a:pt x="4" y="8"/>
                    <a:pt x="0" y="18"/>
                    <a:pt x="0" y="29"/>
                  </a:cubicBezTo>
                  <a:cubicBezTo>
                    <a:pt x="0" y="39"/>
                    <a:pt x="4" y="49"/>
                    <a:pt x="1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4" name="Oval 46"/>
            <p:cNvSpPr>
              <a:spLocks noChangeArrowheads="1"/>
            </p:cNvSpPr>
            <p:nvPr userDrawn="1"/>
          </p:nvSpPr>
          <p:spPr bwMode="auto">
            <a:xfrm>
              <a:off x="7490" y="233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7" name="Oval 47"/>
            <p:cNvSpPr>
              <a:spLocks noChangeArrowheads="1"/>
            </p:cNvSpPr>
            <p:nvPr userDrawn="1"/>
          </p:nvSpPr>
          <p:spPr bwMode="auto">
            <a:xfrm>
              <a:off x="7328" y="2099"/>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8" name="Oval 48"/>
            <p:cNvSpPr>
              <a:spLocks noChangeArrowheads="1"/>
            </p:cNvSpPr>
            <p:nvPr userDrawn="1"/>
          </p:nvSpPr>
          <p:spPr bwMode="auto">
            <a:xfrm>
              <a:off x="7199" y="1843"/>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7" name="Oval 49"/>
            <p:cNvSpPr>
              <a:spLocks noChangeArrowheads="1"/>
            </p:cNvSpPr>
            <p:nvPr userDrawn="1"/>
          </p:nvSpPr>
          <p:spPr bwMode="auto">
            <a:xfrm>
              <a:off x="7071" y="1587"/>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8" name="Oval 50"/>
            <p:cNvSpPr>
              <a:spLocks noChangeArrowheads="1"/>
            </p:cNvSpPr>
            <p:nvPr userDrawn="1"/>
          </p:nvSpPr>
          <p:spPr bwMode="auto">
            <a:xfrm>
              <a:off x="6910" y="131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9" name="Freeform 51"/>
            <p:cNvSpPr>
              <a:spLocks/>
            </p:cNvSpPr>
            <p:nvPr userDrawn="1"/>
          </p:nvSpPr>
          <p:spPr bwMode="auto">
            <a:xfrm>
              <a:off x="6570" y="3568"/>
              <a:ext cx="70" cy="70"/>
            </a:xfrm>
            <a:custGeom>
              <a:avLst/>
              <a:gdLst/>
              <a:ahLst/>
              <a:cxnLst>
                <a:cxn ang="0">
                  <a:pos x="16" y="8"/>
                </a:cxn>
                <a:cxn ang="0">
                  <a:pos x="8" y="47"/>
                </a:cxn>
                <a:cxn ang="0">
                  <a:pos x="47" y="55"/>
                </a:cxn>
                <a:cxn ang="0">
                  <a:pos x="55" y="16"/>
                </a:cxn>
                <a:cxn ang="0">
                  <a:pos x="16" y="8"/>
                </a:cxn>
              </a:cxnLst>
              <a:rect l="0" t="0" r="r" b="b"/>
              <a:pathLst>
                <a:path w="64" h="64">
                  <a:moveTo>
                    <a:pt x="16" y="8"/>
                  </a:moveTo>
                  <a:cubicBezTo>
                    <a:pt x="3" y="17"/>
                    <a:pt x="0" y="34"/>
                    <a:pt x="8" y="47"/>
                  </a:cubicBezTo>
                  <a:cubicBezTo>
                    <a:pt x="17" y="60"/>
                    <a:pt x="34" y="64"/>
                    <a:pt x="47" y="55"/>
                  </a:cubicBezTo>
                  <a:cubicBezTo>
                    <a:pt x="60" y="47"/>
                    <a:pt x="64" y="29"/>
                    <a:pt x="55" y="16"/>
                  </a:cubicBezTo>
                  <a:cubicBezTo>
                    <a:pt x="47" y="3"/>
                    <a:pt x="29" y="0"/>
                    <a:pt x="16"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0" name="Freeform 52"/>
            <p:cNvSpPr>
              <a:spLocks/>
            </p:cNvSpPr>
            <p:nvPr userDrawn="1"/>
          </p:nvSpPr>
          <p:spPr bwMode="auto">
            <a:xfrm>
              <a:off x="6260" y="3504"/>
              <a:ext cx="94" cy="94"/>
            </a:xfrm>
            <a:custGeom>
              <a:avLst/>
              <a:gdLst/>
              <a:ahLst/>
              <a:cxnLst>
                <a:cxn ang="0">
                  <a:pos x="23" y="11"/>
                </a:cxn>
                <a:cxn ang="0">
                  <a:pos x="12" y="63"/>
                </a:cxn>
                <a:cxn ang="0">
                  <a:pos x="64" y="74"/>
                </a:cxn>
                <a:cxn ang="0">
                  <a:pos x="75" y="22"/>
                </a:cxn>
                <a:cxn ang="0">
                  <a:pos x="23" y="11"/>
                </a:cxn>
              </a:cxnLst>
              <a:rect l="0" t="0" r="r" b="b"/>
              <a:pathLst>
                <a:path w="86" h="86">
                  <a:moveTo>
                    <a:pt x="23" y="11"/>
                  </a:moveTo>
                  <a:cubicBezTo>
                    <a:pt x="5" y="23"/>
                    <a:pt x="0" y="46"/>
                    <a:pt x="12" y="63"/>
                  </a:cubicBezTo>
                  <a:cubicBezTo>
                    <a:pt x="23" y="81"/>
                    <a:pt x="46" y="86"/>
                    <a:pt x="64" y="74"/>
                  </a:cubicBezTo>
                  <a:cubicBezTo>
                    <a:pt x="81" y="63"/>
                    <a:pt x="86" y="40"/>
                    <a:pt x="75" y="22"/>
                  </a:cubicBezTo>
                  <a:cubicBezTo>
                    <a:pt x="63" y="5"/>
                    <a:pt x="40" y="0"/>
                    <a:pt x="23"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1" name="Freeform 53"/>
            <p:cNvSpPr>
              <a:spLocks/>
            </p:cNvSpPr>
            <p:nvPr userDrawn="1"/>
          </p:nvSpPr>
          <p:spPr bwMode="auto">
            <a:xfrm>
              <a:off x="5967" y="3379"/>
              <a:ext cx="118" cy="117"/>
            </a:xfrm>
            <a:custGeom>
              <a:avLst/>
              <a:gdLst/>
              <a:ahLst/>
              <a:cxnLst>
                <a:cxn ang="0">
                  <a:pos x="28" y="14"/>
                </a:cxn>
                <a:cxn ang="0">
                  <a:pos x="15" y="79"/>
                </a:cxn>
                <a:cxn ang="0">
                  <a:pos x="79" y="93"/>
                </a:cxn>
                <a:cxn ang="0">
                  <a:pos x="93" y="28"/>
                </a:cxn>
                <a:cxn ang="0">
                  <a:pos x="28" y="14"/>
                </a:cxn>
              </a:cxnLst>
              <a:rect l="0" t="0" r="r" b="b"/>
              <a:pathLst>
                <a:path w="107" h="107">
                  <a:moveTo>
                    <a:pt x="28" y="14"/>
                  </a:moveTo>
                  <a:cubicBezTo>
                    <a:pt x="7" y="28"/>
                    <a:pt x="0" y="57"/>
                    <a:pt x="15" y="79"/>
                  </a:cubicBezTo>
                  <a:cubicBezTo>
                    <a:pt x="29" y="101"/>
                    <a:pt x="58" y="107"/>
                    <a:pt x="79" y="93"/>
                  </a:cubicBezTo>
                  <a:cubicBezTo>
                    <a:pt x="101" y="79"/>
                    <a:pt x="107" y="50"/>
                    <a:pt x="93" y="28"/>
                  </a:cubicBezTo>
                  <a:cubicBezTo>
                    <a:pt x="79" y="6"/>
                    <a:pt x="50" y="0"/>
                    <a:pt x="2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2" name="Freeform 54"/>
            <p:cNvSpPr>
              <a:spLocks/>
            </p:cNvSpPr>
            <p:nvPr userDrawn="1"/>
          </p:nvSpPr>
          <p:spPr bwMode="auto">
            <a:xfrm>
              <a:off x="5702" y="3210"/>
              <a:ext cx="140" cy="140"/>
            </a:xfrm>
            <a:custGeom>
              <a:avLst/>
              <a:gdLst/>
              <a:ahLst/>
              <a:cxnLst>
                <a:cxn ang="0">
                  <a:pos x="34" y="17"/>
                </a:cxn>
                <a:cxn ang="0">
                  <a:pos x="17" y="95"/>
                </a:cxn>
                <a:cxn ang="0">
                  <a:pos x="95" y="111"/>
                </a:cxn>
                <a:cxn ang="0">
                  <a:pos x="112" y="33"/>
                </a:cxn>
                <a:cxn ang="0">
                  <a:pos x="34" y="17"/>
                </a:cxn>
              </a:cxnLst>
              <a:rect l="0" t="0" r="r" b="b"/>
              <a:pathLst>
                <a:path w="128" h="128">
                  <a:moveTo>
                    <a:pt x="34" y="17"/>
                  </a:moveTo>
                  <a:cubicBezTo>
                    <a:pt x="7" y="34"/>
                    <a:pt x="0" y="68"/>
                    <a:pt x="17" y="95"/>
                  </a:cubicBezTo>
                  <a:cubicBezTo>
                    <a:pt x="34" y="121"/>
                    <a:pt x="69" y="128"/>
                    <a:pt x="95" y="111"/>
                  </a:cubicBezTo>
                  <a:cubicBezTo>
                    <a:pt x="121" y="94"/>
                    <a:pt x="128" y="59"/>
                    <a:pt x="112" y="33"/>
                  </a:cubicBezTo>
                  <a:cubicBezTo>
                    <a:pt x="95" y="7"/>
                    <a:pt x="60" y="0"/>
                    <a:pt x="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3" name="Freeform 55"/>
            <p:cNvSpPr>
              <a:spLocks/>
            </p:cNvSpPr>
            <p:nvPr userDrawn="1"/>
          </p:nvSpPr>
          <p:spPr bwMode="auto">
            <a:xfrm>
              <a:off x="5474" y="2962"/>
              <a:ext cx="165" cy="164"/>
            </a:xfrm>
            <a:custGeom>
              <a:avLst/>
              <a:gdLst/>
              <a:ahLst/>
              <a:cxnLst>
                <a:cxn ang="0">
                  <a:pos x="130" y="40"/>
                </a:cxn>
                <a:cxn ang="0">
                  <a:pos x="39" y="20"/>
                </a:cxn>
                <a:cxn ang="0">
                  <a:pos x="20" y="111"/>
                </a:cxn>
                <a:cxn ang="0">
                  <a:pos x="111" y="130"/>
                </a:cxn>
                <a:cxn ang="0">
                  <a:pos x="130" y="40"/>
                </a:cxn>
              </a:cxnLst>
              <a:rect l="0" t="0" r="r" b="b"/>
              <a:pathLst>
                <a:path w="150" h="150">
                  <a:moveTo>
                    <a:pt x="130" y="40"/>
                  </a:moveTo>
                  <a:cubicBezTo>
                    <a:pt x="110" y="9"/>
                    <a:pt x="70" y="0"/>
                    <a:pt x="39" y="20"/>
                  </a:cubicBezTo>
                  <a:cubicBezTo>
                    <a:pt x="9" y="40"/>
                    <a:pt x="0" y="81"/>
                    <a:pt x="20" y="111"/>
                  </a:cubicBezTo>
                  <a:cubicBezTo>
                    <a:pt x="40" y="142"/>
                    <a:pt x="80" y="150"/>
                    <a:pt x="111" y="130"/>
                  </a:cubicBezTo>
                  <a:cubicBezTo>
                    <a:pt x="141" y="111"/>
                    <a:pt x="150" y="70"/>
                    <a:pt x="13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4" name="Freeform 56"/>
            <p:cNvSpPr>
              <a:spLocks/>
            </p:cNvSpPr>
            <p:nvPr userDrawn="1"/>
          </p:nvSpPr>
          <p:spPr bwMode="auto">
            <a:xfrm>
              <a:off x="5298" y="2654"/>
              <a:ext cx="187" cy="187"/>
            </a:xfrm>
            <a:custGeom>
              <a:avLst/>
              <a:gdLst/>
              <a:ahLst/>
              <a:cxnLst>
                <a:cxn ang="0">
                  <a:pos x="126" y="149"/>
                </a:cxn>
                <a:cxn ang="0">
                  <a:pos x="149" y="45"/>
                </a:cxn>
                <a:cxn ang="0">
                  <a:pos x="45" y="23"/>
                </a:cxn>
                <a:cxn ang="0">
                  <a:pos x="22" y="126"/>
                </a:cxn>
                <a:cxn ang="0">
                  <a:pos x="126" y="149"/>
                </a:cxn>
              </a:cxnLst>
              <a:rect l="0" t="0" r="r" b="b"/>
              <a:pathLst>
                <a:path w="171" h="171">
                  <a:moveTo>
                    <a:pt x="126" y="149"/>
                  </a:moveTo>
                  <a:cubicBezTo>
                    <a:pt x="161" y="126"/>
                    <a:pt x="171" y="79"/>
                    <a:pt x="149" y="45"/>
                  </a:cubicBezTo>
                  <a:cubicBezTo>
                    <a:pt x="126" y="10"/>
                    <a:pt x="79" y="0"/>
                    <a:pt x="45" y="23"/>
                  </a:cubicBezTo>
                  <a:cubicBezTo>
                    <a:pt x="10" y="45"/>
                    <a:pt x="0" y="92"/>
                    <a:pt x="22" y="126"/>
                  </a:cubicBezTo>
                  <a:cubicBezTo>
                    <a:pt x="45" y="161"/>
                    <a:pt x="92" y="171"/>
                    <a:pt x="126" y="1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5" name="Freeform 57"/>
            <p:cNvSpPr>
              <a:spLocks/>
            </p:cNvSpPr>
            <p:nvPr userDrawn="1"/>
          </p:nvSpPr>
          <p:spPr bwMode="auto">
            <a:xfrm>
              <a:off x="5188" y="2347"/>
              <a:ext cx="212" cy="211"/>
            </a:xfrm>
            <a:custGeom>
              <a:avLst/>
              <a:gdLst/>
              <a:ahLst/>
              <a:cxnLst>
                <a:cxn ang="0">
                  <a:pos x="142" y="167"/>
                </a:cxn>
                <a:cxn ang="0">
                  <a:pos x="167" y="50"/>
                </a:cxn>
                <a:cxn ang="0">
                  <a:pos x="50" y="25"/>
                </a:cxn>
                <a:cxn ang="0">
                  <a:pos x="25" y="142"/>
                </a:cxn>
                <a:cxn ang="0">
                  <a:pos x="142" y="167"/>
                </a:cxn>
              </a:cxnLst>
              <a:rect l="0" t="0" r="r" b="b"/>
              <a:pathLst>
                <a:path w="193" h="192">
                  <a:moveTo>
                    <a:pt x="142" y="167"/>
                  </a:moveTo>
                  <a:cubicBezTo>
                    <a:pt x="181" y="142"/>
                    <a:pt x="193" y="89"/>
                    <a:pt x="167" y="50"/>
                  </a:cubicBezTo>
                  <a:cubicBezTo>
                    <a:pt x="142" y="11"/>
                    <a:pt x="89" y="0"/>
                    <a:pt x="50" y="25"/>
                  </a:cubicBezTo>
                  <a:cubicBezTo>
                    <a:pt x="11" y="51"/>
                    <a:pt x="0" y="103"/>
                    <a:pt x="25" y="142"/>
                  </a:cubicBezTo>
                  <a:cubicBezTo>
                    <a:pt x="51" y="181"/>
                    <a:pt x="103" y="192"/>
                    <a:pt x="142" y="1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6" name="Freeform 58"/>
            <p:cNvSpPr>
              <a:spLocks/>
            </p:cNvSpPr>
            <p:nvPr userDrawn="1"/>
          </p:nvSpPr>
          <p:spPr bwMode="auto">
            <a:xfrm>
              <a:off x="5156" y="2043"/>
              <a:ext cx="212" cy="212"/>
            </a:xfrm>
            <a:custGeom>
              <a:avLst/>
              <a:gdLst/>
              <a:ahLst/>
              <a:cxnLst>
                <a:cxn ang="0">
                  <a:pos x="25" y="142"/>
                </a:cxn>
                <a:cxn ang="0">
                  <a:pos x="142" y="167"/>
                </a:cxn>
                <a:cxn ang="0">
                  <a:pos x="167" y="50"/>
                </a:cxn>
                <a:cxn ang="0">
                  <a:pos x="50" y="26"/>
                </a:cxn>
                <a:cxn ang="0">
                  <a:pos x="25" y="142"/>
                </a:cxn>
              </a:cxnLst>
              <a:rect l="0" t="0" r="r" b="b"/>
              <a:pathLst>
                <a:path w="193" h="193">
                  <a:moveTo>
                    <a:pt x="25" y="142"/>
                  </a:moveTo>
                  <a:cubicBezTo>
                    <a:pt x="51" y="182"/>
                    <a:pt x="103" y="193"/>
                    <a:pt x="142" y="167"/>
                  </a:cubicBezTo>
                  <a:cubicBezTo>
                    <a:pt x="181" y="142"/>
                    <a:pt x="193" y="90"/>
                    <a:pt x="167" y="50"/>
                  </a:cubicBezTo>
                  <a:cubicBezTo>
                    <a:pt x="142" y="11"/>
                    <a:pt x="89" y="0"/>
                    <a:pt x="50" y="26"/>
                  </a:cubicBezTo>
                  <a:cubicBezTo>
                    <a:pt x="11" y="51"/>
                    <a:pt x="0" y="103"/>
                    <a:pt x="25" y="1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7" name="Oval 59"/>
            <p:cNvSpPr>
              <a:spLocks noChangeArrowheads="1"/>
            </p:cNvSpPr>
            <p:nvPr userDrawn="1"/>
          </p:nvSpPr>
          <p:spPr bwMode="auto">
            <a:xfrm>
              <a:off x="5240" y="1769"/>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8" name="Oval 60"/>
            <p:cNvSpPr>
              <a:spLocks noChangeArrowheads="1"/>
            </p:cNvSpPr>
            <p:nvPr userDrawn="1"/>
          </p:nvSpPr>
          <p:spPr bwMode="auto">
            <a:xfrm>
              <a:off x="5449" y="1552"/>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9" name="Oval 61"/>
            <p:cNvSpPr>
              <a:spLocks noChangeArrowheads="1"/>
            </p:cNvSpPr>
            <p:nvPr userDrawn="1"/>
          </p:nvSpPr>
          <p:spPr bwMode="auto">
            <a:xfrm>
              <a:off x="5748" y="1479"/>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0" name="Oval 62"/>
            <p:cNvSpPr>
              <a:spLocks noChangeArrowheads="1"/>
            </p:cNvSpPr>
            <p:nvPr userDrawn="1"/>
          </p:nvSpPr>
          <p:spPr bwMode="auto">
            <a:xfrm>
              <a:off x="6023" y="160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1" name="Oval 63"/>
            <p:cNvSpPr>
              <a:spLocks noChangeArrowheads="1"/>
            </p:cNvSpPr>
            <p:nvPr userDrawn="1"/>
          </p:nvSpPr>
          <p:spPr bwMode="auto">
            <a:xfrm>
              <a:off x="4458" y="2118"/>
              <a:ext cx="62"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2" name="Oval 64"/>
            <p:cNvSpPr>
              <a:spLocks noChangeArrowheads="1"/>
            </p:cNvSpPr>
            <p:nvPr userDrawn="1"/>
          </p:nvSpPr>
          <p:spPr bwMode="auto">
            <a:xfrm>
              <a:off x="4478" y="1823"/>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3" name="Oval 65"/>
            <p:cNvSpPr>
              <a:spLocks noChangeArrowheads="1"/>
            </p:cNvSpPr>
            <p:nvPr userDrawn="1"/>
          </p:nvSpPr>
          <p:spPr bwMode="auto">
            <a:xfrm>
              <a:off x="4553" y="1548"/>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4" name="Oval 66"/>
            <p:cNvSpPr>
              <a:spLocks noChangeArrowheads="1"/>
            </p:cNvSpPr>
            <p:nvPr userDrawn="1"/>
          </p:nvSpPr>
          <p:spPr bwMode="auto">
            <a:xfrm>
              <a:off x="4689" y="1310"/>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5" name="Oval 67"/>
            <p:cNvSpPr>
              <a:spLocks noChangeArrowheads="1"/>
            </p:cNvSpPr>
            <p:nvPr userDrawn="1"/>
          </p:nvSpPr>
          <p:spPr bwMode="auto">
            <a:xfrm>
              <a:off x="4858" y="1094"/>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6" name="Oval 68"/>
            <p:cNvSpPr>
              <a:spLocks noChangeArrowheads="1"/>
            </p:cNvSpPr>
            <p:nvPr userDrawn="1"/>
          </p:nvSpPr>
          <p:spPr bwMode="auto">
            <a:xfrm>
              <a:off x="5074" y="929"/>
              <a:ext cx="124" cy="12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7" name="Oval 69"/>
            <p:cNvSpPr>
              <a:spLocks noChangeArrowheads="1"/>
            </p:cNvSpPr>
            <p:nvPr userDrawn="1"/>
          </p:nvSpPr>
          <p:spPr bwMode="auto">
            <a:xfrm>
              <a:off x="5312" y="796"/>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8" name="Oval 70"/>
            <p:cNvSpPr>
              <a:spLocks noChangeArrowheads="1"/>
            </p:cNvSpPr>
            <p:nvPr userDrawn="1"/>
          </p:nvSpPr>
          <p:spPr bwMode="auto">
            <a:xfrm>
              <a:off x="5584" y="726"/>
              <a:ext cx="143"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9" name="Oval 71"/>
            <p:cNvSpPr>
              <a:spLocks noChangeArrowheads="1"/>
            </p:cNvSpPr>
            <p:nvPr userDrawn="1"/>
          </p:nvSpPr>
          <p:spPr bwMode="auto">
            <a:xfrm>
              <a:off x="5861" y="703"/>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0" name="Oval 72"/>
            <p:cNvSpPr>
              <a:spLocks noChangeArrowheads="1"/>
            </p:cNvSpPr>
            <p:nvPr userDrawn="1"/>
          </p:nvSpPr>
          <p:spPr bwMode="auto">
            <a:xfrm>
              <a:off x="6157" y="759"/>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1" name="Oval 73"/>
            <p:cNvSpPr>
              <a:spLocks noChangeArrowheads="1"/>
            </p:cNvSpPr>
            <p:nvPr userDrawn="1"/>
          </p:nvSpPr>
          <p:spPr bwMode="auto">
            <a:xfrm>
              <a:off x="6449" y="906"/>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2" name="Oval 74"/>
            <p:cNvSpPr>
              <a:spLocks noChangeArrowheads="1"/>
            </p:cNvSpPr>
            <p:nvPr userDrawn="1"/>
          </p:nvSpPr>
          <p:spPr bwMode="auto">
            <a:xfrm>
              <a:off x="6685" y="1102"/>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3" name="Oval 75"/>
            <p:cNvSpPr>
              <a:spLocks noChangeArrowheads="1"/>
            </p:cNvSpPr>
            <p:nvPr userDrawn="1"/>
          </p:nvSpPr>
          <p:spPr bwMode="auto">
            <a:xfrm>
              <a:off x="4762" y="1801"/>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4" name="Oval 76"/>
            <p:cNvSpPr>
              <a:spLocks noChangeArrowheads="1"/>
            </p:cNvSpPr>
            <p:nvPr userDrawn="1"/>
          </p:nvSpPr>
          <p:spPr bwMode="auto">
            <a:xfrm>
              <a:off x="4881" y="1511"/>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5" name="Oval 77"/>
            <p:cNvSpPr>
              <a:spLocks noChangeArrowheads="1"/>
            </p:cNvSpPr>
            <p:nvPr userDrawn="1"/>
          </p:nvSpPr>
          <p:spPr bwMode="auto">
            <a:xfrm>
              <a:off x="5071" y="1268"/>
              <a:ext cx="103" cy="10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6" name="Oval 78"/>
            <p:cNvSpPr>
              <a:spLocks noChangeArrowheads="1"/>
            </p:cNvSpPr>
            <p:nvPr userDrawn="1"/>
          </p:nvSpPr>
          <p:spPr bwMode="auto">
            <a:xfrm>
              <a:off x="5328" y="1098"/>
              <a:ext cx="102"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7" name="Oval 79"/>
            <p:cNvSpPr>
              <a:spLocks noChangeArrowheads="1"/>
            </p:cNvSpPr>
            <p:nvPr userDrawn="1"/>
          </p:nvSpPr>
          <p:spPr bwMode="auto">
            <a:xfrm>
              <a:off x="5618" y="993"/>
              <a:ext cx="122"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8" name="Oval 80"/>
            <p:cNvSpPr>
              <a:spLocks noChangeArrowheads="1"/>
            </p:cNvSpPr>
            <p:nvPr userDrawn="1"/>
          </p:nvSpPr>
          <p:spPr bwMode="auto">
            <a:xfrm>
              <a:off x="5938" y="989"/>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9" name="Oval 81"/>
            <p:cNvSpPr>
              <a:spLocks noChangeArrowheads="1"/>
            </p:cNvSpPr>
            <p:nvPr userDrawn="1"/>
          </p:nvSpPr>
          <p:spPr bwMode="auto">
            <a:xfrm>
              <a:off x="6215" y="1078"/>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0" name="Oval 82"/>
            <p:cNvSpPr>
              <a:spLocks noChangeArrowheads="1"/>
            </p:cNvSpPr>
            <p:nvPr userDrawn="1"/>
          </p:nvSpPr>
          <p:spPr bwMode="auto">
            <a:xfrm>
              <a:off x="6462" y="1280"/>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1" name="Freeform 83"/>
            <p:cNvSpPr>
              <a:spLocks/>
            </p:cNvSpPr>
            <p:nvPr userDrawn="1"/>
          </p:nvSpPr>
          <p:spPr bwMode="auto">
            <a:xfrm>
              <a:off x="7144" y="3881"/>
              <a:ext cx="64" cy="64"/>
            </a:xfrm>
            <a:custGeom>
              <a:avLst/>
              <a:gdLst/>
              <a:ahLst/>
              <a:cxnLst>
                <a:cxn ang="0">
                  <a:pos x="32" y="1"/>
                </a:cxn>
                <a:cxn ang="0">
                  <a:pos x="2" y="27"/>
                </a:cxn>
                <a:cxn ang="0">
                  <a:pos x="27" y="57"/>
                </a:cxn>
                <a:cxn ang="0">
                  <a:pos x="58" y="32"/>
                </a:cxn>
                <a:cxn ang="0">
                  <a:pos x="32" y="1"/>
                </a:cxn>
              </a:cxnLst>
              <a:rect l="0" t="0" r="r" b="b"/>
              <a:pathLst>
                <a:path w="59" h="59">
                  <a:moveTo>
                    <a:pt x="32" y="1"/>
                  </a:moveTo>
                  <a:cubicBezTo>
                    <a:pt x="17" y="0"/>
                    <a:pt x="3" y="11"/>
                    <a:pt x="2" y="27"/>
                  </a:cubicBezTo>
                  <a:cubicBezTo>
                    <a:pt x="0" y="42"/>
                    <a:pt x="12" y="56"/>
                    <a:pt x="27" y="57"/>
                  </a:cubicBezTo>
                  <a:cubicBezTo>
                    <a:pt x="43" y="59"/>
                    <a:pt x="56" y="47"/>
                    <a:pt x="58" y="32"/>
                  </a:cubicBezTo>
                  <a:cubicBezTo>
                    <a:pt x="59" y="16"/>
                    <a:pt x="48" y="3"/>
                    <a:pt x="3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2" name="Freeform 84"/>
            <p:cNvSpPr>
              <a:spLocks/>
            </p:cNvSpPr>
            <p:nvPr userDrawn="1"/>
          </p:nvSpPr>
          <p:spPr bwMode="auto">
            <a:xfrm>
              <a:off x="6823" y="3915"/>
              <a:ext cx="86" cy="85"/>
            </a:xfrm>
            <a:custGeom>
              <a:avLst/>
              <a:gdLst/>
              <a:ahLst/>
              <a:cxnLst>
                <a:cxn ang="0">
                  <a:pos x="42" y="1"/>
                </a:cxn>
                <a:cxn ang="0">
                  <a:pos x="2" y="36"/>
                </a:cxn>
                <a:cxn ang="0">
                  <a:pos x="36" y="76"/>
                </a:cxn>
                <a:cxn ang="0">
                  <a:pos x="77" y="42"/>
                </a:cxn>
                <a:cxn ang="0">
                  <a:pos x="42" y="1"/>
                </a:cxn>
              </a:cxnLst>
              <a:rect l="0" t="0" r="r" b="b"/>
              <a:pathLst>
                <a:path w="78" h="78">
                  <a:moveTo>
                    <a:pt x="42" y="1"/>
                  </a:moveTo>
                  <a:cubicBezTo>
                    <a:pt x="22" y="0"/>
                    <a:pt x="4" y="15"/>
                    <a:pt x="2" y="36"/>
                  </a:cubicBezTo>
                  <a:cubicBezTo>
                    <a:pt x="0" y="56"/>
                    <a:pt x="15" y="74"/>
                    <a:pt x="36" y="76"/>
                  </a:cubicBezTo>
                  <a:cubicBezTo>
                    <a:pt x="57" y="78"/>
                    <a:pt x="75" y="63"/>
                    <a:pt x="77" y="42"/>
                  </a:cubicBezTo>
                  <a:cubicBezTo>
                    <a:pt x="78" y="21"/>
                    <a:pt x="63" y="3"/>
                    <a:pt x="4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3" name="Freeform 85"/>
            <p:cNvSpPr>
              <a:spLocks/>
            </p:cNvSpPr>
            <p:nvPr userDrawn="1"/>
          </p:nvSpPr>
          <p:spPr bwMode="auto">
            <a:xfrm>
              <a:off x="6488" y="3874"/>
              <a:ext cx="107" cy="108"/>
            </a:xfrm>
            <a:custGeom>
              <a:avLst/>
              <a:gdLst/>
              <a:ahLst/>
              <a:cxnLst>
                <a:cxn ang="0">
                  <a:pos x="53" y="2"/>
                </a:cxn>
                <a:cxn ang="0">
                  <a:pos x="2" y="45"/>
                </a:cxn>
                <a:cxn ang="0">
                  <a:pos x="45" y="96"/>
                </a:cxn>
                <a:cxn ang="0">
                  <a:pos x="96" y="53"/>
                </a:cxn>
                <a:cxn ang="0">
                  <a:pos x="53" y="2"/>
                </a:cxn>
              </a:cxnLst>
              <a:rect l="0" t="0" r="r" b="b"/>
              <a:pathLst>
                <a:path w="98" h="98">
                  <a:moveTo>
                    <a:pt x="53" y="2"/>
                  </a:moveTo>
                  <a:cubicBezTo>
                    <a:pt x="27" y="0"/>
                    <a:pt x="4" y="19"/>
                    <a:pt x="2" y="45"/>
                  </a:cubicBezTo>
                  <a:cubicBezTo>
                    <a:pt x="0" y="71"/>
                    <a:pt x="19" y="94"/>
                    <a:pt x="45" y="96"/>
                  </a:cubicBezTo>
                  <a:cubicBezTo>
                    <a:pt x="71" y="98"/>
                    <a:pt x="93" y="79"/>
                    <a:pt x="96" y="53"/>
                  </a:cubicBezTo>
                  <a:cubicBezTo>
                    <a:pt x="98" y="27"/>
                    <a:pt x="79" y="5"/>
                    <a:pt x="53"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4" name="Freeform 86"/>
            <p:cNvSpPr>
              <a:spLocks/>
            </p:cNvSpPr>
            <p:nvPr userDrawn="1"/>
          </p:nvSpPr>
          <p:spPr bwMode="auto">
            <a:xfrm>
              <a:off x="6159" y="3781"/>
              <a:ext cx="130" cy="129"/>
            </a:xfrm>
            <a:custGeom>
              <a:avLst/>
              <a:gdLst/>
              <a:ahLst/>
              <a:cxnLst>
                <a:cxn ang="0">
                  <a:pos x="64" y="3"/>
                </a:cxn>
                <a:cxn ang="0">
                  <a:pos x="3" y="54"/>
                </a:cxn>
                <a:cxn ang="0">
                  <a:pos x="54" y="115"/>
                </a:cxn>
                <a:cxn ang="0">
                  <a:pos x="115" y="64"/>
                </a:cxn>
                <a:cxn ang="0">
                  <a:pos x="64" y="3"/>
                </a:cxn>
              </a:cxnLst>
              <a:rect l="0" t="0" r="r" b="b"/>
              <a:pathLst>
                <a:path w="118" h="118">
                  <a:moveTo>
                    <a:pt x="64" y="3"/>
                  </a:moveTo>
                  <a:cubicBezTo>
                    <a:pt x="33" y="0"/>
                    <a:pt x="6" y="23"/>
                    <a:pt x="3" y="54"/>
                  </a:cubicBezTo>
                  <a:cubicBezTo>
                    <a:pt x="0" y="85"/>
                    <a:pt x="23" y="112"/>
                    <a:pt x="54" y="115"/>
                  </a:cubicBezTo>
                  <a:cubicBezTo>
                    <a:pt x="85" y="118"/>
                    <a:pt x="112" y="95"/>
                    <a:pt x="115" y="64"/>
                  </a:cubicBezTo>
                  <a:cubicBezTo>
                    <a:pt x="118" y="33"/>
                    <a:pt x="95" y="5"/>
                    <a:pt x="6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5" name="Freeform 87"/>
            <p:cNvSpPr>
              <a:spLocks/>
            </p:cNvSpPr>
            <p:nvPr userDrawn="1"/>
          </p:nvSpPr>
          <p:spPr bwMode="auto">
            <a:xfrm>
              <a:off x="5857" y="3640"/>
              <a:ext cx="150" cy="150"/>
            </a:xfrm>
            <a:custGeom>
              <a:avLst/>
              <a:gdLst/>
              <a:ahLst/>
              <a:cxnLst>
                <a:cxn ang="0">
                  <a:pos x="74" y="3"/>
                </a:cxn>
                <a:cxn ang="0">
                  <a:pos x="3" y="63"/>
                </a:cxn>
                <a:cxn ang="0">
                  <a:pos x="63" y="134"/>
                </a:cxn>
                <a:cxn ang="0">
                  <a:pos x="134" y="74"/>
                </a:cxn>
                <a:cxn ang="0">
                  <a:pos x="74" y="3"/>
                </a:cxn>
              </a:cxnLst>
              <a:rect l="0" t="0" r="r" b="b"/>
              <a:pathLst>
                <a:path w="137" h="137">
                  <a:moveTo>
                    <a:pt x="74" y="3"/>
                  </a:moveTo>
                  <a:cubicBezTo>
                    <a:pt x="38" y="0"/>
                    <a:pt x="6" y="27"/>
                    <a:pt x="3" y="63"/>
                  </a:cubicBezTo>
                  <a:cubicBezTo>
                    <a:pt x="0" y="99"/>
                    <a:pt x="27" y="131"/>
                    <a:pt x="63" y="134"/>
                  </a:cubicBezTo>
                  <a:cubicBezTo>
                    <a:pt x="99" y="137"/>
                    <a:pt x="131" y="110"/>
                    <a:pt x="134" y="74"/>
                  </a:cubicBezTo>
                  <a:cubicBezTo>
                    <a:pt x="137" y="38"/>
                    <a:pt x="110" y="6"/>
                    <a:pt x="7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6" name="Freeform 88"/>
            <p:cNvSpPr>
              <a:spLocks/>
            </p:cNvSpPr>
            <p:nvPr userDrawn="1"/>
          </p:nvSpPr>
          <p:spPr bwMode="auto">
            <a:xfrm>
              <a:off x="5584" y="3456"/>
              <a:ext cx="172" cy="173"/>
            </a:xfrm>
            <a:custGeom>
              <a:avLst/>
              <a:gdLst/>
              <a:ahLst/>
              <a:cxnLst>
                <a:cxn ang="0">
                  <a:pos x="85" y="3"/>
                </a:cxn>
                <a:cxn ang="0">
                  <a:pos x="4" y="72"/>
                </a:cxn>
                <a:cxn ang="0">
                  <a:pos x="72" y="153"/>
                </a:cxn>
                <a:cxn ang="0">
                  <a:pos x="154" y="85"/>
                </a:cxn>
                <a:cxn ang="0">
                  <a:pos x="85" y="3"/>
                </a:cxn>
              </a:cxnLst>
              <a:rect l="0" t="0" r="r" b="b"/>
              <a:pathLst>
                <a:path w="157" h="157">
                  <a:moveTo>
                    <a:pt x="85" y="3"/>
                  </a:moveTo>
                  <a:cubicBezTo>
                    <a:pt x="44" y="0"/>
                    <a:pt x="8" y="30"/>
                    <a:pt x="4" y="72"/>
                  </a:cubicBezTo>
                  <a:cubicBezTo>
                    <a:pt x="0" y="113"/>
                    <a:pt x="31" y="149"/>
                    <a:pt x="72" y="153"/>
                  </a:cubicBezTo>
                  <a:cubicBezTo>
                    <a:pt x="114" y="157"/>
                    <a:pt x="150" y="126"/>
                    <a:pt x="154" y="85"/>
                  </a:cubicBezTo>
                  <a:cubicBezTo>
                    <a:pt x="157" y="43"/>
                    <a:pt x="127" y="7"/>
                    <a:pt x="85"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7" name="Freeform 89"/>
            <p:cNvSpPr>
              <a:spLocks/>
            </p:cNvSpPr>
            <p:nvPr userDrawn="1"/>
          </p:nvSpPr>
          <p:spPr bwMode="auto">
            <a:xfrm>
              <a:off x="5348" y="3223"/>
              <a:ext cx="193" cy="194"/>
            </a:xfrm>
            <a:custGeom>
              <a:avLst/>
              <a:gdLst/>
              <a:ahLst/>
              <a:cxnLst>
                <a:cxn ang="0">
                  <a:pos x="95" y="4"/>
                </a:cxn>
                <a:cxn ang="0">
                  <a:pos x="4" y="81"/>
                </a:cxn>
                <a:cxn ang="0">
                  <a:pos x="81" y="173"/>
                </a:cxn>
                <a:cxn ang="0">
                  <a:pos x="172" y="96"/>
                </a:cxn>
                <a:cxn ang="0">
                  <a:pos x="95" y="4"/>
                </a:cxn>
              </a:cxnLst>
              <a:rect l="0" t="0" r="r" b="b"/>
              <a:pathLst>
                <a:path w="176" h="177">
                  <a:moveTo>
                    <a:pt x="95" y="4"/>
                  </a:moveTo>
                  <a:cubicBezTo>
                    <a:pt x="49" y="0"/>
                    <a:pt x="8" y="34"/>
                    <a:pt x="4" y="81"/>
                  </a:cubicBezTo>
                  <a:cubicBezTo>
                    <a:pt x="0" y="127"/>
                    <a:pt x="34" y="168"/>
                    <a:pt x="81" y="173"/>
                  </a:cubicBezTo>
                  <a:cubicBezTo>
                    <a:pt x="127" y="177"/>
                    <a:pt x="168" y="142"/>
                    <a:pt x="172" y="96"/>
                  </a:cubicBezTo>
                  <a:cubicBezTo>
                    <a:pt x="176" y="49"/>
                    <a:pt x="142" y="8"/>
                    <a:pt x="9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8" name="Freeform 90"/>
            <p:cNvSpPr>
              <a:spLocks/>
            </p:cNvSpPr>
            <p:nvPr userDrawn="1"/>
          </p:nvSpPr>
          <p:spPr bwMode="auto">
            <a:xfrm>
              <a:off x="5149" y="2971"/>
              <a:ext cx="194" cy="194"/>
            </a:xfrm>
            <a:custGeom>
              <a:avLst/>
              <a:gdLst/>
              <a:ahLst/>
              <a:cxnLst>
                <a:cxn ang="0">
                  <a:pos x="96" y="4"/>
                </a:cxn>
                <a:cxn ang="0">
                  <a:pos x="4" y="81"/>
                </a:cxn>
                <a:cxn ang="0">
                  <a:pos x="81" y="173"/>
                </a:cxn>
                <a:cxn ang="0">
                  <a:pos x="173" y="96"/>
                </a:cxn>
                <a:cxn ang="0">
                  <a:pos x="96" y="4"/>
                </a:cxn>
              </a:cxnLst>
              <a:rect l="0" t="0" r="r" b="b"/>
              <a:pathLst>
                <a:path w="177" h="177">
                  <a:moveTo>
                    <a:pt x="96" y="4"/>
                  </a:moveTo>
                  <a:cubicBezTo>
                    <a:pt x="49" y="0"/>
                    <a:pt x="8" y="35"/>
                    <a:pt x="4" y="81"/>
                  </a:cubicBezTo>
                  <a:cubicBezTo>
                    <a:pt x="0" y="128"/>
                    <a:pt x="35" y="169"/>
                    <a:pt x="81" y="173"/>
                  </a:cubicBezTo>
                  <a:cubicBezTo>
                    <a:pt x="128" y="177"/>
                    <a:pt x="169" y="142"/>
                    <a:pt x="173" y="96"/>
                  </a:cubicBezTo>
                  <a:cubicBezTo>
                    <a:pt x="177" y="49"/>
                    <a:pt x="142" y="8"/>
                    <a:pt x="9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9" name="Freeform 91"/>
            <p:cNvSpPr>
              <a:spLocks/>
            </p:cNvSpPr>
            <p:nvPr userDrawn="1"/>
          </p:nvSpPr>
          <p:spPr bwMode="auto">
            <a:xfrm>
              <a:off x="5010" y="2675"/>
              <a:ext cx="194" cy="193"/>
            </a:xfrm>
            <a:custGeom>
              <a:avLst/>
              <a:gdLst/>
              <a:ahLst/>
              <a:cxnLst>
                <a:cxn ang="0">
                  <a:pos x="173" y="95"/>
                </a:cxn>
                <a:cxn ang="0">
                  <a:pos x="96" y="4"/>
                </a:cxn>
                <a:cxn ang="0">
                  <a:pos x="4" y="81"/>
                </a:cxn>
                <a:cxn ang="0">
                  <a:pos x="81" y="172"/>
                </a:cxn>
                <a:cxn ang="0">
                  <a:pos x="173" y="95"/>
                </a:cxn>
              </a:cxnLst>
              <a:rect l="0" t="0" r="r" b="b"/>
              <a:pathLst>
                <a:path w="177" h="176">
                  <a:moveTo>
                    <a:pt x="173" y="95"/>
                  </a:moveTo>
                  <a:cubicBezTo>
                    <a:pt x="177" y="49"/>
                    <a:pt x="142" y="8"/>
                    <a:pt x="96" y="4"/>
                  </a:cubicBezTo>
                  <a:cubicBezTo>
                    <a:pt x="49" y="0"/>
                    <a:pt x="8" y="34"/>
                    <a:pt x="4" y="81"/>
                  </a:cubicBezTo>
                  <a:cubicBezTo>
                    <a:pt x="0" y="127"/>
                    <a:pt x="34" y="168"/>
                    <a:pt x="81" y="172"/>
                  </a:cubicBezTo>
                  <a:cubicBezTo>
                    <a:pt x="127" y="176"/>
                    <a:pt x="168" y="142"/>
                    <a:pt x="17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0" name="Freeform 92"/>
            <p:cNvSpPr>
              <a:spLocks/>
            </p:cNvSpPr>
            <p:nvPr userDrawn="1"/>
          </p:nvSpPr>
          <p:spPr bwMode="auto">
            <a:xfrm>
              <a:off x="4930" y="2374"/>
              <a:ext cx="194" cy="194"/>
            </a:xfrm>
            <a:custGeom>
              <a:avLst/>
              <a:gdLst/>
              <a:ahLst/>
              <a:cxnLst>
                <a:cxn ang="0">
                  <a:pos x="173" y="96"/>
                </a:cxn>
                <a:cxn ang="0">
                  <a:pos x="96" y="5"/>
                </a:cxn>
                <a:cxn ang="0">
                  <a:pos x="4" y="81"/>
                </a:cxn>
                <a:cxn ang="0">
                  <a:pos x="81" y="173"/>
                </a:cxn>
                <a:cxn ang="0">
                  <a:pos x="173" y="96"/>
                </a:cxn>
              </a:cxnLst>
              <a:rect l="0" t="0" r="r" b="b"/>
              <a:pathLst>
                <a:path w="177" h="177">
                  <a:moveTo>
                    <a:pt x="173" y="96"/>
                  </a:moveTo>
                  <a:cubicBezTo>
                    <a:pt x="177" y="50"/>
                    <a:pt x="142" y="9"/>
                    <a:pt x="96" y="5"/>
                  </a:cubicBezTo>
                  <a:cubicBezTo>
                    <a:pt x="49" y="0"/>
                    <a:pt x="8" y="35"/>
                    <a:pt x="4" y="81"/>
                  </a:cubicBezTo>
                  <a:cubicBezTo>
                    <a:pt x="0" y="128"/>
                    <a:pt x="35" y="169"/>
                    <a:pt x="81" y="173"/>
                  </a:cubicBezTo>
                  <a:cubicBezTo>
                    <a:pt x="128" y="177"/>
                    <a:pt x="169" y="143"/>
                    <a:pt x="173"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1" name="Freeform 93"/>
            <p:cNvSpPr>
              <a:spLocks/>
            </p:cNvSpPr>
            <p:nvPr userDrawn="1"/>
          </p:nvSpPr>
          <p:spPr bwMode="auto">
            <a:xfrm>
              <a:off x="4907" y="2058"/>
              <a:ext cx="193" cy="193"/>
            </a:xfrm>
            <a:custGeom>
              <a:avLst/>
              <a:gdLst/>
              <a:ahLst/>
              <a:cxnLst>
                <a:cxn ang="0">
                  <a:pos x="81" y="172"/>
                </a:cxn>
                <a:cxn ang="0">
                  <a:pos x="172" y="95"/>
                </a:cxn>
                <a:cxn ang="0">
                  <a:pos x="95" y="4"/>
                </a:cxn>
                <a:cxn ang="0">
                  <a:pos x="4" y="80"/>
                </a:cxn>
                <a:cxn ang="0">
                  <a:pos x="81" y="172"/>
                </a:cxn>
              </a:cxnLst>
              <a:rect l="0" t="0" r="r" b="b"/>
              <a:pathLst>
                <a:path w="176" h="176">
                  <a:moveTo>
                    <a:pt x="81" y="172"/>
                  </a:moveTo>
                  <a:cubicBezTo>
                    <a:pt x="127" y="176"/>
                    <a:pt x="168" y="142"/>
                    <a:pt x="172" y="95"/>
                  </a:cubicBezTo>
                  <a:cubicBezTo>
                    <a:pt x="176" y="49"/>
                    <a:pt x="142" y="8"/>
                    <a:pt x="95" y="4"/>
                  </a:cubicBezTo>
                  <a:cubicBezTo>
                    <a:pt x="49" y="0"/>
                    <a:pt x="8" y="34"/>
                    <a:pt x="4" y="80"/>
                  </a:cubicBezTo>
                  <a:cubicBezTo>
                    <a:pt x="0" y="127"/>
                    <a:pt x="34" y="168"/>
                    <a:pt x="81" y="17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2" name="Oval 94"/>
            <p:cNvSpPr>
              <a:spLocks noChangeArrowheads="1"/>
            </p:cNvSpPr>
            <p:nvPr userDrawn="1"/>
          </p:nvSpPr>
          <p:spPr bwMode="auto">
            <a:xfrm>
              <a:off x="4969" y="1751"/>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3" name="Oval 95"/>
            <p:cNvSpPr>
              <a:spLocks noChangeArrowheads="1"/>
            </p:cNvSpPr>
            <p:nvPr userDrawn="1"/>
          </p:nvSpPr>
          <p:spPr bwMode="auto">
            <a:xfrm>
              <a:off x="5136" y="1505"/>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4" name="Oval 96"/>
            <p:cNvSpPr>
              <a:spLocks noChangeArrowheads="1"/>
            </p:cNvSpPr>
            <p:nvPr userDrawn="1"/>
          </p:nvSpPr>
          <p:spPr bwMode="auto">
            <a:xfrm>
              <a:off x="5381" y="1329"/>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5" name="Oval 97"/>
            <p:cNvSpPr>
              <a:spLocks noChangeArrowheads="1"/>
            </p:cNvSpPr>
            <p:nvPr userDrawn="1"/>
          </p:nvSpPr>
          <p:spPr bwMode="auto">
            <a:xfrm>
              <a:off x="5682" y="1244"/>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6" name="Oval 98"/>
            <p:cNvSpPr>
              <a:spLocks noChangeArrowheads="1"/>
            </p:cNvSpPr>
            <p:nvPr userDrawn="1"/>
          </p:nvSpPr>
          <p:spPr bwMode="auto">
            <a:xfrm>
              <a:off x="5994" y="1265"/>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7" name="Oval 99"/>
            <p:cNvSpPr>
              <a:spLocks noChangeArrowheads="1"/>
            </p:cNvSpPr>
            <p:nvPr userDrawn="1"/>
          </p:nvSpPr>
          <p:spPr bwMode="auto">
            <a:xfrm>
              <a:off x="6236" y="1416"/>
              <a:ext cx="117" cy="1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8" name="Oval 100"/>
            <p:cNvSpPr>
              <a:spLocks noChangeArrowheads="1"/>
            </p:cNvSpPr>
            <p:nvPr userDrawn="1"/>
          </p:nvSpPr>
          <p:spPr bwMode="auto">
            <a:xfrm>
              <a:off x="6385" y="1562"/>
              <a:ext cx="141" cy="14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9" name="Oval 101"/>
            <p:cNvSpPr>
              <a:spLocks noChangeArrowheads="1"/>
            </p:cNvSpPr>
            <p:nvPr userDrawn="1"/>
          </p:nvSpPr>
          <p:spPr bwMode="auto">
            <a:xfrm>
              <a:off x="6153" y="3183"/>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0" name="Oval 102"/>
            <p:cNvSpPr>
              <a:spLocks noChangeArrowheads="1"/>
            </p:cNvSpPr>
            <p:nvPr userDrawn="1"/>
          </p:nvSpPr>
          <p:spPr bwMode="auto">
            <a:xfrm>
              <a:off x="5922" y="3033"/>
              <a:ext cx="83"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1" name="Oval 103"/>
            <p:cNvSpPr>
              <a:spLocks noChangeArrowheads="1"/>
            </p:cNvSpPr>
            <p:nvPr userDrawn="1"/>
          </p:nvSpPr>
          <p:spPr bwMode="auto">
            <a:xfrm>
              <a:off x="5728" y="2839"/>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2" name="Oval 104"/>
            <p:cNvSpPr>
              <a:spLocks noChangeArrowheads="1"/>
            </p:cNvSpPr>
            <p:nvPr userDrawn="1"/>
          </p:nvSpPr>
          <p:spPr bwMode="auto">
            <a:xfrm>
              <a:off x="5578" y="260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3" name="Oval 105"/>
            <p:cNvSpPr>
              <a:spLocks noChangeArrowheads="1"/>
            </p:cNvSpPr>
            <p:nvPr userDrawn="1"/>
          </p:nvSpPr>
          <p:spPr bwMode="auto">
            <a:xfrm>
              <a:off x="5478" y="2348"/>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4" name="Oval 106"/>
            <p:cNvSpPr>
              <a:spLocks noChangeArrowheads="1"/>
            </p:cNvSpPr>
            <p:nvPr userDrawn="1"/>
          </p:nvSpPr>
          <p:spPr bwMode="auto">
            <a:xfrm>
              <a:off x="5437" y="2066"/>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5" name="Oval 107"/>
            <p:cNvSpPr>
              <a:spLocks noChangeArrowheads="1"/>
            </p:cNvSpPr>
            <p:nvPr userDrawn="1"/>
          </p:nvSpPr>
          <p:spPr bwMode="auto">
            <a:xfrm>
              <a:off x="5563" y="1822"/>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6" name="Oval 108"/>
            <p:cNvSpPr>
              <a:spLocks noChangeArrowheads="1"/>
            </p:cNvSpPr>
            <p:nvPr userDrawn="1"/>
          </p:nvSpPr>
          <p:spPr bwMode="auto">
            <a:xfrm>
              <a:off x="5813" y="179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2"/>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402505805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_DCG-DataGray-Dots">
    <p:bg>
      <p:bgPr>
        <a:solidFill>
          <a:schemeClr val="bg2"/>
        </a:solidFill>
        <a:effectLst/>
      </p:bgPr>
    </p:bg>
    <p:spTree>
      <p:nvGrpSpPr>
        <p:cNvPr id="1" name=""/>
        <p:cNvGrpSpPr/>
        <p:nvPr/>
      </p:nvGrpSpPr>
      <p:grpSpPr>
        <a:xfrm>
          <a:off x="0" y="0"/>
          <a:ext cx="0" cy="0"/>
          <a:chOff x="0" y="0"/>
          <a:chExt cx="0" cy="0"/>
        </a:xfrm>
      </p:grpSpPr>
      <p:grpSp>
        <p:nvGrpSpPr>
          <p:cNvPr id="13" name="Group 5"/>
          <p:cNvGrpSpPr>
            <a:grpSpLocks noChangeAspect="1"/>
          </p:cNvGrpSpPr>
          <p:nvPr userDrawn="1"/>
        </p:nvGrpSpPr>
        <p:grpSpPr bwMode="auto">
          <a:xfrm>
            <a:off x="7078926" y="449264"/>
            <a:ext cx="5121027" cy="5900727"/>
            <a:chOff x="4458" y="283"/>
            <a:chExt cx="3225" cy="3717"/>
          </a:xfrm>
          <a:solidFill>
            <a:schemeClr val="tx1">
              <a:alpha val="20000"/>
            </a:schemeClr>
          </a:solidFill>
        </p:grpSpPr>
        <p:sp>
          <p:nvSpPr>
            <p:cNvPr id="14" name="Freeform 6"/>
            <p:cNvSpPr>
              <a:spLocks/>
            </p:cNvSpPr>
            <p:nvPr userDrawn="1"/>
          </p:nvSpPr>
          <p:spPr bwMode="auto">
            <a:xfrm>
              <a:off x="6863" y="623"/>
              <a:ext cx="70" cy="71"/>
            </a:xfrm>
            <a:custGeom>
              <a:avLst/>
              <a:gdLst/>
              <a:ahLst/>
              <a:cxnLst>
                <a:cxn ang="0">
                  <a:pos x="48" y="56"/>
                </a:cxn>
                <a:cxn ang="0">
                  <a:pos x="56" y="17"/>
                </a:cxn>
                <a:cxn ang="0">
                  <a:pos x="17" y="9"/>
                </a:cxn>
                <a:cxn ang="0">
                  <a:pos x="9" y="48"/>
                </a:cxn>
                <a:cxn ang="0">
                  <a:pos x="48" y="56"/>
                </a:cxn>
              </a:cxnLst>
              <a:rect l="0" t="0" r="r" b="b"/>
              <a:pathLst>
                <a:path w="64" h="65">
                  <a:moveTo>
                    <a:pt x="48" y="56"/>
                  </a:moveTo>
                  <a:cubicBezTo>
                    <a:pt x="61" y="48"/>
                    <a:pt x="64" y="30"/>
                    <a:pt x="56" y="17"/>
                  </a:cubicBezTo>
                  <a:cubicBezTo>
                    <a:pt x="47" y="4"/>
                    <a:pt x="30" y="0"/>
                    <a:pt x="17" y="9"/>
                  </a:cubicBezTo>
                  <a:cubicBezTo>
                    <a:pt x="4" y="17"/>
                    <a:pt x="0" y="35"/>
                    <a:pt x="9" y="48"/>
                  </a:cubicBezTo>
                  <a:cubicBezTo>
                    <a:pt x="17" y="61"/>
                    <a:pt x="35" y="65"/>
                    <a:pt x="48"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7"/>
            <p:cNvSpPr>
              <a:spLocks/>
            </p:cNvSpPr>
            <p:nvPr userDrawn="1"/>
          </p:nvSpPr>
          <p:spPr bwMode="auto">
            <a:xfrm>
              <a:off x="7149" y="685"/>
              <a:ext cx="94" cy="94"/>
            </a:xfrm>
            <a:custGeom>
              <a:avLst/>
              <a:gdLst/>
              <a:ahLst/>
              <a:cxnLst>
                <a:cxn ang="0">
                  <a:pos x="63" y="74"/>
                </a:cxn>
                <a:cxn ang="0">
                  <a:pos x="74" y="22"/>
                </a:cxn>
                <a:cxn ang="0">
                  <a:pos x="22" y="11"/>
                </a:cxn>
                <a:cxn ang="0">
                  <a:pos x="11" y="63"/>
                </a:cxn>
                <a:cxn ang="0">
                  <a:pos x="63" y="74"/>
                </a:cxn>
              </a:cxnLst>
              <a:rect l="0" t="0" r="r" b="b"/>
              <a:pathLst>
                <a:path w="86" h="86">
                  <a:moveTo>
                    <a:pt x="63" y="74"/>
                  </a:moveTo>
                  <a:cubicBezTo>
                    <a:pt x="81" y="63"/>
                    <a:pt x="86" y="40"/>
                    <a:pt x="74" y="22"/>
                  </a:cubicBezTo>
                  <a:cubicBezTo>
                    <a:pt x="63" y="5"/>
                    <a:pt x="40" y="0"/>
                    <a:pt x="22" y="11"/>
                  </a:cubicBezTo>
                  <a:cubicBezTo>
                    <a:pt x="5" y="23"/>
                    <a:pt x="0" y="46"/>
                    <a:pt x="11" y="63"/>
                  </a:cubicBezTo>
                  <a:cubicBezTo>
                    <a:pt x="23" y="81"/>
                    <a:pt x="46" y="86"/>
                    <a:pt x="63"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8"/>
            <p:cNvSpPr>
              <a:spLocks/>
            </p:cNvSpPr>
            <p:nvPr userDrawn="1"/>
          </p:nvSpPr>
          <p:spPr bwMode="auto">
            <a:xfrm>
              <a:off x="7419" y="787"/>
              <a:ext cx="117" cy="117"/>
            </a:xfrm>
            <a:custGeom>
              <a:avLst/>
              <a:gdLst/>
              <a:ahLst/>
              <a:cxnLst>
                <a:cxn ang="0">
                  <a:pos x="79" y="93"/>
                </a:cxn>
                <a:cxn ang="0">
                  <a:pos x="92" y="28"/>
                </a:cxn>
                <a:cxn ang="0">
                  <a:pos x="27" y="14"/>
                </a:cxn>
                <a:cxn ang="0">
                  <a:pos x="14" y="79"/>
                </a:cxn>
                <a:cxn ang="0">
                  <a:pos x="79" y="93"/>
                </a:cxn>
              </a:cxnLst>
              <a:rect l="0" t="0" r="r" b="b"/>
              <a:pathLst>
                <a:path w="107" h="107">
                  <a:moveTo>
                    <a:pt x="79" y="93"/>
                  </a:moveTo>
                  <a:cubicBezTo>
                    <a:pt x="100" y="79"/>
                    <a:pt x="107" y="49"/>
                    <a:pt x="92" y="28"/>
                  </a:cubicBezTo>
                  <a:cubicBezTo>
                    <a:pt x="78" y="6"/>
                    <a:pt x="49" y="0"/>
                    <a:pt x="27" y="14"/>
                  </a:cubicBezTo>
                  <a:cubicBezTo>
                    <a:pt x="6" y="28"/>
                    <a:pt x="0" y="57"/>
                    <a:pt x="14" y="79"/>
                  </a:cubicBezTo>
                  <a:cubicBezTo>
                    <a:pt x="28" y="101"/>
                    <a:pt x="57" y="107"/>
                    <a:pt x="79" y="9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9"/>
            <p:cNvSpPr>
              <a:spLocks/>
            </p:cNvSpPr>
            <p:nvPr userDrawn="1"/>
          </p:nvSpPr>
          <p:spPr bwMode="auto">
            <a:xfrm>
              <a:off x="7664" y="986"/>
              <a:ext cx="19" cy="77"/>
            </a:xfrm>
            <a:custGeom>
              <a:avLst/>
              <a:gdLst/>
              <a:ahLst/>
              <a:cxnLst>
                <a:cxn ang="0">
                  <a:pos x="13" y="66"/>
                </a:cxn>
                <a:cxn ang="0">
                  <a:pos x="17" y="71"/>
                </a:cxn>
                <a:cxn ang="0">
                  <a:pos x="17" y="0"/>
                </a:cxn>
                <a:cxn ang="0">
                  <a:pos x="13" y="66"/>
                </a:cxn>
              </a:cxnLst>
              <a:rect l="0" t="0" r="r" b="b"/>
              <a:pathLst>
                <a:path w="17" h="71">
                  <a:moveTo>
                    <a:pt x="13" y="66"/>
                  </a:moveTo>
                  <a:cubicBezTo>
                    <a:pt x="15" y="68"/>
                    <a:pt x="16" y="69"/>
                    <a:pt x="17" y="71"/>
                  </a:cubicBezTo>
                  <a:cubicBezTo>
                    <a:pt x="17" y="0"/>
                    <a:pt x="17" y="0"/>
                    <a:pt x="17" y="0"/>
                  </a:cubicBezTo>
                  <a:cubicBezTo>
                    <a:pt x="2" y="18"/>
                    <a:pt x="0" y="45"/>
                    <a:pt x="13"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0"/>
            <p:cNvSpPr>
              <a:spLocks/>
            </p:cNvSpPr>
            <p:nvPr userDrawn="1"/>
          </p:nvSpPr>
          <p:spPr bwMode="auto">
            <a:xfrm>
              <a:off x="7591" y="2661"/>
              <a:ext cx="92" cy="164"/>
            </a:xfrm>
            <a:custGeom>
              <a:avLst/>
              <a:gdLst/>
              <a:ahLst/>
              <a:cxnLst>
                <a:cxn ang="0">
                  <a:pos x="0" y="75"/>
                </a:cxn>
                <a:cxn ang="0">
                  <a:pos x="75" y="150"/>
                </a:cxn>
                <a:cxn ang="0">
                  <a:pos x="84" y="149"/>
                </a:cxn>
                <a:cxn ang="0">
                  <a:pos x="84" y="0"/>
                </a:cxn>
                <a:cxn ang="0">
                  <a:pos x="75" y="0"/>
                </a:cxn>
                <a:cxn ang="0">
                  <a:pos x="0" y="75"/>
                </a:cxn>
              </a:cxnLst>
              <a:rect l="0" t="0" r="r" b="b"/>
              <a:pathLst>
                <a:path w="84" h="150">
                  <a:moveTo>
                    <a:pt x="0" y="75"/>
                  </a:moveTo>
                  <a:cubicBezTo>
                    <a:pt x="0" y="116"/>
                    <a:pt x="33" y="150"/>
                    <a:pt x="75" y="150"/>
                  </a:cubicBezTo>
                  <a:cubicBezTo>
                    <a:pt x="78" y="150"/>
                    <a:pt x="81" y="150"/>
                    <a:pt x="84" y="149"/>
                  </a:cubicBezTo>
                  <a:cubicBezTo>
                    <a:pt x="84" y="0"/>
                    <a:pt x="84" y="0"/>
                    <a:pt x="84" y="0"/>
                  </a:cubicBezTo>
                  <a:cubicBezTo>
                    <a:pt x="81" y="0"/>
                    <a:pt x="78" y="0"/>
                    <a:pt x="75" y="0"/>
                  </a:cubicBezTo>
                  <a:cubicBezTo>
                    <a:pt x="33" y="0"/>
                    <a:pt x="0" y="33"/>
                    <a:pt x="0" y="7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Oval 11"/>
            <p:cNvSpPr>
              <a:spLocks noChangeArrowheads="1"/>
            </p:cNvSpPr>
            <p:nvPr userDrawn="1"/>
          </p:nvSpPr>
          <p:spPr bwMode="auto">
            <a:xfrm>
              <a:off x="7316" y="253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Oval 12"/>
            <p:cNvSpPr>
              <a:spLocks noChangeArrowheads="1"/>
            </p:cNvSpPr>
            <p:nvPr userDrawn="1"/>
          </p:nvSpPr>
          <p:spPr bwMode="auto">
            <a:xfrm>
              <a:off x="7147" y="2299"/>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Oval 13"/>
            <p:cNvSpPr>
              <a:spLocks noChangeArrowheads="1"/>
            </p:cNvSpPr>
            <p:nvPr userDrawn="1"/>
          </p:nvSpPr>
          <p:spPr bwMode="auto">
            <a:xfrm>
              <a:off x="7004" y="2034"/>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Oval 14"/>
            <p:cNvSpPr>
              <a:spLocks noChangeArrowheads="1"/>
            </p:cNvSpPr>
            <p:nvPr userDrawn="1"/>
          </p:nvSpPr>
          <p:spPr bwMode="auto">
            <a:xfrm>
              <a:off x="6853" y="175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Oval 15"/>
            <p:cNvSpPr>
              <a:spLocks noChangeArrowheads="1"/>
            </p:cNvSpPr>
            <p:nvPr userDrawn="1"/>
          </p:nvSpPr>
          <p:spPr bwMode="auto">
            <a:xfrm>
              <a:off x="6705" y="148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4" name="Oval 16"/>
            <p:cNvSpPr>
              <a:spLocks noChangeArrowheads="1"/>
            </p:cNvSpPr>
            <p:nvPr userDrawn="1"/>
          </p:nvSpPr>
          <p:spPr bwMode="auto">
            <a:xfrm>
              <a:off x="7478" y="3437"/>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5" name="Oval 17"/>
            <p:cNvSpPr>
              <a:spLocks noChangeArrowheads="1"/>
            </p:cNvSpPr>
            <p:nvPr userDrawn="1"/>
          </p:nvSpPr>
          <p:spPr bwMode="auto">
            <a:xfrm>
              <a:off x="7197" y="3375"/>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Oval 18"/>
            <p:cNvSpPr>
              <a:spLocks noChangeArrowheads="1"/>
            </p:cNvSpPr>
            <p:nvPr userDrawn="1"/>
          </p:nvSpPr>
          <p:spPr bwMode="auto">
            <a:xfrm>
              <a:off x="6962" y="327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Oval 19"/>
            <p:cNvSpPr>
              <a:spLocks noChangeArrowheads="1"/>
            </p:cNvSpPr>
            <p:nvPr userDrawn="1"/>
          </p:nvSpPr>
          <p:spPr bwMode="auto">
            <a:xfrm>
              <a:off x="6752" y="3101"/>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Oval 20"/>
            <p:cNvSpPr>
              <a:spLocks noChangeArrowheads="1"/>
            </p:cNvSpPr>
            <p:nvPr userDrawn="1"/>
          </p:nvSpPr>
          <p:spPr bwMode="auto">
            <a:xfrm>
              <a:off x="6572" y="2879"/>
              <a:ext cx="145"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9" name="Oval 21"/>
            <p:cNvSpPr>
              <a:spLocks noChangeArrowheads="1"/>
            </p:cNvSpPr>
            <p:nvPr userDrawn="1"/>
          </p:nvSpPr>
          <p:spPr bwMode="auto">
            <a:xfrm>
              <a:off x="6440" y="2651"/>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0" name="Oval 22"/>
            <p:cNvSpPr>
              <a:spLocks noChangeArrowheads="1"/>
            </p:cNvSpPr>
            <p:nvPr userDrawn="1"/>
          </p:nvSpPr>
          <p:spPr bwMode="auto">
            <a:xfrm>
              <a:off x="6302" y="2395"/>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1" name="Oval 23"/>
            <p:cNvSpPr>
              <a:spLocks noChangeArrowheads="1"/>
            </p:cNvSpPr>
            <p:nvPr userDrawn="1"/>
          </p:nvSpPr>
          <p:spPr bwMode="auto">
            <a:xfrm>
              <a:off x="6176" y="2152"/>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2" name="Oval 24"/>
            <p:cNvSpPr>
              <a:spLocks noChangeArrowheads="1"/>
            </p:cNvSpPr>
            <p:nvPr userDrawn="1"/>
          </p:nvSpPr>
          <p:spPr bwMode="auto">
            <a:xfrm>
              <a:off x="6013" y="194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3" name="Oval 25"/>
            <p:cNvSpPr>
              <a:spLocks noChangeArrowheads="1"/>
            </p:cNvSpPr>
            <p:nvPr userDrawn="1"/>
          </p:nvSpPr>
          <p:spPr bwMode="auto">
            <a:xfrm>
              <a:off x="7442" y="3192"/>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4" name="Oval 26"/>
            <p:cNvSpPr>
              <a:spLocks noChangeArrowheads="1"/>
            </p:cNvSpPr>
            <p:nvPr userDrawn="1"/>
          </p:nvSpPr>
          <p:spPr bwMode="auto">
            <a:xfrm>
              <a:off x="7144" y="3083"/>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5" name="Oval 27"/>
            <p:cNvSpPr>
              <a:spLocks noChangeArrowheads="1"/>
            </p:cNvSpPr>
            <p:nvPr userDrawn="1"/>
          </p:nvSpPr>
          <p:spPr bwMode="auto">
            <a:xfrm>
              <a:off x="6898" y="2880"/>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6" name="Oval 28"/>
            <p:cNvSpPr>
              <a:spLocks noChangeArrowheads="1"/>
            </p:cNvSpPr>
            <p:nvPr userDrawn="1"/>
          </p:nvSpPr>
          <p:spPr bwMode="auto">
            <a:xfrm>
              <a:off x="6706" y="2615"/>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7" name="Oval 29"/>
            <p:cNvSpPr>
              <a:spLocks noChangeArrowheads="1"/>
            </p:cNvSpPr>
            <p:nvPr userDrawn="1"/>
          </p:nvSpPr>
          <p:spPr bwMode="auto">
            <a:xfrm>
              <a:off x="6556" y="2337"/>
              <a:ext cx="166" cy="16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8" name="Oval 30"/>
            <p:cNvSpPr>
              <a:spLocks noChangeArrowheads="1"/>
            </p:cNvSpPr>
            <p:nvPr userDrawn="1"/>
          </p:nvSpPr>
          <p:spPr bwMode="auto">
            <a:xfrm>
              <a:off x="6412" y="2062"/>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9" name="Oval 31"/>
            <p:cNvSpPr>
              <a:spLocks noChangeArrowheads="1"/>
            </p:cNvSpPr>
            <p:nvPr userDrawn="1"/>
          </p:nvSpPr>
          <p:spPr bwMode="auto">
            <a:xfrm>
              <a:off x="6269" y="1799"/>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0" name="Freeform 32"/>
            <p:cNvSpPr>
              <a:spLocks/>
            </p:cNvSpPr>
            <p:nvPr userDrawn="1"/>
          </p:nvSpPr>
          <p:spPr bwMode="auto">
            <a:xfrm>
              <a:off x="6295" y="338"/>
              <a:ext cx="65" cy="64"/>
            </a:xfrm>
            <a:custGeom>
              <a:avLst/>
              <a:gdLst/>
              <a:ahLst/>
              <a:cxnLst>
                <a:cxn ang="0">
                  <a:pos x="27" y="57"/>
                </a:cxn>
                <a:cxn ang="0">
                  <a:pos x="57" y="32"/>
                </a:cxn>
                <a:cxn ang="0">
                  <a:pos x="32" y="1"/>
                </a:cxn>
                <a:cxn ang="0">
                  <a:pos x="1" y="27"/>
                </a:cxn>
                <a:cxn ang="0">
                  <a:pos x="27" y="57"/>
                </a:cxn>
              </a:cxnLst>
              <a:rect l="0" t="0" r="r" b="b"/>
              <a:pathLst>
                <a:path w="59" h="59">
                  <a:moveTo>
                    <a:pt x="27" y="57"/>
                  </a:moveTo>
                  <a:cubicBezTo>
                    <a:pt x="42" y="59"/>
                    <a:pt x="56" y="47"/>
                    <a:pt x="57" y="32"/>
                  </a:cubicBezTo>
                  <a:cubicBezTo>
                    <a:pt x="59" y="16"/>
                    <a:pt x="47" y="3"/>
                    <a:pt x="32" y="1"/>
                  </a:cubicBezTo>
                  <a:cubicBezTo>
                    <a:pt x="16" y="0"/>
                    <a:pt x="3" y="11"/>
                    <a:pt x="1" y="27"/>
                  </a:cubicBezTo>
                  <a:cubicBezTo>
                    <a:pt x="0" y="42"/>
                    <a:pt x="11" y="56"/>
                    <a:pt x="27"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1" name="Freeform 33"/>
            <p:cNvSpPr>
              <a:spLocks/>
            </p:cNvSpPr>
            <p:nvPr userDrawn="1"/>
          </p:nvSpPr>
          <p:spPr bwMode="auto">
            <a:xfrm>
              <a:off x="6594" y="283"/>
              <a:ext cx="86" cy="85"/>
            </a:xfrm>
            <a:custGeom>
              <a:avLst/>
              <a:gdLst/>
              <a:ahLst/>
              <a:cxnLst>
                <a:cxn ang="0">
                  <a:pos x="36" y="76"/>
                </a:cxn>
                <a:cxn ang="0">
                  <a:pos x="76" y="42"/>
                </a:cxn>
                <a:cxn ang="0">
                  <a:pos x="42" y="1"/>
                </a:cxn>
                <a:cxn ang="0">
                  <a:pos x="1" y="36"/>
                </a:cxn>
                <a:cxn ang="0">
                  <a:pos x="36" y="76"/>
                </a:cxn>
              </a:cxnLst>
              <a:rect l="0" t="0" r="r" b="b"/>
              <a:pathLst>
                <a:path w="78" h="78">
                  <a:moveTo>
                    <a:pt x="36" y="76"/>
                  </a:moveTo>
                  <a:cubicBezTo>
                    <a:pt x="56" y="78"/>
                    <a:pt x="74" y="63"/>
                    <a:pt x="76" y="42"/>
                  </a:cubicBezTo>
                  <a:cubicBezTo>
                    <a:pt x="78" y="21"/>
                    <a:pt x="63" y="3"/>
                    <a:pt x="42" y="1"/>
                  </a:cubicBezTo>
                  <a:cubicBezTo>
                    <a:pt x="21" y="0"/>
                    <a:pt x="3" y="15"/>
                    <a:pt x="1" y="36"/>
                  </a:cubicBezTo>
                  <a:cubicBezTo>
                    <a:pt x="0" y="56"/>
                    <a:pt x="15" y="75"/>
                    <a:pt x="36"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2" name="Freeform 34"/>
            <p:cNvSpPr>
              <a:spLocks/>
            </p:cNvSpPr>
            <p:nvPr userDrawn="1"/>
          </p:nvSpPr>
          <p:spPr bwMode="auto">
            <a:xfrm>
              <a:off x="6908" y="300"/>
              <a:ext cx="107" cy="109"/>
            </a:xfrm>
            <a:custGeom>
              <a:avLst/>
              <a:gdLst/>
              <a:ahLst/>
              <a:cxnLst>
                <a:cxn ang="0">
                  <a:pos x="45" y="96"/>
                </a:cxn>
                <a:cxn ang="0">
                  <a:pos x="96" y="54"/>
                </a:cxn>
                <a:cxn ang="0">
                  <a:pos x="53" y="3"/>
                </a:cxn>
                <a:cxn ang="0">
                  <a:pos x="2" y="45"/>
                </a:cxn>
                <a:cxn ang="0">
                  <a:pos x="45" y="96"/>
                </a:cxn>
              </a:cxnLst>
              <a:rect l="0" t="0" r="r" b="b"/>
              <a:pathLst>
                <a:path w="98" h="99">
                  <a:moveTo>
                    <a:pt x="45" y="96"/>
                  </a:moveTo>
                  <a:cubicBezTo>
                    <a:pt x="71" y="99"/>
                    <a:pt x="94" y="79"/>
                    <a:pt x="96" y="54"/>
                  </a:cubicBezTo>
                  <a:cubicBezTo>
                    <a:pt x="98" y="28"/>
                    <a:pt x="79" y="5"/>
                    <a:pt x="53" y="3"/>
                  </a:cubicBezTo>
                  <a:cubicBezTo>
                    <a:pt x="27" y="0"/>
                    <a:pt x="4" y="20"/>
                    <a:pt x="2" y="45"/>
                  </a:cubicBezTo>
                  <a:cubicBezTo>
                    <a:pt x="0" y="71"/>
                    <a:pt x="19" y="94"/>
                    <a:pt x="45"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3" name="Freeform 35"/>
            <p:cNvSpPr>
              <a:spLocks/>
            </p:cNvSpPr>
            <p:nvPr userDrawn="1"/>
          </p:nvSpPr>
          <p:spPr bwMode="auto">
            <a:xfrm>
              <a:off x="7215" y="358"/>
              <a:ext cx="129" cy="130"/>
            </a:xfrm>
            <a:custGeom>
              <a:avLst/>
              <a:gdLst/>
              <a:ahLst/>
              <a:cxnLst>
                <a:cxn ang="0">
                  <a:pos x="54" y="115"/>
                </a:cxn>
                <a:cxn ang="0">
                  <a:pos x="115" y="64"/>
                </a:cxn>
                <a:cxn ang="0">
                  <a:pos x="64" y="3"/>
                </a:cxn>
                <a:cxn ang="0">
                  <a:pos x="3" y="54"/>
                </a:cxn>
                <a:cxn ang="0">
                  <a:pos x="54" y="115"/>
                </a:cxn>
              </a:cxnLst>
              <a:rect l="0" t="0" r="r" b="b"/>
              <a:pathLst>
                <a:path w="118" h="118">
                  <a:moveTo>
                    <a:pt x="54" y="115"/>
                  </a:moveTo>
                  <a:cubicBezTo>
                    <a:pt x="85" y="118"/>
                    <a:pt x="112" y="95"/>
                    <a:pt x="115" y="64"/>
                  </a:cubicBezTo>
                  <a:cubicBezTo>
                    <a:pt x="118" y="33"/>
                    <a:pt x="95" y="6"/>
                    <a:pt x="64" y="3"/>
                  </a:cubicBezTo>
                  <a:cubicBezTo>
                    <a:pt x="33" y="0"/>
                    <a:pt x="5" y="23"/>
                    <a:pt x="3" y="54"/>
                  </a:cubicBezTo>
                  <a:cubicBezTo>
                    <a:pt x="0" y="85"/>
                    <a:pt x="23" y="112"/>
                    <a:pt x="54" y="1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4" name="Freeform 36"/>
            <p:cNvSpPr>
              <a:spLocks/>
            </p:cNvSpPr>
            <p:nvPr userDrawn="1"/>
          </p:nvSpPr>
          <p:spPr bwMode="auto">
            <a:xfrm>
              <a:off x="7497" y="486"/>
              <a:ext cx="150" cy="150"/>
            </a:xfrm>
            <a:custGeom>
              <a:avLst/>
              <a:gdLst/>
              <a:ahLst/>
              <a:cxnLst>
                <a:cxn ang="0">
                  <a:pos x="63" y="134"/>
                </a:cxn>
                <a:cxn ang="0">
                  <a:pos x="134" y="74"/>
                </a:cxn>
                <a:cxn ang="0">
                  <a:pos x="74" y="3"/>
                </a:cxn>
                <a:cxn ang="0">
                  <a:pos x="3" y="63"/>
                </a:cxn>
                <a:cxn ang="0">
                  <a:pos x="63" y="134"/>
                </a:cxn>
              </a:cxnLst>
              <a:rect l="0" t="0" r="r" b="b"/>
              <a:pathLst>
                <a:path w="137" h="137">
                  <a:moveTo>
                    <a:pt x="63" y="134"/>
                  </a:moveTo>
                  <a:cubicBezTo>
                    <a:pt x="99" y="137"/>
                    <a:pt x="131" y="111"/>
                    <a:pt x="134" y="74"/>
                  </a:cubicBezTo>
                  <a:cubicBezTo>
                    <a:pt x="137" y="38"/>
                    <a:pt x="110" y="6"/>
                    <a:pt x="74" y="3"/>
                  </a:cubicBezTo>
                  <a:cubicBezTo>
                    <a:pt x="38" y="0"/>
                    <a:pt x="6" y="27"/>
                    <a:pt x="3" y="63"/>
                  </a:cubicBezTo>
                  <a:cubicBezTo>
                    <a:pt x="0" y="99"/>
                    <a:pt x="27" y="131"/>
                    <a:pt x="63" y="1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5" name="Oval 37"/>
            <p:cNvSpPr>
              <a:spLocks noChangeArrowheads="1"/>
            </p:cNvSpPr>
            <p:nvPr userDrawn="1"/>
          </p:nvSpPr>
          <p:spPr bwMode="auto">
            <a:xfrm>
              <a:off x="7400" y="2916"/>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6" name="Oval 38"/>
            <p:cNvSpPr>
              <a:spLocks noChangeArrowheads="1"/>
            </p:cNvSpPr>
            <p:nvPr userDrawn="1"/>
          </p:nvSpPr>
          <p:spPr bwMode="auto">
            <a:xfrm>
              <a:off x="7137" y="2757"/>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7" name="Oval 39"/>
            <p:cNvSpPr>
              <a:spLocks noChangeArrowheads="1"/>
            </p:cNvSpPr>
            <p:nvPr userDrawn="1"/>
          </p:nvSpPr>
          <p:spPr bwMode="auto">
            <a:xfrm>
              <a:off x="6944" y="251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8" name="Oval 40"/>
            <p:cNvSpPr>
              <a:spLocks noChangeArrowheads="1"/>
            </p:cNvSpPr>
            <p:nvPr userDrawn="1"/>
          </p:nvSpPr>
          <p:spPr bwMode="auto">
            <a:xfrm>
              <a:off x="6780" y="2218"/>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9" name="Oval 41"/>
            <p:cNvSpPr>
              <a:spLocks noChangeArrowheads="1"/>
            </p:cNvSpPr>
            <p:nvPr userDrawn="1"/>
          </p:nvSpPr>
          <p:spPr bwMode="auto">
            <a:xfrm>
              <a:off x="6647" y="1963"/>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0" name="Oval 42"/>
            <p:cNvSpPr>
              <a:spLocks noChangeArrowheads="1"/>
            </p:cNvSpPr>
            <p:nvPr userDrawn="1"/>
          </p:nvSpPr>
          <p:spPr bwMode="auto">
            <a:xfrm>
              <a:off x="6526" y="1732"/>
              <a:ext cx="186"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1" name="Oval 43"/>
            <p:cNvSpPr>
              <a:spLocks noChangeArrowheads="1"/>
            </p:cNvSpPr>
            <p:nvPr userDrawn="1"/>
          </p:nvSpPr>
          <p:spPr bwMode="auto">
            <a:xfrm>
              <a:off x="7288" y="1059"/>
              <a:ext cx="63"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2" name="Oval 44"/>
            <p:cNvSpPr>
              <a:spLocks noChangeArrowheads="1"/>
            </p:cNvSpPr>
            <p:nvPr userDrawn="1"/>
          </p:nvSpPr>
          <p:spPr bwMode="auto">
            <a:xfrm>
              <a:off x="7499" y="1188"/>
              <a:ext cx="82"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3" name="Freeform 45"/>
            <p:cNvSpPr>
              <a:spLocks/>
            </p:cNvSpPr>
            <p:nvPr userDrawn="1"/>
          </p:nvSpPr>
          <p:spPr bwMode="auto">
            <a:xfrm>
              <a:off x="7672" y="1382"/>
              <a:ext cx="11" cy="63"/>
            </a:xfrm>
            <a:custGeom>
              <a:avLst/>
              <a:gdLst/>
              <a:ahLst/>
              <a:cxnLst>
                <a:cxn ang="0">
                  <a:pos x="10" y="57"/>
                </a:cxn>
                <a:cxn ang="0">
                  <a:pos x="10" y="0"/>
                </a:cxn>
                <a:cxn ang="0">
                  <a:pos x="0" y="29"/>
                </a:cxn>
                <a:cxn ang="0">
                  <a:pos x="10" y="57"/>
                </a:cxn>
              </a:cxnLst>
              <a:rect l="0" t="0" r="r" b="b"/>
              <a:pathLst>
                <a:path w="10" h="57">
                  <a:moveTo>
                    <a:pt x="10" y="57"/>
                  </a:moveTo>
                  <a:cubicBezTo>
                    <a:pt x="10" y="0"/>
                    <a:pt x="10" y="0"/>
                    <a:pt x="10" y="0"/>
                  </a:cubicBezTo>
                  <a:cubicBezTo>
                    <a:pt x="4" y="8"/>
                    <a:pt x="0" y="18"/>
                    <a:pt x="0" y="29"/>
                  </a:cubicBezTo>
                  <a:cubicBezTo>
                    <a:pt x="0" y="39"/>
                    <a:pt x="4" y="49"/>
                    <a:pt x="1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4" name="Oval 46"/>
            <p:cNvSpPr>
              <a:spLocks noChangeArrowheads="1"/>
            </p:cNvSpPr>
            <p:nvPr userDrawn="1"/>
          </p:nvSpPr>
          <p:spPr bwMode="auto">
            <a:xfrm>
              <a:off x="7490" y="233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7" name="Oval 47"/>
            <p:cNvSpPr>
              <a:spLocks noChangeArrowheads="1"/>
            </p:cNvSpPr>
            <p:nvPr userDrawn="1"/>
          </p:nvSpPr>
          <p:spPr bwMode="auto">
            <a:xfrm>
              <a:off x="7328" y="2099"/>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8" name="Oval 48"/>
            <p:cNvSpPr>
              <a:spLocks noChangeArrowheads="1"/>
            </p:cNvSpPr>
            <p:nvPr userDrawn="1"/>
          </p:nvSpPr>
          <p:spPr bwMode="auto">
            <a:xfrm>
              <a:off x="7199" y="1843"/>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7" name="Oval 49"/>
            <p:cNvSpPr>
              <a:spLocks noChangeArrowheads="1"/>
            </p:cNvSpPr>
            <p:nvPr userDrawn="1"/>
          </p:nvSpPr>
          <p:spPr bwMode="auto">
            <a:xfrm>
              <a:off x="7071" y="1587"/>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8" name="Oval 50"/>
            <p:cNvSpPr>
              <a:spLocks noChangeArrowheads="1"/>
            </p:cNvSpPr>
            <p:nvPr userDrawn="1"/>
          </p:nvSpPr>
          <p:spPr bwMode="auto">
            <a:xfrm>
              <a:off x="6910" y="131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9" name="Freeform 51"/>
            <p:cNvSpPr>
              <a:spLocks/>
            </p:cNvSpPr>
            <p:nvPr userDrawn="1"/>
          </p:nvSpPr>
          <p:spPr bwMode="auto">
            <a:xfrm>
              <a:off x="6570" y="3568"/>
              <a:ext cx="70" cy="70"/>
            </a:xfrm>
            <a:custGeom>
              <a:avLst/>
              <a:gdLst/>
              <a:ahLst/>
              <a:cxnLst>
                <a:cxn ang="0">
                  <a:pos x="16" y="8"/>
                </a:cxn>
                <a:cxn ang="0">
                  <a:pos x="8" y="47"/>
                </a:cxn>
                <a:cxn ang="0">
                  <a:pos x="47" y="55"/>
                </a:cxn>
                <a:cxn ang="0">
                  <a:pos x="55" y="16"/>
                </a:cxn>
                <a:cxn ang="0">
                  <a:pos x="16" y="8"/>
                </a:cxn>
              </a:cxnLst>
              <a:rect l="0" t="0" r="r" b="b"/>
              <a:pathLst>
                <a:path w="64" h="64">
                  <a:moveTo>
                    <a:pt x="16" y="8"/>
                  </a:moveTo>
                  <a:cubicBezTo>
                    <a:pt x="3" y="17"/>
                    <a:pt x="0" y="34"/>
                    <a:pt x="8" y="47"/>
                  </a:cubicBezTo>
                  <a:cubicBezTo>
                    <a:pt x="17" y="60"/>
                    <a:pt x="34" y="64"/>
                    <a:pt x="47" y="55"/>
                  </a:cubicBezTo>
                  <a:cubicBezTo>
                    <a:pt x="60" y="47"/>
                    <a:pt x="64" y="29"/>
                    <a:pt x="55" y="16"/>
                  </a:cubicBezTo>
                  <a:cubicBezTo>
                    <a:pt x="47" y="3"/>
                    <a:pt x="29" y="0"/>
                    <a:pt x="16"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0" name="Freeform 52"/>
            <p:cNvSpPr>
              <a:spLocks/>
            </p:cNvSpPr>
            <p:nvPr userDrawn="1"/>
          </p:nvSpPr>
          <p:spPr bwMode="auto">
            <a:xfrm>
              <a:off x="6260" y="3504"/>
              <a:ext cx="94" cy="94"/>
            </a:xfrm>
            <a:custGeom>
              <a:avLst/>
              <a:gdLst/>
              <a:ahLst/>
              <a:cxnLst>
                <a:cxn ang="0">
                  <a:pos x="23" y="11"/>
                </a:cxn>
                <a:cxn ang="0">
                  <a:pos x="12" y="63"/>
                </a:cxn>
                <a:cxn ang="0">
                  <a:pos x="64" y="74"/>
                </a:cxn>
                <a:cxn ang="0">
                  <a:pos x="75" y="22"/>
                </a:cxn>
                <a:cxn ang="0">
                  <a:pos x="23" y="11"/>
                </a:cxn>
              </a:cxnLst>
              <a:rect l="0" t="0" r="r" b="b"/>
              <a:pathLst>
                <a:path w="86" h="86">
                  <a:moveTo>
                    <a:pt x="23" y="11"/>
                  </a:moveTo>
                  <a:cubicBezTo>
                    <a:pt x="5" y="23"/>
                    <a:pt x="0" y="46"/>
                    <a:pt x="12" y="63"/>
                  </a:cubicBezTo>
                  <a:cubicBezTo>
                    <a:pt x="23" y="81"/>
                    <a:pt x="46" y="86"/>
                    <a:pt x="64" y="74"/>
                  </a:cubicBezTo>
                  <a:cubicBezTo>
                    <a:pt x="81" y="63"/>
                    <a:pt x="86" y="40"/>
                    <a:pt x="75" y="22"/>
                  </a:cubicBezTo>
                  <a:cubicBezTo>
                    <a:pt x="63" y="5"/>
                    <a:pt x="40" y="0"/>
                    <a:pt x="23"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1" name="Freeform 53"/>
            <p:cNvSpPr>
              <a:spLocks/>
            </p:cNvSpPr>
            <p:nvPr userDrawn="1"/>
          </p:nvSpPr>
          <p:spPr bwMode="auto">
            <a:xfrm>
              <a:off x="5967" y="3379"/>
              <a:ext cx="118" cy="117"/>
            </a:xfrm>
            <a:custGeom>
              <a:avLst/>
              <a:gdLst/>
              <a:ahLst/>
              <a:cxnLst>
                <a:cxn ang="0">
                  <a:pos x="28" y="14"/>
                </a:cxn>
                <a:cxn ang="0">
                  <a:pos x="15" y="79"/>
                </a:cxn>
                <a:cxn ang="0">
                  <a:pos x="79" y="93"/>
                </a:cxn>
                <a:cxn ang="0">
                  <a:pos x="93" y="28"/>
                </a:cxn>
                <a:cxn ang="0">
                  <a:pos x="28" y="14"/>
                </a:cxn>
              </a:cxnLst>
              <a:rect l="0" t="0" r="r" b="b"/>
              <a:pathLst>
                <a:path w="107" h="107">
                  <a:moveTo>
                    <a:pt x="28" y="14"/>
                  </a:moveTo>
                  <a:cubicBezTo>
                    <a:pt x="7" y="28"/>
                    <a:pt x="0" y="57"/>
                    <a:pt x="15" y="79"/>
                  </a:cubicBezTo>
                  <a:cubicBezTo>
                    <a:pt x="29" y="101"/>
                    <a:pt x="58" y="107"/>
                    <a:pt x="79" y="93"/>
                  </a:cubicBezTo>
                  <a:cubicBezTo>
                    <a:pt x="101" y="79"/>
                    <a:pt x="107" y="50"/>
                    <a:pt x="93" y="28"/>
                  </a:cubicBezTo>
                  <a:cubicBezTo>
                    <a:pt x="79" y="6"/>
                    <a:pt x="50" y="0"/>
                    <a:pt x="2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2" name="Freeform 54"/>
            <p:cNvSpPr>
              <a:spLocks/>
            </p:cNvSpPr>
            <p:nvPr userDrawn="1"/>
          </p:nvSpPr>
          <p:spPr bwMode="auto">
            <a:xfrm>
              <a:off x="5702" y="3210"/>
              <a:ext cx="140" cy="140"/>
            </a:xfrm>
            <a:custGeom>
              <a:avLst/>
              <a:gdLst/>
              <a:ahLst/>
              <a:cxnLst>
                <a:cxn ang="0">
                  <a:pos x="34" y="17"/>
                </a:cxn>
                <a:cxn ang="0">
                  <a:pos x="17" y="95"/>
                </a:cxn>
                <a:cxn ang="0">
                  <a:pos x="95" y="111"/>
                </a:cxn>
                <a:cxn ang="0">
                  <a:pos x="112" y="33"/>
                </a:cxn>
                <a:cxn ang="0">
                  <a:pos x="34" y="17"/>
                </a:cxn>
              </a:cxnLst>
              <a:rect l="0" t="0" r="r" b="b"/>
              <a:pathLst>
                <a:path w="128" h="128">
                  <a:moveTo>
                    <a:pt x="34" y="17"/>
                  </a:moveTo>
                  <a:cubicBezTo>
                    <a:pt x="7" y="34"/>
                    <a:pt x="0" y="68"/>
                    <a:pt x="17" y="95"/>
                  </a:cubicBezTo>
                  <a:cubicBezTo>
                    <a:pt x="34" y="121"/>
                    <a:pt x="69" y="128"/>
                    <a:pt x="95" y="111"/>
                  </a:cubicBezTo>
                  <a:cubicBezTo>
                    <a:pt x="121" y="94"/>
                    <a:pt x="128" y="59"/>
                    <a:pt x="112" y="33"/>
                  </a:cubicBezTo>
                  <a:cubicBezTo>
                    <a:pt x="95" y="7"/>
                    <a:pt x="60" y="0"/>
                    <a:pt x="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3" name="Freeform 55"/>
            <p:cNvSpPr>
              <a:spLocks/>
            </p:cNvSpPr>
            <p:nvPr userDrawn="1"/>
          </p:nvSpPr>
          <p:spPr bwMode="auto">
            <a:xfrm>
              <a:off x="5474" y="2962"/>
              <a:ext cx="165" cy="164"/>
            </a:xfrm>
            <a:custGeom>
              <a:avLst/>
              <a:gdLst/>
              <a:ahLst/>
              <a:cxnLst>
                <a:cxn ang="0">
                  <a:pos x="130" y="40"/>
                </a:cxn>
                <a:cxn ang="0">
                  <a:pos x="39" y="20"/>
                </a:cxn>
                <a:cxn ang="0">
                  <a:pos x="20" y="111"/>
                </a:cxn>
                <a:cxn ang="0">
                  <a:pos x="111" y="130"/>
                </a:cxn>
                <a:cxn ang="0">
                  <a:pos x="130" y="40"/>
                </a:cxn>
              </a:cxnLst>
              <a:rect l="0" t="0" r="r" b="b"/>
              <a:pathLst>
                <a:path w="150" h="150">
                  <a:moveTo>
                    <a:pt x="130" y="40"/>
                  </a:moveTo>
                  <a:cubicBezTo>
                    <a:pt x="110" y="9"/>
                    <a:pt x="70" y="0"/>
                    <a:pt x="39" y="20"/>
                  </a:cubicBezTo>
                  <a:cubicBezTo>
                    <a:pt x="9" y="40"/>
                    <a:pt x="0" y="81"/>
                    <a:pt x="20" y="111"/>
                  </a:cubicBezTo>
                  <a:cubicBezTo>
                    <a:pt x="40" y="142"/>
                    <a:pt x="80" y="150"/>
                    <a:pt x="111" y="130"/>
                  </a:cubicBezTo>
                  <a:cubicBezTo>
                    <a:pt x="141" y="111"/>
                    <a:pt x="150" y="70"/>
                    <a:pt x="13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4" name="Freeform 56"/>
            <p:cNvSpPr>
              <a:spLocks/>
            </p:cNvSpPr>
            <p:nvPr userDrawn="1"/>
          </p:nvSpPr>
          <p:spPr bwMode="auto">
            <a:xfrm>
              <a:off x="5298" y="2654"/>
              <a:ext cx="187" cy="187"/>
            </a:xfrm>
            <a:custGeom>
              <a:avLst/>
              <a:gdLst/>
              <a:ahLst/>
              <a:cxnLst>
                <a:cxn ang="0">
                  <a:pos x="126" y="149"/>
                </a:cxn>
                <a:cxn ang="0">
                  <a:pos x="149" y="45"/>
                </a:cxn>
                <a:cxn ang="0">
                  <a:pos x="45" y="23"/>
                </a:cxn>
                <a:cxn ang="0">
                  <a:pos x="22" y="126"/>
                </a:cxn>
                <a:cxn ang="0">
                  <a:pos x="126" y="149"/>
                </a:cxn>
              </a:cxnLst>
              <a:rect l="0" t="0" r="r" b="b"/>
              <a:pathLst>
                <a:path w="171" h="171">
                  <a:moveTo>
                    <a:pt x="126" y="149"/>
                  </a:moveTo>
                  <a:cubicBezTo>
                    <a:pt x="161" y="126"/>
                    <a:pt x="171" y="79"/>
                    <a:pt x="149" y="45"/>
                  </a:cubicBezTo>
                  <a:cubicBezTo>
                    <a:pt x="126" y="10"/>
                    <a:pt x="79" y="0"/>
                    <a:pt x="45" y="23"/>
                  </a:cubicBezTo>
                  <a:cubicBezTo>
                    <a:pt x="10" y="45"/>
                    <a:pt x="0" y="92"/>
                    <a:pt x="22" y="126"/>
                  </a:cubicBezTo>
                  <a:cubicBezTo>
                    <a:pt x="45" y="161"/>
                    <a:pt x="92" y="171"/>
                    <a:pt x="126" y="1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5" name="Freeform 57"/>
            <p:cNvSpPr>
              <a:spLocks/>
            </p:cNvSpPr>
            <p:nvPr userDrawn="1"/>
          </p:nvSpPr>
          <p:spPr bwMode="auto">
            <a:xfrm>
              <a:off x="5188" y="2347"/>
              <a:ext cx="212" cy="211"/>
            </a:xfrm>
            <a:custGeom>
              <a:avLst/>
              <a:gdLst/>
              <a:ahLst/>
              <a:cxnLst>
                <a:cxn ang="0">
                  <a:pos x="142" y="167"/>
                </a:cxn>
                <a:cxn ang="0">
                  <a:pos x="167" y="50"/>
                </a:cxn>
                <a:cxn ang="0">
                  <a:pos x="50" y="25"/>
                </a:cxn>
                <a:cxn ang="0">
                  <a:pos x="25" y="142"/>
                </a:cxn>
                <a:cxn ang="0">
                  <a:pos x="142" y="167"/>
                </a:cxn>
              </a:cxnLst>
              <a:rect l="0" t="0" r="r" b="b"/>
              <a:pathLst>
                <a:path w="193" h="192">
                  <a:moveTo>
                    <a:pt x="142" y="167"/>
                  </a:moveTo>
                  <a:cubicBezTo>
                    <a:pt x="181" y="142"/>
                    <a:pt x="193" y="89"/>
                    <a:pt x="167" y="50"/>
                  </a:cubicBezTo>
                  <a:cubicBezTo>
                    <a:pt x="142" y="11"/>
                    <a:pt x="89" y="0"/>
                    <a:pt x="50" y="25"/>
                  </a:cubicBezTo>
                  <a:cubicBezTo>
                    <a:pt x="11" y="51"/>
                    <a:pt x="0" y="103"/>
                    <a:pt x="25" y="142"/>
                  </a:cubicBezTo>
                  <a:cubicBezTo>
                    <a:pt x="51" y="181"/>
                    <a:pt x="103" y="192"/>
                    <a:pt x="142" y="1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6" name="Freeform 58"/>
            <p:cNvSpPr>
              <a:spLocks/>
            </p:cNvSpPr>
            <p:nvPr userDrawn="1"/>
          </p:nvSpPr>
          <p:spPr bwMode="auto">
            <a:xfrm>
              <a:off x="5156" y="2043"/>
              <a:ext cx="212" cy="212"/>
            </a:xfrm>
            <a:custGeom>
              <a:avLst/>
              <a:gdLst/>
              <a:ahLst/>
              <a:cxnLst>
                <a:cxn ang="0">
                  <a:pos x="25" y="142"/>
                </a:cxn>
                <a:cxn ang="0">
                  <a:pos x="142" y="167"/>
                </a:cxn>
                <a:cxn ang="0">
                  <a:pos x="167" y="50"/>
                </a:cxn>
                <a:cxn ang="0">
                  <a:pos x="50" y="26"/>
                </a:cxn>
                <a:cxn ang="0">
                  <a:pos x="25" y="142"/>
                </a:cxn>
              </a:cxnLst>
              <a:rect l="0" t="0" r="r" b="b"/>
              <a:pathLst>
                <a:path w="193" h="193">
                  <a:moveTo>
                    <a:pt x="25" y="142"/>
                  </a:moveTo>
                  <a:cubicBezTo>
                    <a:pt x="51" y="182"/>
                    <a:pt x="103" y="193"/>
                    <a:pt x="142" y="167"/>
                  </a:cubicBezTo>
                  <a:cubicBezTo>
                    <a:pt x="181" y="142"/>
                    <a:pt x="193" y="90"/>
                    <a:pt x="167" y="50"/>
                  </a:cubicBezTo>
                  <a:cubicBezTo>
                    <a:pt x="142" y="11"/>
                    <a:pt x="89" y="0"/>
                    <a:pt x="50" y="26"/>
                  </a:cubicBezTo>
                  <a:cubicBezTo>
                    <a:pt x="11" y="51"/>
                    <a:pt x="0" y="103"/>
                    <a:pt x="25" y="1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7" name="Oval 59"/>
            <p:cNvSpPr>
              <a:spLocks noChangeArrowheads="1"/>
            </p:cNvSpPr>
            <p:nvPr userDrawn="1"/>
          </p:nvSpPr>
          <p:spPr bwMode="auto">
            <a:xfrm>
              <a:off x="5240" y="1769"/>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8" name="Oval 60"/>
            <p:cNvSpPr>
              <a:spLocks noChangeArrowheads="1"/>
            </p:cNvSpPr>
            <p:nvPr userDrawn="1"/>
          </p:nvSpPr>
          <p:spPr bwMode="auto">
            <a:xfrm>
              <a:off x="5449" y="1552"/>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9" name="Oval 61"/>
            <p:cNvSpPr>
              <a:spLocks noChangeArrowheads="1"/>
            </p:cNvSpPr>
            <p:nvPr userDrawn="1"/>
          </p:nvSpPr>
          <p:spPr bwMode="auto">
            <a:xfrm>
              <a:off x="5748" y="1479"/>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0" name="Oval 62"/>
            <p:cNvSpPr>
              <a:spLocks noChangeArrowheads="1"/>
            </p:cNvSpPr>
            <p:nvPr userDrawn="1"/>
          </p:nvSpPr>
          <p:spPr bwMode="auto">
            <a:xfrm>
              <a:off x="6023" y="160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1" name="Oval 63"/>
            <p:cNvSpPr>
              <a:spLocks noChangeArrowheads="1"/>
            </p:cNvSpPr>
            <p:nvPr userDrawn="1"/>
          </p:nvSpPr>
          <p:spPr bwMode="auto">
            <a:xfrm>
              <a:off x="4458" y="2118"/>
              <a:ext cx="62"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2" name="Oval 64"/>
            <p:cNvSpPr>
              <a:spLocks noChangeArrowheads="1"/>
            </p:cNvSpPr>
            <p:nvPr userDrawn="1"/>
          </p:nvSpPr>
          <p:spPr bwMode="auto">
            <a:xfrm>
              <a:off x="4478" y="1823"/>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3" name="Oval 65"/>
            <p:cNvSpPr>
              <a:spLocks noChangeArrowheads="1"/>
            </p:cNvSpPr>
            <p:nvPr userDrawn="1"/>
          </p:nvSpPr>
          <p:spPr bwMode="auto">
            <a:xfrm>
              <a:off x="4553" y="1548"/>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4" name="Oval 66"/>
            <p:cNvSpPr>
              <a:spLocks noChangeArrowheads="1"/>
            </p:cNvSpPr>
            <p:nvPr userDrawn="1"/>
          </p:nvSpPr>
          <p:spPr bwMode="auto">
            <a:xfrm>
              <a:off x="4689" y="1310"/>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5" name="Oval 67"/>
            <p:cNvSpPr>
              <a:spLocks noChangeArrowheads="1"/>
            </p:cNvSpPr>
            <p:nvPr userDrawn="1"/>
          </p:nvSpPr>
          <p:spPr bwMode="auto">
            <a:xfrm>
              <a:off x="4858" y="1094"/>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6" name="Oval 68"/>
            <p:cNvSpPr>
              <a:spLocks noChangeArrowheads="1"/>
            </p:cNvSpPr>
            <p:nvPr userDrawn="1"/>
          </p:nvSpPr>
          <p:spPr bwMode="auto">
            <a:xfrm>
              <a:off x="5074" y="929"/>
              <a:ext cx="124" cy="12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7" name="Oval 69"/>
            <p:cNvSpPr>
              <a:spLocks noChangeArrowheads="1"/>
            </p:cNvSpPr>
            <p:nvPr userDrawn="1"/>
          </p:nvSpPr>
          <p:spPr bwMode="auto">
            <a:xfrm>
              <a:off x="5312" y="796"/>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8" name="Oval 70"/>
            <p:cNvSpPr>
              <a:spLocks noChangeArrowheads="1"/>
            </p:cNvSpPr>
            <p:nvPr userDrawn="1"/>
          </p:nvSpPr>
          <p:spPr bwMode="auto">
            <a:xfrm>
              <a:off x="5584" y="726"/>
              <a:ext cx="143"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9" name="Oval 71"/>
            <p:cNvSpPr>
              <a:spLocks noChangeArrowheads="1"/>
            </p:cNvSpPr>
            <p:nvPr userDrawn="1"/>
          </p:nvSpPr>
          <p:spPr bwMode="auto">
            <a:xfrm>
              <a:off x="5861" y="703"/>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0" name="Oval 72"/>
            <p:cNvSpPr>
              <a:spLocks noChangeArrowheads="1"/>
            </p:cNvSpPr>
            <p:nvPr userDrawn="1"/>
          </p:nvSpPr>
          <p:spPr bwMode="auto">
            <a:xfrm>
              <a:off x="6157" y="759"/>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1" name="Oval 73"/>
            <p:cNvSpPr>
              <a:spLocks noChangeArrowheads="1"/>
            </p:cNvSpPr>
            <p:nvPr userDrawn="1"/>
          </p:nvSpPr>
          <p:spPr bwMode="auto">
            <a:xfrm>
              <a:off x="6449" y="906"/>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2" name="Oval 74"/>
            <p:cNvSpPr>
              <a:spLocks noChangeArrowheads="1"/>
            </p:cNvSpPr>
            <p:nvPr userDrawn="1"/>
          </p:nvSpPr>
          <p:spPr bwMode="auto">
            <a:xfrm>
              <a:off x="6685" y="1102"/>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3" name="Oval 75"/>
            <p:cNvSpPr>
              <a:spLocks noChangeArrowheads="1"/>
            </p:cNvSpPr>
            <p:nvPr userDrawn="1"/>
          </p:nvSpPr>
          <p:spPr bwMode="auto">
            <a:xfrm>
              <a:off x="4762" y="1801"/>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4" name="Oval 76"/>
            <p:cNvSpPr>
              <a:spLocks noChangeArrowheads="1"/>
            </p:cNvSpPr>
            <p:nvPr userDrawn="1"/>
          </p:nvSpPr>
          <p:spPr bwMode="auto">
            <a:xfrm>
              <a:off x="4881" y="1511"/>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5" name="Oval 77"/>
            <p:cNvSpPr>
              <a:spLocks noChangeArrowheads="1"/>
            </p:cNvSpPr>
            <p:nvPr userDrawn="1"/>
          </p:nvSpPr>
          <p:spPr bwMode="auto">
            <a:xfrm>
              <a:off x="5071" y="1268"/>
              <a:ext cx="103" cy="10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6" name="Oval 78"/>
            <p:cNvSpPr>
              <a:spLocks noChangeArrowheads="1"/>
            </p:cNvSpPr>
            <p:nvPr userDrawn="1"/>
          </p:nvSpPr>
          <p:spPr bwMode="auto">
            <a:xfrm>
              <a:off x="5328" y="1098"/>
              <a:ext cx="102"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7" name="Oval 79"/>
            <p:cNvSpPr>
              <a:spLocks noChangeArrowheads="1"/>
            </p:cNvSpPr>
            <p:nvPr userDrawn="1"/>
          </p:nvSpPr>
          <p:spPr bwMode="auto">
            <a:xfrm>
              <a:off x="5618" y="993"/>
              <a:ext cx="122"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8" name="Oval 80"/>
            <p:cNvSpPr>
              <a:spLocks noChangeArrowheads="1"/>
            </p:cNvSpPr>
            <p:nvPr userDrawn="1"/>
          </p:nvSpPr>
          <p:spPr bwMode="auto">
            <a:xfrm>
              <a:off x="5938" y="989"/>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9" name="Oval 81"/>
            <p:cNvSpPr>
              <a:spLocks noChangeArrowheads="1"/>
            </p:cNvSpPr>
            <p:nvPr userDrawn="1"/>
          </p:nvSpPr>
          <p:spPr bwMode="auto">
            <a:xfrm>
              <a:off x="6215" y="1078"/>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0" name="Oval 82"/>
            <p:cNvSpPr>
              <a:spLocks noChangeArrowheads="1"/>
            </p:cNvSpPr>
            <p:nvPr userDrawn="1"/>
          </p:nvSpPr>
          <p:spPr bwMode="auto">
            <a:xfrm>
              <a:off x="6462" y="1280"/>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1" name="Freeform 83"/>
            <p:cNvSpPr>
              <a:spLocks/>
            </p:cNvSpPr>
            <p:nvPr userDrawn="1"/>
          </p:nvSpPr>
          <p:spPr bwMode="auto">
            <a:xfrm>
              <a:off x="7144" y="3881"/>
              <a:ext cx="64" cy="64"/>
            </a:xfrm>
            <a:custGeom>
              <a:avLst/>
              <a:gdLst/>
              <a:ahLst/>
              <a:cxnLst>
                <a:cxn ang="0">
                  <a:pos x="32" y="1"/>
                </a:cxn>
                <a:cxn ang="0">
                  <a:pos x="2" y="27"/>
                </a:cxn>
                <a:cxn ang="0">
                  <a:pos x="27" y="57"/>
                </a:cxn>
                <a:cxn ang="0">
                  <a:pos x="58" y="32"/>
                </a:cxn>
                <a:cxn ang="0">
                  <a:pos x="32" y="1"/>
                </a:cxn>
              </a:cxnLst>
              <a:rect l="0" t="0" r="r" b="b"/>
              <a:pathLst>
                <a:path w="59" h="59">
                  <a:moveTo>
                    <a:pt x="32" y="1"/>
                  </a:moveTo>
                  <a:cubicBezTo>
                    <a:pt x="17" y="0"/>
                    <a:pt x="3" y="11"/>
                    <a:pt x="2" y="27"/>
                  </a:cubicBezTo>
                  <a:cubicBezTo>
                    <a:pt x="0" y="42"/>
                    <a:pt x="12" y="56"/>
                    <a:pt x="27" y="57"/>
                  </a:cubicBezTo>
                  <a:cubicBezTo>
                    <a:pt x="43" y="59"/>
                    <a:pt x="56" y="47"/>
                    <a:pt x="58" y="32"/>
                  </a:cubicBezTo>
                  <a:cubicBezTo>
                    <a:pt x="59" y="16"/>
                    <a:pt x="48" y="3"/>
                    <a:pt x="3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2" name="Freeform 84"/>
            <p:cNvSpPr>
              <a:spLocks/>
            </p:cNvSpPr>
            <p:nvPr userDrawn="1"/>
          </p:nvSpPr>
          <p:spPr bwMode="auto">
            <a:xfrm>
              <a:off x="6823" y="3915"/>
              <a:ext cx="86" cy="85"/>
            </a:xfrm>
            <a:custGeom>
              <a:avLst/>
              <a:gdLst/>
              <a:ahLst/>
              <a:cxnLst>
                <a:cxn ang="0">
                  <a:pos x="42" y="1"/>
                </a:cxn>
                <a:cxn ang="0">
                  <a:pos x="2" y="36"/>
                </a:cxn>
                <a:cxn ang="0">
                  <a:pos x="36" y="76"/>
                </a:cxn>
                <a:cxn ang="0">
                  <a:pos x="77" y="42"/>
                </a:cxn>
                <a:cxn ang="0">
                  <a:pos x="42" y="1"/>
                </a:cxn>
              </a:cxnLst>
              <a:rect l="0" t="0" r="r" b="b"/>
              <a:pathLst>
                <a:path w="78" h="78">
                  <a:moveTo>
                    <a:pt x="42" y="1"/>
                  </a:moveTo>
                  <a:cubicBezTo>
                    <a:pt x="22" y="0"/>
                    <a:pt x="4" y="15"/>
                    <a:pt x="2" y="36"/>
                  </a:cubicBezTo>
                  <a:cubicBezTo>
                    <a:pt x="0" y="56"/>
                    <a:pt x="15" y="74"/>
                    <a:pt x="36" y="76"/>
                  </a:cubicBezTo>
                  <a:cubicBezTo>
                    <a:pt x="57" y="78"/>
                    <a:pt x="75" y="63"/>
                    <a:pt x="77" y="42"/>
                  </a:cubicBezTo>
                  <a:cubicBezTo>
                    <a:pt x="78" y="21"/>
                    <a:pt x="63" y="3"/>
                    <a:pt x="4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3" name="Freeform 85"/>
            <p:cNvSpPr>
              <a:spLocks/>
            </p:cNvSpPr>
            <p:nvPr userDrawn="1"/>
          </p:nvSpPr>
          <p:spPr bwMode="auto">
            <a:xfrm>
              <a:off x="6488" y="3874"/>
              <a:ext cx="107" cy="108"/>
            </a:xfrm>
            <a:custGeom>
              <a:avLst/>
              <a:gdLst/>
              <a:ahLst/>
              <a:cxnLst>
                <a:cxn ang="0">
                  <a:pos x="53" y="2"/>
                </a:cxn>
                <a:cxn ang="0">
                  <a:pos x="2" y="45"/>
                </a:cxn>
                <a:cxn ang="0">
                  <a:pos x="45" y="96"/>
                </a:cxn>
                <a:cxn ang="0">
                  <a:pos x="96" y="53"/>
                </a:cxn>
                <a:cxn ang="0">
                  <a:pos x="53" y="2"/>
                </a:cxn>
              </a:cxnLst>
              <a:rect l="0" t="0" r="r" b="b"/>
              <a:pathLst>
                <a:path w="98" h="98">
                  <a:moveTo>
                    <a:pt x="53" y="2"/>
                  </a:moveTo>
                  <a:cubicBezTo>
                    <a:pt x="27" y="0"/>
                    <a:pt x="4" y="19"/>
                    <a:pt x="2" y="45"/>
                  </a:cubicBezTo>
                  <a:cubicBezTo>
                    <a:pt x="0" y="71"/>
                    <a:pt x="19" y="94"/>
                    <a:pt x="45" y="96"/>
                  </a:cubicBezTo>
                  <a:cubicBezTo>
                    <a:pt x="71" y="98"/>
                    <a:pt x="93" y="79"/>
                    <a:pt x="96" y="53"/>
                  </a:cubicBezTo>
                  <a:cubicBezTo>
                    <a:pt x="98" y="27"/>
                    <a:pt x="79" y="5"/>
                    <a:pt x="53"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4" name="Freeform 86"/>
            <p:cNvSpPr>
              <a:spLocks/>
            </p:cNvSpPr>
            <p:nvPr userDrawn="1"/>
          </p:nvSpPr>
          <p:spPr bwMode="auto">
            <a:xfrm>
              <a:off x="6159" y="3781"/>
              <a:ext cx="130" cy="129"/>
            </a:xfrm>
            <a:custGeom>
              <a:avLst/>
              <a:gdLst/>
              <a:ahLst/>
              <a:cxnLst>
                <a:cxn ang="0">
                  <a:pos x="64" y="3"/>
                </a:cxn>
                <a:cxn ang="0">
                  <a:pos x="3" y="54"/>
                </a:cxn>
                <a:cxn ang="0">
                  <a:pos x="54" y="115"/>
                </a:cxn>
                <a:cxn ang="0">
                  <a:pos x="115" y="64"/>
                </a:cxn>
                <a:cxn ang="0">
                  <a:pos x="64" y="3"/>
                </a:cxn>
              </a:cxnLst>
              <a:rect l="0" t="0" r="r" b="b"/>
              <a:pathLst>
                <a:path w="118" h="118">
                  <a:moveTo>
                    <a:pt x="64" y="3"/>
                  </a:moveTo>
                  <a:cubicBezTo>
                    <a:pt x="33" y="0"/>
                    <a:pt x="6" y="23"/>
                    <a:pt x="3" y="54"/>
                  </a:cubicBezTo>
                  <a:cubicBezTo>
                    <a:pt x="0" y="85"/>
                    <a:pt x="23" y="112"/>
                    <a:pt x="54" y="115"/>
                  </a:cubicBezTo>
                  <a:cubicBezTo>
                    <a:pt x="85" y="118"/>
                    <a:pt x="112" y="95"/>
                    <a:pt x="115" y="64"/>
                  </a:cubicBezTo>
                  <a:cubicBezTo>
                    <a:pt x="118" y="33"/>
                    <a:pt x="95" y="5"/>
                    <a:pt x="6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5" name="Freeform 87"/>
            <p:cNvSpPr>
              <a:spLocks/>
            </p:cNvSpPr>
            <p:nvPr userDrawn="1"/>
          </p:nvSpPr>
          <p:spPr bwMode="auto">
            <a:xfrm>
              <a:off x="5857" y="3640"/>
              <a:ext cx="150" cy="150"/>
            </a:xfrm>
            <a:custGeom>
              <a:avLst/>
              <a:gdLst/>
              <a:ahLst/>
              <a:cxnLst>
                <a:cxn ang="0">
                  <a:pos x="74" y="3"/>
                </a:cxn>
                <a:cxn ang="0">
                  <a:pos x="3" y="63"/>
                </a:cxn>
                <a:cxn ang="0">
                  <a:pos x="63" y="134"/>
                </a:cxn>
                <a:cxn ang="0">
                  <a:pos x="134" y="74"/>
                </a:cxn>
                <a:cxn ang="0">
                  <a:pos x="74" y="3"/>
                </a:cxn>
              </a:cxnLst>
              <a:rect l="0" t="0" r="r" b="b"/>
              <a:pathLst>
                <a:path w="137" h="137">
                  <a:moveTo>
                    <a:pt x="74" y="3"/>
                  </a:moveTo>
                  <a:cubicBezTo>
                    <a:pt x="38" y="0"/>
                    <a:pt x="6" y="27"/>
                    <a:pt x="3" y="63"/>
                  </a:cubicBezTo>
                  <a:cubicBezTo>
                    <a:pt x="0" y="99"/>
                    <a:pt x="27" y="131"/>
                    <a:pt x="63" y="134"/>
                  </a:cubicBezTo>
                  <a:cubicBezTo>
                    <a:pt x="99" y="137"/>
                    <a:pt x="131" y="110"/>
                    <a:pt x="134" y="74"/>
                  </a:cubicBezTo>
                  <a:cubicBezTo>
                    <a:pt x="137" y="38"/>
                    <a:pt x="110" y="6"/>
                    <a:pt x="7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6" name="Freeform 88"/>
            <p:cNvSpPr>
              <a:spLocks/>
            </p:cNvSpPr>
            <p:nvPr userDrawn="1"/>
          </p:nvSpPr>
          <p:spPr bwMode="auto">
            <a:xfrm>
              <a:off x="5584" y="3456"/>
              <a:ext cx="172" cy="173"/>
            </a:xfrm>
            <a:custGeom>
              <a:avLst/>
              <a:gdLst/>
              <a:ahLst/>
              <a:cxnLst>
                <a:cxn ang="0">
                  <a:pos x="85" y="3"/>
                </a:cxn>
                <a:cxn ang="0">
                  <a:pos x="4" y="72"/>
                </a:cxn>
                <a:cxn ang="0">
                  <a:pos x="72" y="153"/>
                </a:cxn>
                <a:cxn ang="0">
                  <a:pos x="154" y="85"/>
                </a:cxn>
                <a:cxn ang="0">
                  <a:pos x="85" y="3"/>
                </a:cxn>
              </a:cxnLst>
              <a:rect l="0" t="0" r="r" b="b"/>
              <a:pathLst>
                <a:path w="157" h="157">
                  <a:moveTo>
                    <a:pt x="85" y="3"/>
                  </a:moveTo>
                  <a:cubicBezTo>
                    <a:pt x="44" y="0"/>
                    <a:pt x="8" y="30"/>
                    <a:pt x="4" y="72"/>
                  </a:cubicBezTo>
                  <a:cubicBezTo>
                    <a:pt x="0" y="113"/>
                    <a:pt x="31" y="149"/>
                    <a:pt x="72" y="153"/>
                  </a:cubicBezTo>
                  <a:cubicBezTo>
                    <a:pt x="114" y="157"/>
                    <a:pt x="150" y="126"/>
                    <a:pt x="154" y="85"/>
                  </a:cubicBezTo>
                  <a:cubicBezTo>
                    <a:pt x="157" y="43"/>
                    <a:pt x="127" y="7"/>
                    <a:pt x="85"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7" name="Freeform 89"/>
            <p:cNvSpPr>
              <a:spLocks/>
            </p:cNvSpPr>
            <p:nvPr userDrawn="1"/>
          </p:nvSpPr>
          <p:spPr bwMode="auto">
            <a:xfrm>
              <a:off x="5348" y="3223"/>
              <a:ext cx="193" cy="194"/>
            </a:xfrm>
            <a:custGeom>
              <a:avLst/>
              <a:gdLst/>
              <a:ahLst/>
              <a:cxnLst>
                <a:cxn ang="0">
                  <a:pos x="95" y="4"/>
                </a:cxn>
                <a:cxn ang="0">
                  <a:pos x="4" y="81"/>
                </a:cxn>
                <a:cxn ang="0">
                  <a:pos x="81" y="173"/>
                </a:cxn>
                <a:cxn ang="0">
                  <a:pos x="172" y="96"/>
                </a:cxn>
                <a:cxn ang="0">
                  <a:pos x="95" y="4"/>
                </a:cxn>
              </a:cxnLst>
              <a:rect l="0" t="0" r="r" b="b"/>
              <a:pathLst>
                <a:path w="176" h="177">
                  <a:moveTo>
                    <a:pt x="95" y="4"/>
                  </a:moveTo>
                  <a:cubicBezTo>
                    <a:pt x="49" y="0"/>
                    <a:pt x="8" y="34"/>
                    <a:pt x="4" y="81"/>
                  </a:cubicBezTo>
                  <a:cubicBezTo>
                    <a:pt x="0" y="127"/>
                    <a:pt x="34" y="168"/>
                    <a:pt x="81" y="173"/>
                  </a:cubicBezTo>
                  <a:cubicBezTo>
                    <a:pt x="127" y="177"/>
                    <a:pt x="168" y="142"/>
                    <a:pt x="172" y="96"/>
                  </a:cubicBezTo>
                  <a:cubicBezTo>
                    <a:pt x="176" y="49"/>
                    <a:pt x="142" y="8"/>
                    <a:pt x="9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8" name="Freeform 90"/>
            <p:cNvSpPr>
              <a:spLocks/>
            </p:cNvSpPr>
            <p:nvPr userDrawn="1"/>
          </p:nvSpPr>
          <p:spPr bwMode="auto">
            <a:xfrm>
              <a:off x="5149" y="2971"/>
              <a:ext cx="194" cy="194"/>
            </a:xfrm>
            <a:custGeom>
              <a:avLst/>
              <a:gdLst/>
              <a:ahLst/>
              <a:cxnLst>
                <a:cxn ang="0">
                  <a:pos x="96" y="4"/>
                </a:cxn>
                <a:cxn ang="0">
                  <a:pos x="4" y="81"/>
                </a:cxn>
                <a:cxn ang="0">
                  <a:pos x="81" y="173"/>
                </a:cxn>
                <a:cxn ang="0">
                  <a:pos x="173" y="96"/>
                </a:cxn>
                <a:cxn ang="0">
                  <a:pos x="96" y="4"/>
                </a:cxn>
              </a:cxnLst>
              <a:rect l="0" t="0" r="r" b="b"/>
              <a:pathLst>
                <a:path w="177" h="177">
                  <a:moveTo>
                    <a:pt x="96" y="4"/>
                  </a:moveTo>
                  <a:cubicBezTo>
                    <a:pt x="49" y="0"/>
                    <a:pt x="8" y="35"/>
                    <a:pt x="4" y="81"/>
                  </a:cubicBezTo>
                  <a:cubicBezTo>
                    <a:pt x="0" y="128"/>
                    <a:pt x="35" y="169"/>
                    <a:pt x="81" y="173"/>
                  </a:cubicBezTo>
                  <a:cubicBezTo>
                    <a:pt x="128" y="177"/>
                    <a:pt x="169" y="142"/>
                    <a:pt x="173" y="96"/>
                  </a:cubicBezTo>
                  <a:cubicBezTo>
                    <a:pt x="177" y="49"/>
                    <a:pt x="142" y="8"/>
                    <a:pt x="9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9" name="Freeform 91"/>
            <p:cNvSpPr>
              <a:spLocks/>
            </p:cNvSpPr>
            <p:nvPr userDrawn="1"/>
          </p:nvSpPr>
          <p:spPr bwMode="auto">
            <a:xfrm>
              <a:off x="5010" y="2675"/>
              <a:ext cx="194" cy="193"/>
            </a:xfrm>
            <a:custGeom>
              <a:avLst/>
              <a:gdLst/>
              <a:ahLst/>
              <a:cxnLst>
                <a:cxn ang="0">
                  <a:pos x="173" y="95"/>
                </a:cxn>
                <a:cxn ang="0">
                  <a:pos x="96" y="4"/>
                </a:cxn>
                <a:cxn ang="0">
                  <a:pos x="4" y="81"/>
                </a:cxn>
                <a:cxn ang="0">
                  <a:pos x="81" y="172"/>
                </a:cxn>
                <a:cxn ang="0">
                  <a:pos x="173" y="95"/>
                </a:cxn>
              </a:cxnLst>
              <a:rect l="0" t="0" r="r" b="b"/>
              <a:pathLst>
                <a:path w="177" h="176">
                  <a:moveTo>
                    <a:pt x="173" y="95"/>
                  </a:moveTo>
                  <a:cubicBezTo>
                    <a:pt x="177" y="49"/>
                    <a:pt x="142" y="8"/>
                    <a:pt x="96" y="4"/>
                  </a:cubicBezTo>
                  <a:cubicBezTo>
                    <a:pt x="49" y="0"/>
                    <a:pt x="8" y="34"/>
                    <a:pt x="4" y="81"/>
                  </a:cubicBezTo>
                  <a:cubicBezTo>
                    <a:pt x="0" y="127"/>
                    <a:pt x="34" y="168"/>
                    <a:pt x="81" y="172"/>
                  </a:cubicBezTo>
                  <a:cubicBezTo>
                    <a:pt x="127" y="176"/>
                    <a:pt x="168" y="142"/>
                    <a:pt x="17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0" name="Freeform 92"/>
            <p:cNvSpPr>
              <a:spLocks/>
            </p:cNvSpPr>
            <p:nvPr userDrawn="1"/>
          </p:nvSpPr>
          <p:spPr bwMode="auto">
            <a:xfrm>
              <a:off x="4930" y="2374"/>
              <a:ext cx="194" cy="194"/>
            </a:xfrm>
            <a:custGeom>
              <a:avLst/>
              <a:gdLst/>
              <a:ahLst/>
              <a:cxnLst>
                <a:cxn ang="0">
                  <a:pos x="173" y="96"/>
                </a:cxn>
                <a:cxn ang="0">
                  <a:pos x="96" y="5"/>
                </a:cxn>
                <a:cxn ang="0">
                  <a:pos x="4" y="81"/>
                </a:cxn>
                <a:cxn ang="0">
                  <a:pos x="81" y="173"/>
                </a:cxn>
                <a:cxn ang="0">
                  <a:pos x="173" y="96"/>
                </a:cxn>
              </a:cxnLst>
              <a:rect l="0" t="0" r="r" b="b"/>
              <a:pathLst>
                <a:path w="177" h="177">
                  <a:moveTo>
                    <a:pt x="173" y="96"/>
                  </a:moveTo>
                  <a:cubicBezTo>
                    <a:pt x="177" y="50"/>
                    <a:pt x="142" y="9"/>
                    <a:pt x="96" y="5"/>
                  </a:cubicBezTo>
                  <a:cubicBezTo>
                    <a:pt x="49" y="0"/>
                    <a:pt x="8" y="35"/>
                    <a:pt x="4" y="81"/>
                  </a:cubicBezTo>
                  <a:cubicBezTo>
                    <a:pt x="0" y="128"/>
                    <a:pt x="35" y="169"/>
                    <a:pt x="81" y="173"/>
                  </a:cubicBezTo>
                  <a:cubicBezTo>
                    <a:pt x="128" y="177"/>
                    <a:pt x="169" y="143"/>
                    <a:pt x="173"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1" name="Freeform 93"/>
            <p:cNvSpPr>
              <a:spLocks/>
            </p:cNvSpPr>
            <p:nvPr userDrawn="1"/>
          </p:nvSpPr>
          <p:spPr bwMode="auto">
            <a:xfrm>
              <a:off x="4907" y="2058"/>
              <a:ext cx="193" cy="193"/>
            </a:xfrm>
            <a:custGeom>
              <a:avLst/>
              <a:gdLst/>
              <a:ahLst/>
              <a:cxnLst>
                <a:cxn ang="0">
                  <a:pos x="81" y="172"/>
                </a:cxn>
                <a:cxn ang="0">
                  <a:pos x="172" y="95"/>
                </a:cxn>
                <a:cxn ang="0">
                  <a:pos x="95" y="4"/>
                </a:cxn>
                <a:cxn ang="0">
                  <a:pos x="4" y="80"/>
                </a:cxn>
                <a:cxn ang="0">
                  <a:pos x="81" y="172"/>
                </a:cxn>
              </a:cxnLst>
              <a:rect l="0" t="0" r="r" b="b"/>
              <a:pathLst>
                <a:path w="176" h="176">
                  <a:moveTo>
                    <a:pt x="81" y="172"/>
                  </a:moveTo>
                  <a:cubicBezTo>
                    <a:pt x="127" y="176"/>
                    <a:pt x="168" y="142"/>
                    <a:pt x="172" y="95"/>
                  </a:cubicBezTo>
                  <a:cubicBezTo>
                    <a:pt x="176" y="49"/>
                    <a:pt x="142" y="8"/>
                    <a:pt x="95" y="4"/>
                  </a:cubicBezTo>
                  <a:cubicBezTo>
                    <a:pt x="49" y="0"/>
                    <a:pt x="8" y="34"/>
                    <a:pt x="4" y="80"/>
                  </a:cubicBezTo>
                  <a:cubicBezTo>
                    <a:pt x="0" y="127"/>
                    <a:pt x="34" y="168"/>
                    <a:pt x="81" y="17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2" name="Oval 94"/>
            <p:cNvSpPr>
              <a:spLocks noChangeArrowheads="1"/>
            </p:cNvSpPr>
            <p:nvPr userDrawn="1"/>
          </p:nvSpPr>
          <p:spPr bwMode="auto">
            <a:xfrm>
              <a:off x="4969" y="1751"/>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3" name="Oval 95"/>
            <p:cNvSpPr>
              <a:spLocks noChangeArrowheads="1"/>
            </p:cNvSpPr>
            <p:nvPr userDrawn="1"/>
          </p:nvSpPr>
          <p:spPr bwMode="auto">
            <a:xfrm>
              <a:off x="5136" y="1505"/>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4" name="Oval 96"/>
            <p:cNvSpPr>
              <a:spLocks noChangeArrowheads="1"/>
            </p:cNvSpPr>
            <p:nvPr userDrawn="1"/>
          </p:nvSpPr>
          <p:spPr bwMode="auto">
            <a:xfrm>
              <a:off x="5381" y="1329"/>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5" name="Oval 97"/>
            <p:cNvSpPr>
              <a:spLocks noChangeArrowheads="1"/>
            </p:cNvSpPr>
            <p:nvPr userDrawn="1"/>
          </p:nvSpPr>
          <p:spPr bwMode="auto">
            <a:xfrm>
              <a:off x="5682" y="1244"/>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6" name="Oval 98"/>
            <p:cNvSpPr>
              <a:spLocks noChangeArrowheads="1"/>
            </p:cNvSpPr>
            <p:nvPr userDrawn="1"/>
          </p:nvSpPr>
          <p:spPr bwMode="auto">
            <a:xfrm>
              <a:off x="5994" y="1265"/>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7" name="Oval 99"/>
            <p:cNvSpPr>
              <a:spLocks noChangeArrowheads="1"/>
            </p:cNvSpPr>
            <p:nvPr userDrawn="1"/>
          </p:nvSpPr>
          <p:spPr bwMode="auto">
            <a:xfrm>
              <a:off x="6236" y="1416"/>
              <a:ext cx="117" cy="1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8" name="Oval 100"/>
            <p:cNvSpPr>
              <a:spLocks noChangeArrowheads="1"/>
            </p:cNvSpPr>
            <p:nvPr userDrawn="1"/>
          </p:nvSpPr>
          <p:spPr bwMode="auto">
            <a:xfrm>
              <a:off x="6385" y="1562"/>
              <a:ext cx="141" cy="14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9" name="Oval 101"/>
            <p:cNvSpPr>
              <a:spLocks noChangeArrowheads="1"/>
            </p:cNvSpPr>
            <p:nvPr userDrawn="1"/>
          </p:nvSpPr>
          <p:spPr bwMode="auto">
            <a:xfrm>
              <a:off x="6153" y="3183"/>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0" name="Oval 102"/>
            <p:cNvSpPr>
              <a:spLocks noChangeArrowheads="1"/>
            </p:cNvSpPr>
            <p:nvPr userDrawn="1"/>
          </p:nvSpPr>
          <p:spPr bwMode="auto">
            <a:xfrm>
              <a:off x="5922" y="3033"/>
              <a:ext cx="83"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1" name="Oval 103"/>
            <p:cNvSpPr>
              <a:spLocks noChangeArrowheads="1"/>
            </p:cNvSpPr>
            <p:nvPr userDrawn="1"/>
          </p:nvSpPr>
          <p:spPr bwMode="auto">
            <a:xfrm>
              <a:off x="5728" y="2839"/>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2" name="Oval 104"/>
            <p:cNvSpPr>
              <a:spLocks noChangeArrowheads="1"/>
            </p:cNvSpPr>
            <p:nvPr userDrawn="1"/>
          </p:nvSpPr>
          <p:spPr bwMode="auto">
            <a:xfrm>
              <a:off x="5578" y="260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3" name="Oval 105"/>
            <p:cNvSpPr>
              <a:spLocks noChangeArrowheads="1"/>
            </p:cNvSpPr>
            <p:nvPr userDrawn="1"/>
          </p:nvSpPr>
          <p:spPr bwMode="auto">
            <a:xfrm>
              <a:off x="5478" y="2348"/>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4" name="Oval 106"/>
            <p:cNvSpPr>
              <a:spLocks noChangeArrowheads="1"/>
            </p:cNvSpPr>
            <p:nvPr userDrawn="1"/>
          </p:nvSpPr>
          <p:spPr bwMode="auto">
            <a:xfrm>
              <a:off x="5437" y="2066"/>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5" name="Oval 107"/>
            <p:cNvSpPr>
              <a:spLocks noChangeArrowheads="1"/>
            </p:cNvSpPr>
            <p:nvPr userDrawn="1"/>
          </p:nvSpPr>
          <p:spPr bwMode="auto">
            <a:xfrm>
              <a:off x="5563" y="1822"/>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6" name="Oval 108"/>
            <p:cNvSpPr>
              <a:spLocks noChangeArrowheads="1"/>
            </p:cNvSpPr>
            <p:nvPr userDrawn="1"/>
          </p:nvSpPr>
          <p:spPr bwMode="auto">
            <a:xfrm>
              <a:off x="5813" y="179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accent6"/>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234033851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_DCG-Colored-Triangles">
    <p:bg>
      <p:bgPr>
        <a:solidFill>
          <a:schemeClr val="accent2"/>
        </a:solidFill>
        <a:effectLst/>
      </p:bgPr>
    </p:bg>
    <p:spTree>
      <p:nvGrpSpPr>
        <p:cNvPr id="1" name=""/>
        <p:cNvGrpSpPr/>
        <p:nvPr/>
      </p:nvGrpSpPr>
      <p:grpSpPr>
        <a:xfrm>
          <a:off x="0" y="0"/>
          <a:ext cx="0" cy="0"/>
          <a:chOff x="0" y="0"/>
          <a:chExt cx="0" cy="0"/>
        </a:xfrm>
      </p:grpSpPr>
      <p:grpSp>
        <p:nvGrpSpPr>
          <p:cNvPr id="127" name="Group 6"/>
          <p:cNvGrpSpPr>
            <a:grpSpLocks noChangeAspect="1"/>
          </p:cNvGrpSpPr>
          <p:nvPr userDrawn="1"/>
        </p:nvGrpSpPr>
        <p:grpSpPr bwMode="auto">
          <a:xfrm>
            <a:off x="6989997" y="0"/>
            <a:ext cx="5211532" cy="6877050"/>
            <a:chOff x="4402" y="0"/>
            <a:chExt cx="3282" cy="4332"/>
          </a:xfrm>
          <a:solidFill>
            <a:srgbClr val="000000">
              <a:alpha val="5000"/>
            </a:srgbClr>
          </a:solidFill>
        </p:grpSpPr>
        <p:sp>
          <p:nvSpPr>
            <p:cNvPr id="128"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9"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0"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1"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2" name="Freeform 11"/>
            <p:cNvSpPr>
              <a:spLocks/>
            </p:cNvSpPr>
            <p:nvPr userDrawn="1"/>
          </p:nvSpPr>
          <p:spPr bwMode="auto">
            <a:xfrm>
              <a:off x="4402" y="2989"/>
              <a:ext cx="1387" cy="1202"/>
            </a:xfrm>
            <a:custGeom>
              <a:avLst/>
              <a:gdLst/>
              <a:ahLst/>
              <a:cxnLst>
                <a:cxn ang="0">
                  <a:pos x="1043" y="0"/>
                </a:cxn>
                <a:cxn ang="0">
                  <a:pos x="110" y="0"/>
                </a:cxn>
                <a:cxn ang="0">
                  <a:pos x="39" y="123"/>
                </a:cxn>
                <a:cxn ang="0">
                  <a:pos x="506" y="931"/>
                </a:cxn>
                <a:cxn ang="0">
                  <a:pos x="648" y="931"/>
                </a:cxn>
                <a:cxn ang="0">
                  <a:pos x="1114" y="123"/>
                </a:cxn>
                <a:cxn ang="0">
                  <a:pos x="1043" y="0"/>
                </a:cxn>
              </a:cxnLst>
              <a:rect l="0" t="0" r="r" b="b"/>
              <a:pathLst>
                <a:path w="1153" h="999">
                  <a:moveTo>
                    <a:pt x="1043" y="0"/>
                  </a:moveTo>
                  <a:cubicBezTo>
                    <a:pt x="110" y="0"/>
                    <a:pt x="110" y="0"/>
                    <a:pt x="110" y="0"/>
                  </a:cubicBezTo>
                  <a:cubicBezTo>
                    <a:pt x="32" y="0"/>
                    <a:pt x="0" y="55"/>
                    <a:pt x="39" y="123"/>
                  </a:cubicBezTo>
                  <a:cubicBezTo>
                    <a:pt x="506" y="931"/>
                    <a:pt x="506" y="931"/>
                    <a:pt x="506" y="931"/>
                  </a:cubicBezTo>
                  <a:cubicBezTo>
                    <a:pt x="545" y="999"/>
                    <a:pt x="609" y="999"/>
                    <a:pt x="648"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3" name="Freeform 12"/>
            <p:cNvSpPr>
              <a:spLocks/>
            </p:cNvSpPr>
            <p:nvPr userDrawn="1"/>
          </p:nvSpPr>
          <p:spPr bwMode="auto">
            <a:xfrm>
              <a:off x="5266" y="3131"/>
              <a:ext cx="1385" cy="1201"/>
            </a:xfrm>
            <a:custGeom>
              <a:avLst/>
              <a:gdLst/>
              <a:ahLst/>
              <a:cxnLst>
                <a:cxn ang="0">
                  <a:pos x="1113" y="876"/>
                </a:cxn>
                <a:cxn ang="0">
                  <a:pos x="646" y="67"/>
                </a:cxn>
                <a:cxn ang="0">
                  <a:pos x="505" y="67"/>
                </a:cxn>
                <a:cxn ang="0">
                  <a:pos x="38" y="876"/>
                </a:cxn>
                <a:cxn ang="0">
                  <a:pos x="100" y="998"/>
                </a:cxn>
                <a:cxn ang="0">
                  <a:pos x="1051" y="998"/>
                </a:cxn>
                <a:cxn ang="0">
                  <a:pos x="1113" y="876"/>
                </a:cxn>
              </a:cxnLst>
              <a:rect l="0" t="0" r="r" b="b"/>
              <a:pathLst>
                <a:path w="1151" h="998">
                  <a:moveTo>
                    <a:pt x="1113" y="876"/>
                  </a:moveTo>
                  <a:cubicBezTo>
                    <a:pt x="646" y="67"/>
                    <a:pt x="646" y="67"/>
                    <a:pt x="646" y="67"/>
                  </a:cubicBez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4"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5" name="Freeform 14"/>
            <p:cNvSpPr>
              <a:spLocks/>
            </p:cNvSpPr>
            <p:nvPr userDrawn="1"/>
          </p:nvSpPr>
          <p:spPr bwMode="auto">
            <a:xfrm>
              <a:off x="4402" y="1657"/>
              <a:ext cx="1387" cy="1182"/>
            </a:xfrm>
            <a:custGeom>
              <a:avLst/>
              <a:gdLst/>
              <a:ahLst/>
              <a:cxnLst>
                <a:cxn ang="0">
                  <a:pos x="506" y="50"/>
                </a:cxn>
                <a:cxn ang="0">
                  <a:pos x="39" y="859"/>
                </a:cxn>
                <a:cxn ang="0">
                  <a:pos x="110" y="982"/>
                </a:cxn>
                <a:cxn ang="0">
                  <a:pos x="1043" y="982"/>
                </a:cxn>
                <a:cxn ang="0">
                  <a:pos x="1114" y="859"/>
                </a:cxn>
                <a:cxn ang="0">
                  <a:pos x="647" y="50"/>
                </a:cxn>
                <a:cxn ang="0">
                  <a:pos x="577" y="0"/>
                </a:cxn>
                <a:cxn ang="0">
                  <a:pos x="506" y="50"/>
                </a:cxn>
              </a:cxnLst>
              <a:rect l="0" t="0" r="r" b="b"/>
              <a:pathLst>
                <a:path w="1153" h="982">
                  <a:moveTo>
                    <a:pt x="506" y="50"/>
                  </a:moveTo>
                  <a:cubicBezTo>
                    <a:pt x="39" y="859"/>
                    <a:pt x="39" y="859"/>
                    <a:pt x="39" y="859"/>
                  </a:cubicBezTo>
                  <a:cubicBezTo>
                    <a:pt x="0" y="927"/>
                    <a:pt x="32" y="982"/>
                    <a:pt x="110" y="982"/>
                  </a:cubicBezTo>
                  <a:cubicBezTo>
                    <a:pt x="1043" y="982"/>
                    <a:pt x="1043" y="982"/>
                    <a:pt x="1043" y="982"/>
                  </a:cubicBezTo>
                  <a:cubicBezTo>
                    <a:pt x="1121" y="982"/>
                    <a:pt x="1153" y="927"/>
                    <a:pt x="1114" y="859"/>
                  </a:cubicBezTo>
                  <a:cubicBezTo>
                    <a:pt x="647" y="50"/>
                    <a:pt x="647" y="50"/>
                    <a:pt x="647" y="50"/>
                  </a:cubicBezTo>
                  <a:cubicBezTo>
                    <a:pt x="628" y="17"/>
                    <a:pt x="602" y="0"/>
                    <a:pt x="577" y="0"/>
                  </a:cubicBezTo>
                  <a:cubicBezTo>
                    <a:pt x="551" y="0"/>
                    <a:pt x="525" y="17"/>
                    <a:pt x="506" y="5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6"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7"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8"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9"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2"/>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8328965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_DCG-DataGray-Triangles">
    <p:bg>
      <p:bgPr>
        <a:solidFill>
          <a:schemeClr val="bg2"/>
        </a:solidFill>
        <a:effectLst/>
      </p:bgPr>
    </p:bg>
    <p:spTree>
      <p:nvGrpSpPr>
        <p:cNvPr id="1" name=""/>
        <p:cNvGrpSpPr/>
        <p:nvPr/>
      </p:nvGrpSpPr>
      <p:grpSpPr>
        <a:xfrm>
          <a:off x="0" y="0"/>
          <a:ext cx="0" cy="0"/>
          <a:chOff x="0" y="0"/>
          <a:chExt cx="0" cy="0"/>
        </a:xfrm>
      </p:grpSpPr>
      <p:grpSp>
        <p:nvGrpSpPr>
          <p:cNvPr id="127" name="Group 6"/>
          <p:cNvGrpSpPr>
            <a:grpSpLocks noChangeAspect="1"/>
          </p:cNvGrpSpPr>
          <p:nvPr userDrawn="1"/>
        </p:nvGrpSpPr>
        <p:grpSpPr bwMode="auto">
          <a:xfrm>
            <a:off x="6989997" y="0"/>
            <a:ext cx="5211532" cy="6877050"/>
            <a:chOff x="4402" y="0"/>
            <a:chExt cx="3282" cy="4332"/>
          </a:xfrm>
          <a:solidFill>
            <a:srgbClr val="000000">
              <a:alpha val="10196"/>
            </a:srgbClr>
          </a:solidFill>
        </p:grpSpPr>
        <p:sp>
          <p:nvSpPr>
            <p:cNvPr id="128"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9"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0"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1"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2" name="Freeform 11"/>
            <p:cNvSpPr>
              <a:spLocks/>
            </p:cNvSpPr>
            <p:nvPr userDrawn="1"/>
          </p:nvSpPr>
          <p:spPr bwMode="auto">
            <a:xfrm>
              <a:off x="4402" y="2989"/>
              <a:ext cx="1387" cy="1202"/>
            </a:xfrm>
            <a:custGeom>
              <a:avLst/>
              <a:gdLst/>
              <a:ahLst/>
              <a:cxnLst>
                <a:cxn ang="0">
                  <a:pos x="1043" y="0"/>
                </a:cxn>
                <a:cxn ang="0">
                  <a:pos x="110" y="0"/>
                </a:cxn>
                <a:cxn ang="0">
                  <a:pos x="39" y="123"/>
                </a:cxn>
                <a:cxn ang="0">
                  <a:pos x="506" y="931"/>
                </a:cxn>
                <a:cxn ang="0">
                  <a:pos x="648" y="931"/>
                </a:cxn>
                <a:cxn ang="0">
                  <a:pos x="1114" y="123"/>
                </a:cxn>
                <a:cxn ang="0">
                  <a:pos x="1043" y="0"/>
                </a:cxn>
              </a:cxnLst>
              <a:rect l="0" t="0" r="r" b="b"/>
              <a:pathLst>
                <a:path w="1153" h="999">
                  <a:moveTo>
                    <a:pt x="1043" y="0"/>
                  </a:moveTo>
                  <a:cubicBezTo>
                    <a:pt x="110" y="0"/>
                    <a:pt x="110" y="0"/>
                    <a:pt x="110" y="0"/>
                  </a:cubicBezTo>
                  <a:cubicBezTo>
                    <a:pt x="32" y="0"/>
                    <a:pt x="0" y="55"/>
                    <a:pt x="39" y="123"/>
                  </a:cubicBezTo>
                  <a:cubicBezTo>
                    <a:pt x="506" y="931"/>
                    <a:pt x="506" y="931"/>
                    <a:pt x="506" y="931"/>
                  </a:cubicBezTo>
                  <a:cubicBezTo>
                    <a:pt x="545" y="999"/>
                    <a:pt x="609" y="999"/>
                    <a:pt x="648"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3" name="Freeform 12"/>
            <p:cNvSpPr>
              <a:spLocks/>
            </p:cNvSpPr>
            <p:nvPr userDrawn="1"/>
          </p:nvSpPr>
          <p:spPr bwMode="auto">
            <a:xfrm>
              <a:off x="5266" y="3131"/>
              <a:ext cx="1385" cy="1201"/>
            </a:xfrm>
            <a:custGeom>
              <a:avLst/>
              <a:gdLst/>
              <a:ahLst/>
              <a:cxnLst>
                <a:cxn ang="0">
                  <a:pos x="1113" y="876"/>
                </a:cxn>
                <a:cxn ang="0">
                  <a:pos x="646" y="67"/>
                </a:cxn>
                <a:cxn ang="0">
                  <a:pos x="505" y="67"/>
                </a:cxn>
                <a:cxn ang="0">
                  <a:pos x="38" y="876"/>
                </a:cxn>
                <a:cxn ang="0">
                  <a:pos x="100" y="998"/>
                </a:cxn>
                <a:cxn ang="0">
                  <a:pos x="1051" y="998"/>
                </a:cxn>
                <a:cxn ang="0">
                  <a:pos x="1113" y="876"/>
                </a:cxn>
              </a:cxnLst>
              <a:rect l="0" t="0" r="r" b="b"/>
              <a:pathLst>
                <a:path w="1151" h="998">
                  <a:moveTo>
                    <a:pt x="1113" y="876"/>
                  </a:moveTo>
                  <a:cubicBezTo>
                    <a:pt x="646" y="67"/>
                    <a:pt x="646" y="67"/>
                    <a:pt x="646" y="67"/>
                  </a:cubicBez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4"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5" name="Freeform 14"/>
            <p:cNvSpPr>
              <a:spLocks/>
            </p:cNvSpPr>
            <p:nvPr userDrawn="1"/>
          </p:nvSpPr>
          <p:spPr bwMode="auto">
            <a:xfrm>
              <a:off x="4402" y="1657"/>
              <a:ext cx="1387" cy="1182"/>
            </a:xfrm>
            <a:custGeom>
              <a:avLst/>
              <a:gdLst/>
              <a:ahLst/>
              <a:cxnLst>
                <a:cxn ang="0">
                  <a:pos x="506" y="50"/>
                </a:cxn>
                <a:cxn ang="0">
                  <a:pos x="39" y="859"/>
                </a:cxn>
                <a:cxn ang="0">
                  <a:pos x="110" y="982"/>
                </a:cxn>
                <a:cxn ang="0">
                  <a:pos x="1043" y="982"/>
                </a:cxn>
                <a:cxn ang="0">
                  <a:pos x="1114" y="859"/>
                </a:cxn>
                <a:cxn ang="0">
                  <a:pos x="647" y="50"/>
                </a:cxn>
                <a:cxn ang="0">
                  <a:pos x="577" y="0"/>
                </a:cxn>
                <a:cxn ang="0">
                  <a:pos x="506" y="50"/>
                </a:cxn>
              </a:cxnLst>
              <a:rect l="0" t="0" r="r" b="b"/>
              <a:pathLst>
                <a:path w="1153" h="982">
                  <a:moveTo>
                    <a:pt x="506" y="50"/>
                  </a:moveTo>
                  <a:cubicBezTo>
                    <a:pt x="39" y="859"/>
                    <a:pt x="39" y="859"/>
                    <a:pt x="39" y="859"/>
                  </a:cubicBezTo>
                  <a:cubicBezTo>
                    <a:pt x="0" y="927"/>
                    <a:pt x="32" y="982"/>
                    <a:pt x="110" y="982"/>
                  </a:cubicBezTo>
                  <a:cubicBezTo>
                    <a:pt x="1043" y="982"/>
                    <a:pt x="1043" y="982"/>
                    <a:pt x="1043" y="982"/>
                  </a:cubicBezTo>
                  <a:cubicBezTo>
                    <a:pt x="1121" y="982"/>
                    <a:pt x="1153" y="927"/>
                    <a:pt x="1114" y="859"/>
                  </a:cubicBezTo>
                  <a:cubicBezTo>
                    <a:pt x="647" y="50"/>
                    <a:pt x="647" y="50"/>
                    <a:pt x="647" y="50"/>
                  </a:cubicBezTo>
                  <a:cubicBezTo>
                    <a:pt x="628" y="17"/>
                    <a:pt x="602" y="0"/>
                    <a:pt x="577" y="0"/>
                  </a:cubicBezTo>
                  <a:cubicBezTo>
                    <a:pt x="551" y="0"/>
                    <a:pt x="525" y="17"/>
                    <a:pt x="506" y="5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6"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7"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8"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9"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rgbClr val="FF0000"/>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405480299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_DCG">
    <p:bg>
      <p:bgPr>
        <a:solidFill>
          <a:schemeClr val="bg2"/>
        </a:solidFill>
        <a:effectLst/>
      </p:bgPr>
    </p:bg>
    <p:spTree>
      <p:nvGrpSpPr>
        <p:cNvPr id="1" name=""/>
        <p:cNvGrpSpPr/>
        <p:nvPr/>
      </p:nvGrpSpPr>
      <p:grpSpPr>
        <a:xfrm>
          <a:off x="0" y="0"/>
          <a:ext cx="0" cy="0"/>
          <a:chOff x="0" y="0"/>
          <a:chExt cx="0" cy="0"/>
        </a:xfrm>
      </p:grpSpPr>
      <p:grpSp>
        <p:nvGrpSpPr>
          <p:cNvPr id="89" name="Group 6"/>
          <p:cNvGrpSpPr>
            <a:grpSpLocks noChangeAspect="1"/>
          </p:cNvGrpSpPr>
          <p:nvPr userDrawn="1"/>
        </p:nvGrpSpPr>
        <p:grpSpPr bwMode="auto">
          <a:xfrm>
            <a:off x="6989997" y="0"/>
            <a:ext cx="5211532" cy="6877050"/>
            <a:chOff x="4402" y="0"/>
            <a:chExt cx="3282" cy="4332"/>
          </a:xfrm>
          <a:solidFill>
            <a:schemeClr val="tx1">
              <a:alpha val="10000"/>
            </a:schemeClr>
          </a:solidFill>
        </p:grpSpPr>
        <p:sp>
          <p:nvSpPr>
            <p:cNvPr id="90"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1"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2"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3"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4"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5"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6"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7"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8"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548782" y="1391544"/>
            <a:ext cx="9960410"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783" y="3999750"/>
            <a:ext cx="9960410" cy="462018"/>
          </a:xfrm>
          <a:prstGeom prst="rect">
            <a:avLst/>
          </a:prstGeom>
        </p:spPr>
        <p:txBody>
          <a:bodyPr lIns="0" tIns="0" rIns="0" bIns="0"/>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83"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80" name="Group 79"/>
          <p:cNvGrpSpPr>
            <a:grpSpLocks noChangeAspect="1"/>
          </p:cNvGrpSpPr>
          <p:nvPr userDrawn="1"/>
        </p:nvGrpSpPr>
        <p:grpSpPr>
          <a:xfrm rot="16200000">
            <a:off x="10145007" y="2414140"/>
            <a:ext cx="3069592" cy="1024395"/>
            <a:chOff x="547688" y="952500"/>
            <a:chExt cx="12190413" cy="4067175"/>
          </a:xfrm>
        </p:grpSpPr>
        <p:sp>
          <p:nvSpPr>
            <p:cNvPr id="81" name="Rectangle 80"/>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8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83"/>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Freeform 84"/>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85"/>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739404032"/>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_Colors">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1"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15" name="Group 6"/>
          <p:cNvGrpSpPr>
            <a:grpSpLocks noChangeAspect="1"/>
          </p:cNvGrpSpPr>
          <p:nvPr userDrawn="1"/>
        </p:nvGrpSpPr>
        <p:grpSpPr bwMode="auto">
          <a:xfrm>
            <a:off x="6989997" y="0"/>
            <a:ext cx="5211532" cy="6877050"/>
            <a:chOff x="4402" y="0"/>
            <a:chExt cx="3282" cy="4332"/>
          </a:xfrm>
          <a:solidFill>
            <a:schemeClr val="tx1">
              <a:alpha val="10000"/>
            </a:schemeClr>
          </a:solidFill>
        </p:grpSpPr>
        <p:sp>
          <p:nvSpPr>
            <p:cNvPr id="16"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4"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548782" y="1391544"/>
            <a:ext cx="9960410"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783" y="3999750"/>
            <a:ext cx="9960410" cy="462018"/>
          </a:xfrm>
          <a:prstGeom prst="rect">
            <a:avLst/>
          </a:prstGeom>
        </p:spPr>
        <p:txBody>
          <a:bodyPr lIns="0" tIns="0" rIns="0" bIns="0"/>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75"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76" name="Group 75"/>
          <p:cNvGrpSpPr>
            <a:grpSpLocks noChangeAspect="1"/>
          </p:cNvGrpSpPr>
          <p:nvPr userDrawn="1"/>
        </p:nvGrpSpPr>
        <p:grpSpPr>
          <a:xfrm rot="16200000">
            <a:off x="10145007" y="2414140"/>
            <a:ext cx="3069592" cy="1024395"/>
            <a:chOff x="547688" y="952500"/>
            <a:chExt cx="12190413" cy="4067175"/>
          </a:xfrm>
        </p:grpSpPr>
        <p:sp>
          <p:nvSpPr>
            <p:cNvPr id="77" name="Rectangle 76"/>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7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7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7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8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277879567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4" name="Footer Placeholder 3"/>
          <p:cNvSpPr>
            <a:spLocks noGrp="1"/>
          </p:cNvSpPr>
          <p:nvPr>
            <p:ph type="ftr" sz="quarter" idx="10"/>
          </p:nvPr>
        </p:nvSpPr>
        <p:spPr/>
        <p:txBody>
          <a:bodyPr/>
          <a:lstStyle/>
          <a:p>
            <a:endParaRPr lang="en-US" dirty="0"/>
          </a:p>
        </p:txBody>
      </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9568658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_Black">
    <p:bg>
      <p:bgPr>
        <a:solidFill>
          <a:schemeClr val="bg2"/>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4" name="Footer Placeholder 3"/>
          <p:cNvSpPr>
            <a:spLocks noGrp="1"/>
          </p:cNvSpPr>
          <p:nvPr>
            <p:ph type="ftr" sz="quarter" idx="10"/>
          </p:nvPr>
        </p:nvSpPr>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1678641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5E319-1898-488B-A673-BF8A3CCB457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A1D7A486-DDA8-46EF-8331-CD56BE896C3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A58334B-EF1C-4296-A0B4-1F857C82D677}"/>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5" name="Footer Placeholder 4">
            <a:extLst>
              <a:ext uri="{FF2B5EF4-FFF2-40B4-BE49-F238E27FC236}">
                <a16:creationId xmlns:a16="http://schemas.microsoft.com/office/drawing/2014/main" id="{835A5910-FF97-41C7-BDD0-7AF2196B0F1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013ED2E-C4E9-441C-BA8A-BF8C5C7FC49E}"/>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294334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783" y="1179576"/>
            <a:ext cx="1107626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0"/>
          </p:nvPr>
        </p:nvSpPr>
        <p:spPr/>
        <p:txBody>
          <a:bodyPr/>
          <a:lstStyle/>
          <a:p>
            <a:endParaRPr lang="en-US" dirty="0"/>
          </a:p>
        </p:txBody>
      </p:sp>
      <p:sp>
        <p:nvSpPr>
          <p:cNvPr id="15"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8158559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783" y="1179576"/>
            <a:ext cx="1107626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0"/>
          </p:nvPr>
        </p:nvSpPr>
        <p:spPr/>
        <p:txBody>
          <a:bodyPr/>
          <a:lstStyle>
            <a:lvl1pPr>
              <a:defRPr>
                <a:solidFill>
                  <a:schemeClr val="bg1"/>
                </a:solidFill>
              </a:defRPr>
            </a:lvl1pPr>
          </a:lstStyle>
          <a:p>
            <a:endParaRPr lang="en-US" dirty="0"/>
          </a:p>
        </p:txBody>
      </p:sp>
      <p:sp>
        <p:nvSpPr>
          <p:cNvPr id="1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3122192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783" y="1591056"/>
            <a:ext cx="11076268"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557930" y="914400"/>
            <a:ext cx="11076268" cy="292608"/>
          </a:xfrm>
          <a:prstGeom prst="rect">
            <a:avLst/>
          </a:prstGeom>
        </p:spPr>
        <p:txBody>
          <a:bodyPr lIns="0" tIns="0" rIns="0" bIns="0" anchor="ctr" anchorCtr="0">
            <a:noAutofit/>
          </a:bodyPr>
          <a:lstStyle>
            <a:lvl1pPr marL="0" indent="0">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Footer Placeholder 1"/>
          <p:cNvSpPr>
            <a:spLocks noGrp="1"/>
          </p:cNvSpPr>
          <p:nvPr>
            <p:ph type="ftr" sz="quarter" idx="11"/>
          </p:nvPr>
        </p:nvSpPr>
        <p:spPr/>
        <p:txBody>
          <a:bodyPr/>
          <a:lstStyle/>
          <a:p>
            <a:endParaRPr lang="en-US" dirty="0"/>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7919125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with Subtitle Content_Black">
    <p:bg>
      <p:bgPr>
        <a:solidFill>
          <a:schemeClr val="bg2"/>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783" y="1591056"/>
            <a:ext cx="11076268"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557930" y="914400"/>
            <a:ext cx="11076268" cy="292608"/>
          </a:xfrm>
          <a:prstGeom prst="rect">
            <a:avLst/>
          </a:prstGeom>
        </p:spPr>
        <p:txBody>
          <a:bodyPr lIns="0" tIns="0" rIns="0" bIns="0" anchor="ctr" anchorCtr="0">
            <a:noAutofit/>
          </a:bodyPr>
          <a:lstStyle>
            <a:lvl1pPr marL="0" indent="0">
              <a:spcBef>
                <a:spcPts val="0"/>
              </a:spcBef>
              <a:buNone/>
              <a:defRPr sz="22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Footer Placeholder 1"/>
          <p:cNvSpPr>
            <a:spLocks noGrp="1"/>
          </p:cNvSpPr>
          <p:nvPr>
            <p:ph type="ftr" sz="quarter" idx="11"/>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39710899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244692" y="1188762"/>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5"/>
          </p:nvPr>
        </p:nvSpPr>
        <p:spPr/>
        <p:txBody>
          <a:bodyPr/>
          <a:lstStyle/>
          <a:p>
            <a:endParaRPr lang="en-US" dirty="0"/>
          </a:p>
        </p:txBody>
      </p:sp>
      <p:sp>
        <p:nvSpPr>
          <p:cNvPr id="17"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1797985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Slide_Black">
    <p:bg>
      <p:bgPr>
        <a:solidFill>
          <a:schemeClr val="bg2"/>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244692" y="1188762"/>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5"/>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40412612"/>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6038290"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6038290"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37066" y="0"/>
            <a:ext cx="53549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Footer Placeholder 1"/>
          <p:cNvSpPr>
            <a:spLocks noGrp="1"/>
          </p:cNvSpPr>
          <p:nvPr>
            <p:ph type="ftr" sz="quarter" idx="17"/>
          </p:nvPr>
        </p:nvSpPr>
        <p:spPr/>
        <p:txBody>
          <a:bodyPr/>
          <a:lstStyle/>
          <a:p>
            <a:endParaRPr lang="en-US" dirty="0"/>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3419436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w/Image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6038290"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6038290"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37066" y="0"/>
            <a:ext cx="53549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Footer Placeholder 1"/>
          <p:cNvSpPr>
            <a:spLocks noGrp="1"/>
          </p:cNvSpPr>
          <p:nvPr>
            <p:ph type="ftr" sz="quarter" idx="17"/>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490471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grpSp>
        <p:nvGrpSpPr>
          <p:cNvPr id="9" name="Group 4"/>
          <p:cNvGrpSpPr>
            <a:grpSpLocks noChangeAspect="1"/>
          </p:cNvGrpSpPr>
          <p:nvPr userDrawn="1"/>
        </p:nvGrpSpPr>
        <p:grpSpPr bwMode="auto">
          <a:xfrm>
            <a:off x="0" y="0"/>
            <a:ext cx="4115873" cy="6877050"/>
            <a:chOff x="0" y="0"/>
            <a:chExt cx="2592" cy="4332"/>
          </a:xfrm>
          <a:solidFill>
            <a:schemeClr val="bg2">
              <a:alpha val="5000"/>
            </a:schemeClr>
          </a:solidFill>
        </p:grpSpPr>
        <p:sp>
          <p:nvSpPr>
            <p:cNvPr id="10" name="Freeform 5"/>
            <p:cNvSpPr>
              <a:spLocks/>
            </p:cNvSpPr>
            <p:nvPr userDrawn="1"/>
          </p:nvSpPr>
          <p:spPr bwMode="auto">
            <a:xfrm>
              <a:off x="0" y="0"/>
              <a:ext cx="697" cy="1183"/>
            </a:xfrm>
            <a:custGeom>
              <a:avLst/>
              <a:gdLst/>
              <a:ahLst/>
              <a:cxnLst>
                <a:cxn ang="0">
                  <a:pos x="73" y="932"/>
                </a:cxn>
                <a:cxn ang="0">
                  <a:pos x="540" y="123"/>
                </a:cxn>
                <a:cxn ang="0">
                  <a:pos x="469" y="0"/>
                </a:cxn>
                <a:cxn ang="0">
                  <a:pos x="0" y="0"/>
                </a:cxn>
                <a:cxn ang="0">
                  <a:pos x="0" y="982"/>
                </a:cxn>
                <a:cxn ang="0">
                  <a:pos x="73" y="932"/>
                </a:cxn>
              </a:cxnLst>
              <a:rect l="0" t="0" r="r" b="b"/>
              <a:pathLst>
                <a:path w="579" h="983">
                  <a:moveTo>
                    <a:pt x="73" y="932"/>
                  </a:moveTo>
                  <a:cubicBezTo>
                    <a:pt x="540" y="123"/>
                    <a:pt x="540" y="123"/>
                    <a:pt x="540" y="123"/>
                  </a:cubicBezTo>
                  <a:cubicBezTo>
                    <a:pt x="579" y="56"/>
                    <a:pt x="547" y="0"/>
                    <a:pt x="469" y="0"/>
                  </a:cubicBezTo>
                  <a:cubicBezTo>
                    <a:pt x="0" y="0"/>
                    <a:pt x="0" y="0"/>
                    <a:pt x="0" y="0"/>
                  </a:cubicBezTo>
                  <a:cubicBezTo>
                    <a:pt x="0" y="982"/>
                    <a:pt x="0" y="982"/>
                    <a:pt x="0" y="982"/>
                  </a:cubicBezTo>
                  <a:cubicBezTo>
                    <a:pt x="27" y="983"/>
                    <a:pt x="53" y="967"/>
                    <a:pt x="73"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6"/>
            <p:cNvSpPr>
              <a:spLocks/>
            </p:cNvSpPr>
            <p:nvPr userDrawn="1"/>
          </p:nvSpPr>
          <p:spPr bwMode="auto">
            <a:xfrm>
              <a:off x="172"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7"/>
            <p:cNvSpPr>
              <a:spLocks/>
            </p:cNvSpPr>
            <p:nvPr userDrawn="1"/>
          </p:nvSpPr>
          <p:spPr bwMode="auto">
            <a:xfrm>
              <a:off x="1035"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8"/>
            <p:cNvSpPr>
              <a:spLocks/>
            </p:cNvSpPr>
            <p:nvPr userDrawn="1"/>
          </p:nvSpPr>
          <p:spPr bwMode="auto">
            <a:xfrm>
              <a:off x="1897"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9"/>
            <p:cNvSpPr>
              <a:spLocks/>
            </p:cNvSpPr>
            <p:nvPr userDrawn="1"/>
          </p:nvSpPr>
          <p:spPr bwMode="auto">
            <a:xfrm>
              <a:off x="0" y="2989"/>
              <a:ext cx="697" cy="1183"/>
            </a:xfrm>
            <a:custGeom>
              <a:avLst/>
              <a:gdLst/>
              <a:ahLst/>
              <a:cxnLst>
                <a:cxn ang="0">
                  <a:pos x="469" y="0"/>
                </a:cxn>
                <a:cxn ang="0">
                  <a:pos x="0" y="0"/>
                </a:cxn>
                <a:cxn ang="0">
                  <a:pos x="0" y="982"/>
                </a:cxn>
                <a:cxn ang="0">
                  <a:pos x="74" y="931"/>
                </a:cxn>
                <a:cxn ang="0">
                  <a:pos x="540" y="123"/>
                </a:cxn>
                <a:cxn ang="0">
                  <a:pos x="469" y="0"/>
                </a:cxn>
              </a:cxnLst>
              <a:rect l="0" t="0" r="r" b="b"/>
              <a:pathLst>
                <a:path w="579" h="983">
                  <a:moveTo>
                    <a:pt x="469" y="0"/>
                  </a:moveTo>
                  <a:cubicBezTo>
                    <a:pt x="0" y="0"/>
                    <a:pt x="0" y="0"/>
                    <a:pt x="0" y="0"/>
                  </a:cubicBezTo>
                  <a:cubicBezTo>
                    <a:pt x="0" y="982"/>
                    <a:pt x="0" y="982"/>
                    <a:pt x="0" y="982"/>
                  </a:cubicBezTo>
                  <a:cubicBezTo>
                    <a:pt x="27" y="983"/>
                    <a:pt x="53" y="966"/>
                    <a:pt x="74" y="931"/>
                  </a:cubicBezTo>
                  <a:cubicBezTo>
                    <a:pt x="540" y="123"/>
                    <a:pt x="540" y="123"/>
                    <a:pt x="540" y="123"/>
                  </a:cubicBezTo>
                  <a:cubicBezTo>
                    <a:pt x="579" y="55"/>
                    <a:pt x="547" y="0"/>
                    <a:pt x="46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10"/>
            <p:cNvSpPr>
              <a:spLocks/>
            </p:cNvSpPr>
            <p:nvPr userDrawn="1"/>
          </p:nvSpPr>
          <p:spPr bwMode="auto">
            <a:xfrm>
              <a:off x="173" y="3131"/>
              <a:ext cx="1386" cy="1201"/>
            </a:xfrm>
            <a:custGeom>
              <a:avLst/>
              <a:gdLst/>
              <a:ahLst/>
              <a:cxnLst>
                <a:cxn ang="0">
                  <a:pos x="646" y="67"/>
                </a:cxn>
                <a:cxn ang="0">
                  <a:pos x="505" y="67"/>
                </a:cxn>
                <a:cxn ang="0">
                  <a:pos x="38" y="876"/>
                </a:cxn>
                <a:cxn ang="0">
                  <a:pos x="100" y="998"/>
                </a:cxn>
                <a:cxn ang="0">
                  <a:pos x="1051" y="998"/>
                </a:cxn>
                <a:cxn ang="0">
                  <a:pos x="1113" y="876"/>
                </a:cxn>
                <a:cxn ang="0">
                  <a:pos x="646" y="67"/>
                </a:cxn>
              </a:cxnLst>
              <a:rect l="0" t="0" r="r" b="b"/>
              <a:pathLst>
                <a:path w="1151" h="998">
                  <a:moveTo>
                    <a:pt x="646" y="67"/>
                  </a:move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lnTo>
                    <a:pt x="64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11"/>
            <p:cNvSpPr>
              <a:spLocks/>
            </p:cNvSpPr>
            <p:nvPr userDrawn="1"/>
          </p:nvSpPr>
          <p:spPr bwMode="auto">
            <a:xfrm>
              <a:off x="1035"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2"/>
            <p:cNvSpPr>
              <a:spLocks/>
            </p:cNvSpPr>
            <p:nvPr userDrawn="1"/>
          </p:nvSpPr>
          <p:spPr bwMode="auto">
            <a:xfrm>
              <a:off x="0" y="1657"/>
              <a:ext cx="697" cy="1182"/>
            </a:xfrm>
            <a:custGeom>
              <a:avLst/>
              <a:gdLst/>
              <a:ahLst/>
              <a:cxnLst>
                <a:cxn ang="0">
                  <a:pos x="540" y="859"/>
                </a:cxn>
                <a:cxn ang="0">
                  <a:pos x="73" y="50"/>
                </a:cxn>
                <a:cxn ang="0">
                  <a:pos x="3" y="0"/>
                </a:cxn>
                <a:cxn ang="0">
                  <a:pos x="0" y="0"/>
                </a:cxn>
                <a:cxn ang="0">
                  <a:pos x="0" y="982"/>
                </a:cxn>
                <a:cxn ang="0">
                  <a:pos x="469" y="982"/>
                </a:cxn>
                <a:cxn ang="0">
                  <a:pos x="540" y="859"/>
                </a:cxn>
              </a:cxnLst>
              <a:rect l="0" t="0" r="r" b="b"/>
              <a:pathLst>
                <a:path w="579" h="982">
                  <a:moveTo>
                    <a:pt x="540" y="859"/>
                  </a:moveTo>
                  <a:cubicBezTo>
                    <a:pt x="73" y="50"/>
                    <a:pt x="73" y="50"/>
                    <a:pt x="73" y="50"/>
                  </a:cubicBezTo>
                  <a:cubicBezTo>
                    <a:pt x="54" y="17"/>
                    <a:pt x="28" y="0"/>
                    <a:pt x="3" y="0"/>
                  </a:cubicBezTo>
                  <a:cubicBezTo>
                    <a:pt x="2" y="0"/>
                    <a:pt x="1" y="0"/>
                    <a:pt x="0" y="0"/>
                  </a:cubicBezTo>
                  <a:cubicBezTo>
                    <a:pt x="0" y="982"/>
                    <a:pt x="0" y="982"/>
                    <a:pt x="0" y="982"/>
                  </a:cubicBezTo>
                  <a:cubicBezTo>
                    <a:pt x="469" y="982"/>
                    <a:pt x="469" y="982"/>
                    <a:pt x="469" y="982"/>
                  </a:cubicBezTo>
                  <a:cubicBezTo>
                    <a:pt x="547" y="982"/>
                    <a:pt x="579" y="927"/>
                    <a:pt x="540" y="8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3"/>
            <p:cNvSpPr>
              <a:spLocks/>
            </p:cNvSpPr>
            <p:nvPr userDrawn="1"/>
          </p:nvSpPr>
          <p:spPr bwMode="auto">
            <a:xfrm>
              <a:off x="172" y="1495"/>
              <a:ext cx="1388" cy="1181"/>
            </a:xfrm>
            <a:custGeom>
              <a:avLst/>
              <a:gdLst/>
              <a:ahLst/>
              <a:cxnLst>
                <a:cxn ang="0">
                  <a:pos x="1114" y="123"/>
                </a:cxn>
                <a:cxn ang="0">
                  <a:pos x="1043" y="0"/>
                </a:cxn>
                <a:cxn ang="0">
                  <a:pos x="110" y="0"/>
                </a:cxn>
                <a:cxn ang="0">
                  <a:pos x="39" y="123"/>
                </a:cxn>
                <a:cxn ang="0">
                  <a:pos x="506" y="932"/>
                </a:cxn>
                <a:cxn ang="0">
                  <a:pos x="576" y="982"/>
                </a:cxn>
                <a:cxn ang="0">
                  <a:pos x="588" y="981"/>
                </a:cxn>
                <a:cxn ang="0">
                  <a:pos x="613" y="970"/>
                </a:cxn>
                <a:cxn ang="0">
                  <a:pos x="647" y="932"/>
                </a:cxn>
                <a:cxn ang="0">
                  <a:pos x="845" y="589"/>
                </a:cxn>
                <a:cxn ang="0">
                  <a:pos x="1114" y="123"/>
                </a:cxn>
              </a:cxnLst>
              <a:rect l="0" t="0" r="r" b="b"/>
              <a:pathLst>
                <a:path w="1153" h="982">
                  <a:moveTo>
                    <a:pt x="1114" y="123"/>
                  </a:move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ubicBezTo>
                    <a:pt x="845" y="589"/>
                    <a:pt x="845" y="589"/>
                    <a:pt x="845" y="589"/>
                  </a:cubicBezTo>
                  <a:lnTo>
                    <a:pt x="1114" y="1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4"/>
            <p:cNvSpPr>
              <a:spLocks/>
            </p:cNvSpPr>
            <p:nvPr userDrawn="1"/>
          </p:nvSpPr>
          <p:spPr bwMode="auto">
            <a:xfrm>
              <a:off x="1035" y="1645"/>
              <a:ext cx="1388" cy="1194"/>
            </a:xfrm>
            <a:custGeom>
              <a:avLst/>
              <a:gdLst/>
              <a:ahLst/>
              <a:cxnLst>
                <a:cxn ang="0">
                  <a:pos x="110" y="992"/>
                </a:cxn>
                <a:cxn ang="0">
                  <a:pos x="1043" y="992"/>
                </a:cxn>
                <a:cxn ang="0">
                  <a:pos x="1114" y="869"/>
                </a:cxn>
                <a:cxn ang="0">
                  <a:pos x="647" y="60"/>
                </a:cxn>
                <a:cxn ang="0">
                  <a:pos x="548" y="17"/>
                </a:cxn>
                <a:cxn ang="0">
                  <a:pos x="506" y="60"/>
                </a:cxn>
                <a:cxn ang="0">
                  <a:pos x="39" y="869"/>
                </a:cxn>
                <a:cxn ang="0">
                  <a:pos x="110" y="992"/>
                </a:cxn>
              </a:cxnLst>
              <a:rect l="0" t="0" r="r" b="b"/>
              <a:pathLst>
                <a:path w="1153" h="992">
                  <a:moveTo>
                    <a:pt x="110" y="992"/>
                  </a:move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ubicBezTo>
                    <a:pt x="39" y="869"/>
                    <a:pt x="39" y="869"/>
                    <a:pt x="39" y="869"/>
                  </a:cubicBezTo>
                  <a:cubicBezTo>
                    <a:pt x="0" y="937"/>
                    <a:pt x="32" y="992"/>
                    <a:pt x="110" y="9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5"/>
            <p:cNvSpPr>
              <a:spLocks/>
            </p:cNvSpPr>
            <p:nvPr userDrawn="1"/>
          </p:nvSpPr>
          <p:spPr bwMode="auto">
            <a:xfrm>
              <a:off x="1899" y="3150"/>
              <a:ext cx="693" cy="1182"/>
            </a:xfrm>
            <a:custGeom>
              <a:avLst/>
              <a:gdLst/>
              <a:ahLst/>
              <a:cxnLst>
                <a:cxn ang="0">
                  <a:pos x="504" y="51"/>
                </a:cxn>
                <a:cxn ang="0">
                  <a:pos x="37" y="860"/>
                </a:cxn>
                <a:cxn ang="0">
                  <a:pos x="100" y="982"/>
                </a:cxn>
                <a:cxn ang="0">
                  <a:pos x="576" y="982"/>
                </a:cxn>
                <a:cxn ang="0">
                  <a:pos x="576" y="0"/>
                </a:cxn>
                <a:cxn ang="0">
                  <a:pos x="504" y="51"/>
                </a:cxn>
              </a:cxnLst>
              <a:rect l="0" t="0" r="r" b="b"/>
              <a:pathLst>
                <a:path w="576" h="982">
                  <a:moveTo>
                    <a:pt x="504" y="51"/>
                  </a:moveTo>
                  <a:cubicBezTo>
                    <a:pt x="37" y="860"/>
                    <a:pt x="37" y="860"/>
                    <a:pt x="37" y="860"/>
                  </a:cubicBezTo>
                  <a:cubicBezTo>
                    <a:pt x="0" y="925"/>
                    <a:pt x="28" y="978"/>
                    <a:pt x="100" y="982"/>
                  </a:cubicBezTo>
                  <a:cubicBezTo>
                    <a:pt x="576" y="982"/>
                    <a:pt x="576" y="982"/>
                    <a:pt x="576" y="982"/>
                  </a:cubicBezTo>
                  <a:cubicBezTo>
                    <a:pt x="576" y="0"/>
                    <a:pt x="576" y="0"/>
                    <a:pt x="576" y="0"/>
                  </a:cubicBezTo>
                  <a:cubicBezTo>
                    <a:pt x="550" y="0"/>
                    <a:pt x="524" y="17"/>
                    <a:pt x="504"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Freeform 16"/>
            <p:cNvSpPr>
              <a:spLocks/>
            </p:cNvSpPr>
            <p:nvPr userDrawn="1"/>
          </p:nvSpPr>
          <p:spPr bwMode="auto">
            <a:xfrm>
              <a:off x="1898"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062849" y="0"/>
            <a:ext cx="812915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783" y="849536"/>
            <a:ext cx="3514066"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784" y="2943639"/>
            <a:ext cx="3514065"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2" name="Footer Placeholder 1"/>
          <p:cNvSpPr>
            <a:spLocks noGrp="1"/>
          </p:cNvSpPr>
          <p:nvPr>
            <p:ph type="ftr" sz="quarter" idx="20"/>
          </p:nvPr>
        </p:nvSpPr>
        <p:spPr/>
        <p:txBody>
          <a:bodyPr/>
          <a:lstStyle/>
          <a:p>
            <a:endParaRPr lang="en-US" dirty="0"/>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3790536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 Statement_Black">
    <p:bg>
      <p:bgPr>
        <a:solidFill>
          <a:schemeClr val="bg2"/>
        </a:solidFill>
        <a:effectLst/>
      </p:bgPr>
    </p:bg>
    <p:spTree>
      <p:nvGrpSpPr>
        <p:cNvPr id="1" name=""/>
        <p:cNvGrpSpPr/>
        <p:nvPr/>
      </p:nvGrpSpPr>
      <p:grpSpPr>
        <a:xfrm>
          <a:off x="0" y="0"/>
          <a:ext cx="0" cy="0"/>
          <a:chOff x="0" y="0"/>
          <a:chExt cx="0" cy="0"/>
        </a:xfrm>
      </p:grpSpPr>
      <p:grpSp>
        <p:nvGrpSpPr>
          <p:cNvPr id="9" name="Group 4"/>
          <p:cNvGrpSpPr>
            <a:grpSpLocks noChangeAspect="1"/>
          </p:cNvGrpSpPr>
          <p:nvPr userDrawn="1"/>
        </p:nvGrpSpPr>
        <p:grpSpPr bwMode="auto">
          <a:xfrm>
            <a:off x="0" y="0"/>
            <a:ext cx="4115873" cy="6877050"/>
            <a:chOff x="0" y="0"/>
            <a:chExt cx="2592" cy="4332"/>
          </a:xfrm>
          <a:solidFill>
            <a:srgbClr val="000000">
              <a:alpha val="10000"/>
            </a:srgbClr>
          </a:solidFill>
        </p:grpSpPr>
        <p:sp>
          <p:nvSpPr>
            <p:cNvPr id="10" name="Freeform 5"/>
            <p:cNvSpPr>
              <a:spLocks/>
            </p:cNvSpPr>
            <p:nvPr userDrawn="1"/>
          </p:nvSpPr>
          <p:spPr bwMode="auto">
            <a:xfrm>
              <a:off x="0" y="0"/>
              <a:ext cx="697" cy="1183"/>
            </a:xfrm>
            <a:custGeom>
              <a:avLst/>
              <a:gdLst/>
              <a:ahLst/>
              <a:cxnLst>
                <a:cxn ang="0">
                  <a:pos x="73" y="932"/>
                </a:cxn>
                <a:cxn ang="0">
                  <a:pos x="540" y="123"/>
                </a:cxn>
                <a:cxn ang="0">
                  <a:pos x="469" y="0"/>
                </a:cxn>
                <a:cxn ang="0">
                  <a:pos x="0" y="0"/>
                </a:cxn>
                <a:cxn ang="0">
                  <a:pos x="0" y="982"/>
                </a:cxn>
                <a:cxn ang="0">
                  <a:pos x="73" y="932"/>
                </a:cxn>
              </a:cxnLst>
              <a:rect l="0" t="0" r="r" b="b"/>
              <a:pathLst>
                <a:path w="579" h="983">
                  <a:moveTo>
                    <a:pt x="73" y="932"/>
                  </a:moveTo>
                  <a:cubicBezTo>
                    <a:pt x="540" y="123"/>
                    <a:pt x="540" y="123"/>
                    <a:pt x="540" y="123"/>
                  </a:cubicBezTo>
                  <a:cubicBezTo>
                    <a:pt x="579" y="56"/>
                    <a:pt x="547" y="0"/>
                    <a:pt x="469" y="0"/>
                  </a:cubicBezTo>
                  <a:cubicBezTo>
                    <a:pt x="0" y="0"/>
                    <a:pt x="0" y="0"/>
                    <a:pt x="0" y="0"/>
                  </a:cubicBezTo>
                  <a:cubicBezTo>
                    <a:pt x="0" y="982"/>
                    <a:pt x="0" y="982"/>
                    <a:pt x="0" y="982"/>
                  </a:cubicBezTo>
                  <a:cubicBezTo>
                    <a:pt x="27" y="983"/>
                    <a:pt x="53" y="967"/>
                    <a:pt x="73"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6"/>
            <p:cNvSpPr>
              <a:spLocks/>
            </p:cNvSpPr>
            <p:nvPr userDrawn="1"/>
          </p:nvSpPr>
          <p:spPr bwMode="auto">
            <a:xfrm>
              <a:off x="172"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7"/>
            <p:cNvSpPr>
              <a:spLocks/>
            </p:cNvSpPr>
            <p:nvPr userDrawn="1"/>
          </p:nvSpPr>
          <p:spPr bwMode="auto">
            <a:xfrm>
              <a:off x="1035"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8"/>
            <p:cNvSpPr>
              <a:spLocks/>
            </p:cNvSpPr>
            <p:nvPr userDrawn="1"/>
          </p:nvSpPr>
          <p:spPr bwMode="auto">
            <a:xfrm>
              <a:off x="1897"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9"/>
            <p:cNvSpPr>
              <a:spLocks/>
            </p:cNvSpPr>
            <p:nvPr userDrawn="1"/>
          </p:nvSpPr>
          <p:spPr bwMode="auto">
            <a:xfrm>
              <a:off x="0" y="2989"/>
              <a:ext cx="697" cy="1183"/>
            </a:xfrm>
            <a:custGeom>
              <a:avLst/>
              <a:gdLst/>
              <a:ahLst/>
              <a:cxnLst>
                <a:cxn ang="0">
                  <a:pos x="469" y="0"/>
                </a:cxn>
                <a:cxn ang="0">
                  <a:pos x="0" y="0"/>
                </a:cxn>
                <a:cxn ang="0">
                  <a:pos x="0" y="982"/>
                </a:cxn>
                <a:cxn ang="0">
                  <a:pos x="74" y="931"/>
                </a:cxn>
                <a:cxn ang="0">
                  <a:pos x="540" y="123"/>
                </a:cxn>
                <a:cxn ang="0">
                  <a:pos x="469" y="0"/>
                </a:cxn>
              </a:cxnLst>
              <a:rect l="0" t="0" r="r" b="b"/>
              <a:pathLst>
                <a:path w="579" h="983">
                  <a:moveTo>
                    <a:pt x="469" y="0"/>
                  </a:moveTo>
                  <a:cubicBezTo>
                    <a:pt x="0" y="0"/>
                    <a:pt x="0" y="0"/>
                    <a:pt x="0" y="0"/>
                  </a:cubicBezTo>
                  <a:cubicBezTo>
                    <a:pt x="0" y="982"/>
                    <a:pt x="0" y="982"/>
                    <a:pt x="0" y="982"/>
                  </a:cubicBezTo>
                  <a:cubicBezTo>
                    <a:pt x="27" y="983"/>
                    <a:pt x="53" y="966"/>
                    <a:pt x="74" y="931"/>
                  </a:cubicBezTo>
                  <a:cubicBezTo>
                    <a:pt x="540" y="123"/>
                    <a:pt x="540" y="123"/>
                    <a:pt x="540" y="123"/>
                  </a:cubicBezTo>
                  <a:cubicBezTo>
                    <a:pt x="579" y="55"/>
                    <a:pt x="547" y="0"/>
                    <a:pt x="46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10"/>
            <p:cNvSpPr>
              <a:spLocks/>
            </p:cNvSpPr>
            <p:nvPr userDrawn="1"/>
          </p:nvSpPr>
          <p:spPr bwMode="auto">
            <a:xfrm>
              <a:off x="173" y="3131"/>
              <a:ext cx="1386" cy="1201"/>
            </a:xfrm>
            <a:custGeom>
              <a:avLst/>
              <a:gdLst/>
              <a:ahLst/>
              <a:cxnLst>
                <a:cxn ang="0">
                  <a:pos x="646" y="67"/>
                </a:cxn>
                <a:cxn ang="0">
                  <a:pos x="505" y="67"/>
                </a:cxn>
                <a:cxn ang="0">
                  <a:pos x="38" y="876"/>
                </a:cxn>
                <a:cxn ang="0">
                  <a:pos x="100" y="998"/>
                </a:cxn>
                <a:cxn ang="0">
                  <a:pos x="1051" y="998"/>
                </a:cxn>
                <a:cxn ang="0">
                  <a:pos x="1113" y="876"/>
                </a:cxn>
                <a:cxn ang="0">
                  <a:pos x="646" y="67"/>
                </a:cxn>
              </a:cxnLst>
              <a:rect l="0" t="0" r="r" b="b"/>
              <a:pathLst>
                <a:path w="1151" h="998">
                  <a:moveTo>
                    <a:pt x="646" y="67"/>
                  </a:move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lnTo>
                    <a:pt x="64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1"/>
            <p:cNvSpPr>
              <a:spLocks/>
            </p:cNvSpPr>
            <p:nvPr userDrawn="1"/>
          </p:nvSpPr>
          <p:spPr bwMode="auto">
            <a:xfrm>
              <a:off x="1035"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2"/>
            <p:cNvSpPr>
              <a:spLocks/>
            </p:cNvSpPr>
            <p:nvPr userDrawn="1"/>
          </p:nvSpPr>
          <p:spPr bwMode="auto">
            <a:xfrm>
              <a:off x="0" y="1657"/>
              <a:ext cx="697" cy="1182"/>
            </a:xfrm>
            <a:custGeom>
              <a:avLst/>
              <a:gdLst/>
              <a:ahLst/>
              <a:cxnLst>
                <a:cxn ang="0">
                  <a:pos x="540" y="859"/>
                </a:cxn>
                <a:cxn ang="0">
                  <a:pos x="73" y="50"/>
                </a:cxn>
                <a:cxn ang="0">
                  <a:pos x="3" y="0"/>
                </a:cxn>
                <a:cxn ang="0">
                  <a:pos x="0" y="0"/>
                </a:cxn>
                <a:cxn ang="0">
                  <a:pos x="0" y="982"/>
                </a:cxn>
                <a:cxn ang="0">
                  <a:pos x="469" y="982"/>
                </a:cxn>
                <a:cxn ang="0">
                  <a:pos x="540" y="859"/>
                </a:cxn>
              </a:cxnLst>
              <a:rect l="0" t="0" r="r" b="b"/>
              <a:pathLst>
                <a:path w="579" h="982">
                  <a:moveTo>
                    <a:pt x="540" y="859"/>
                  </a:moveTo>
                  <a:cubicBezTo>
                    <a:pt x="73" y="50"/>
                    <a:pt x="73" y="50"/>
                    <a:pt x="73" y="50"/>
                  </a:cubicBezTo>
                  <a:cubicBezTo>
                    <a:pt x="54" y="17"/>
                    <a:pt x="28" y="0"/>
                    <a:pt x="3" y="0"/>
                  </a:cubicBezTo>
                  <a:cubicBezTo>
                    <a:pt x="2" y="0"/>
                    <a:pt x="1" y="0"/>
                    <a:pt x="0" y="0"/>
                  </a:cubicBezTo>
                  <a:cubicBezTo>
                    <a:pt x="0" y="982"/>
                    <a:pt x="0" y="982"/>
                    <a:pt x="0" y="982"/>
                  </a:cubicBezTo>
                  <a:cubicBezTo>
                    <a:pt x="469" y="982"/>
                    <a:pt x="469" y="982"/>
                    <a:pt x="469" y="982"/>
                  </a:cubicBezTo>
                  <a:cubicBezTo>
                    <a:pt x="547" y="982"/>
                    <a:pt x="579" y="927"/>
                    <a:pt x="540" y="8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3"/>
            <p:cNvSpPr>
              <a:spLocks/>
            </p:cNvSpPr>
            <p:nvPr userDrawn="1"/>
          </p:nvSpPr>
          <p:spPr bwMode="auto">
            <a:xfrm>
              <a:off x="172" y="1495"/>
              <a:ext cx="1388" cy="1181"/>
            </a:xfrm>
            <a:custGeom>
              <a:avLst/>
              <a:gdLst/>
              <a:ahLst/>
              <a:cxnLst>
                <a:cxn ang="0">
                  <a:pos x="1114" y="123"/>
                </a:cxn>
                <a:cxn ang="0">
                  <a:pos x="1043" y="0"/>
                </a:cxn>
                <a:cxn ang="0">
                  <a:pos x="110" y="0"/>
                </a:cxn>
                <a:cxn ang="0">
                  <a:pos x="39" y="123"/>
                </a:cxn>
                <a:cxn ang="0">
                  <a:pos x="506" y="932"/>
                </a:cxn>
                <a:cxn ang="0">
                  <a:pos x="576" y="982"/>
                </a:cxn>
                <a:cxn ang="0">
                  <a:pos x="588" y="981"/>
                </a:cxn>
                <a:cxn ang="0">
                  <a:pos x="613" y="970"/>
                </a:cxn>
                <a:cxn ang="0">
                  <a:pos x="647" y="932"/>
                </a:cxn>
                <a:cxn ang="0">
                  <a:pos x="845" y="589"/>
                </a:cxn>
                <a:cxn ang="0">
                  <a:pos x="1114" y="123"/>
                </a:cxn>
              </a:cxnLst>
              <a:rect l="0" t="0" r="r" b="b"/>
              <a:pathLst>
                <a:path w="1153" h="982">
                  <a:moveTo>
                    <a:pt x="1114" y="123"/>
                  </a:move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ubicBezTo>
                    <a:pt x="845" y="589"/>
                    <a:pt x="845" y="589"/>
                    <a:pt x="845" y="589"/>
                  </a:cubicBezTo>
                  <a:lnTo>
                    <a:pt x="1114" y="1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4"/>
            <p:cNvSpPr>
              <a:spLocks/>
            </p:cNvSpPr>
            <p:nvPr userDrawn="1"/>
          </p:nvSpPr>
          <p:spPr bwMode="auto">
            <a:xfrm>
              <a:off x="1035" y="1645"/>
              <a:ext cx="1388" cy="1194"/>
            </a:xfrm>
            <a:custGeom>
              <a:avLst/>
              <a:gdLst/>
              <a:ahLst/>
              <a:cxnLst>
                <a:cxn ang="0">
                  <a:pos x="110" y="992"/>
                </a:cxn>
                <a:cxn ang="0">
                  <a:pos x="1043" y="992"/>
                </a:cxn>
                <a:cxn ang="0">
                  <a:pos x="1114" y="869"/>
                </a:cxn>
                <a:cxn ang="0">
                  <a:pos x="647" y="60"/>
                </a:cxn>
                <a:cxn ang="0">
                  <a:pos x="548" y="17"/>
                </a:cxn>
                <a:cxn ang="0">
                  <a:pos x="506" y="60"/>
                </a:cxn>
                <a:cxn ang="0">
                  <a:pos x="39" y="869"/>
                </a:cxn>
                <a:cxn ang="0">
                  <a:pos x="110" y="992"/>
                </a:cxn>
              </a:cxnLst>
              <a:rect l="0" t="0" r="r" b="b"/>
              <a:pathLst>
                <a:path w="1153" h="992">
                  <a:moveTo>
                    <a:pt x="110" y="992"/>
                  </a:move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ubicBezTo>
                    <a:pt x="39" y="869"/>
                    <a:pt x="39" y="869"/>
                    <a:pt x="39" y="869"/>
                  </a:cubicBezTo>
                  <a:cubicBezTo>
                    <a:pt x="0" y="937"/>
                    <a:pt x="32" y="992"/>
                    <a:pt x="110" y="9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5"/>
            <p:cNvSpPr>
              <a:spLocks/>
            </p:cNvSpPr>
            <p:nvPr userDrawn="1"/>
          </p:nvSpPr>
          <p:spPr bwMode="auto">
            <a:xfrm>
              <a:off x="1899" y="3150"/>
              <a:ext cx="693" cy="1182"/>
            </a:xfrm>
            <a:custGeom>
              <a:avLst/>
              <a:gdLst/>
              <a:ahLst/>
              <a:cxnLst>
                <a:cxn ang="0">
                  <a:pos x="504" y="51"/>
                </a:cxn>
                <a:cxn ang="0">
                  <a:pos x="37" y="860"/>
                </a:cxn>
                <a:cxn ang="0">
                  <a:pos x="100" y="982"/>
                </a:cxn>
                <a:cxn ang="0">
                  <a:pos x="576" y="982"/>
                </a:cxn>
                <a:cxn ang="0">
                  <a:pos x="576" y="0"/>
                </a:cxn>
                <a:cxn ang="0">
                  <a:pos x="504" y="51"/>
                </a:cxn>
              </a:cxnLst>
              <a:rect l="0" t="0" r="r" b="b"/>
              <a:pathLst>
                <a:path w="576" h="982">
                  <a:moveTo>
                    <a:pt x="504" y="51"/>
                  </a:moveTo>
                  <a:cubicBezTo>
                    <a:pt x="37" y="860"/>
                    <a:pt x="37" y="860"/>
                    <a:pt x="37" y="860"/>
                  </a:cubicBezTo>
                  <a:cubicBezTo>
                    <a:pt x="0" y="925"/>
                    <a:pt x="28" y="978"/>
                    <a:pt x="100" y="982"/>
                  </a:cubicBezTo>
                  <a:cubicBezTo>
                    <a:pt x="576" y="982"/>
                    <a:pt x="576" y="982"/>
                    <a:pt x="576" y="982"/>
                  </a:cubicBezTo>
                  <a:cubicBezTo>
                    <a:pt x="576" y="0"/>
                    <a:pt x="576" y="0"/>
                    <a:pt x="576" y="0"/>
                  </a:cubicBezTo>
                  <a:cubicBezTo>
                    <a:pt x="550" y="0"/>
                    <a:pt x="524" y="17"/>
                    <a:pt x="504"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Freeform 16"/>
            <p:cNvSpPr>
              <a:spLocks/>
            </p:cNvSpPr>
            <p:nvPr userDrawn="1"/>
          </p:nvSpPr>
          <p:spPr bwMode="auto">
            <a:xfrm>
              <a:off x="1898"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062849" y="0"/>
            <a:ext cx="812915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783" y="849536"/>
            <a:ext cx="3514066"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784" y="2943639"/>
            <a:ext cx="3514065"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2" name="Footer Placeholder 1"/>
          <p:cNvSpPr>
            <a:spLocks noGrp="1"/>
          </p:cNvSpPr>
          <p:nvPr>
            <p:ph type="ftr" sz="quarter" idx="20"/>
          </p:nvPr>
        </p:nvSpPr>
        <p:spPr/>
        <p:txBody>
          <a:bodyPr/>
          <a:lstStyle>
            <a:lvl1pPr>
              <a:defRPr>
                <a:solidFill>
                  <a:schemeClr val="bg1"/>
                </a:solidFill>
              </a:defRPr>
            </a:lvl1pPr>
          </a:lstStyle>
          <a:p>
            <a:endParaRPr lang="en-US" dirty="0"/>
          </a:p>
        </p:txBody>
      </p:sp>
      <p:sp>
        <p:nvSpPr>
          <p:cNvPr id="13"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6195954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B9881-4C37-4F7C-B502-7F6BDF274F5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0D10EBA0-0A67-4D34-A0BA-625D42389D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3D55E7-8F8D-44D1-8698-A48847B9476B}"/>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5" name="Footer Placeholder 4">
            <a:extLst>
              <a:ext uri="{FF2B5EF4-FFF2-40B4-BE49-F238E27FC236}">
                <a16:creationId xmlns:a16="http://schemas.microsoft.com/office/drawing/2014/main" id="{E12811AC-B9DD-4057-830F-8F53F68BF52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F01E2837-82CD-47AB-BBA5-96C0140A823A}"/>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30398568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Layout_DCG-White">
    <p:bg>
      <p:bgPr>
        <a:solidFill>
          <a:schemeClr val="bg1"/>
        </a:solidFill>
        <a:effectLst/>
      </p:bgPr>
    </p:bg>
    <p:spTree>
      <p:nvGrpSpPr>
        <p:cNvPr id="1" name=""/>
        <p:cNvGrpSpPr/>
        <p:nvPr/>
      </p:nvGrpSpPr>
      <p:grpSpPr>
        <a:xfrm>
          <a:off x="0" y="0"/>
          <a:ext cx="0" cy="0"/>
          <a:chOff x="0" y="0"/>
          <a:chExt cx="0" cy="0"/>
        </a:xfrm>
      </p:grpSpPr>
      <p:grpSp>
        <p:nvGrpSpPr>
          <p:cNvPr id="9" name="Group 6"/>
          <p:cNvGrpSpPr>
            <a:grpSpLocks noChangeAspect="1"/>
          </p:cNvGrpSpPr>
          <p:nvPr userDrawn="1"/>
        </p:nvGrpSpPr>
        <p:grpSpPr bwMode="auto">
          <a:xfrm>
            <a:off x="6989997" y="0"/>
            <a:ext cx="5211532" cy="6877050"/>
            <a:chOff x="4402" y="0"/>
            <a:chExt cx="3282" cy="4332"/>
          </a:xfrm>
          <a:solidFill>
            <a:schemeClr val="bg2">
              <a:alpha val="5000"/>
            </a:schemeClr>
          </a:solidFill>
        </p:grpSpPr>
        <p:sp>
          <p:nvSpPr>
            <p:cNvPr id="10"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15" name="Text Placeholder 107"/>
          <p:cNvSpPr>
            <a:spLocks noGrp="1"/>
          </p:cNvSpPr>
          <p:nvPr>
            <p:ph type="body" sz="quarter" idx="18" hasCustomPrompt="1"/>
          </p:nvPr>
        </p:nvSpPr>
        <p:spPr bwMode="white">
          <a:xfrm>
            <a:off x="548783" y="1276350"/>
            <a:ext cx="10167728" cy="3242641"/>
          </a:xfrm>
          <a:prstGeom prst="rect">
            <a:avLst/>
          </a:prstGeom>
        </p:spPr>
        <p:txBody>
          <a:bodyPr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482" y="4623890"/>
            <a:ext cx="10162029" cy="876300"/>
          </a:xfrm>
          <a:prstGeom prst="rect">
            <a:avLst/>
          </a:prstGeom>
        </p:spPr>
        <p:txBody>
          <a:bodyPr/>
          <a:lstStyle>
            <a:lvl1pPr marL="0" indent="0" algn="l">
              <a:buNone/>
              <a:defRPr sz="2400" b="1" spc="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Footer Placeholder 1"/>
          <p:cNvSpPr>
            <a:spLocks noGrp="1"/>
          </p:cNvSpPr>
          <p:nvPr>
            <p:ph type="ftr" sz="quarter" idx="20"/>
          </p:nvPr>
        </p:nvSpPr>
        <p:spPr/>
        <p:txBody>
          <a:bodyPr/>
          <a:lstStyle/>
          <a:p>
            <a:endParaRPr lang="en-US" dirty="0"/>
          </a:p>
        </p:txBody>
      </p:sp>
      <p:grpSp>
        <p:nvGrpSpPr>
          <p:cNvPr id="12" name="Group 11"/>
          <p:cNvGrpSpPr/>
          <p:nvPr userDrawn="1"/>
        </p:nvGrpSpPr>
        <p:grpSpPr>
          <a:xfrm>
            <a:off x="657397" y="398464"/>
            <a:ext cx="990858" cy="735013"/>
            <a:chOff x="657226" y="398463"/>
            <a:chExt cx="990600" cy="735013"/>
          </a:xfrm>
          <a:solidFill>
            <a:schemeClr val="accent4"/>
          </a:soli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34062820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Layout_DCG-DataGray">
    <p:bg>
      <p:bgPr>
        <a:solidFill>
          <a:schemeClr val="bg2"/>
        </a:solidFill>
        <a:effectLst/>
      </p:bgPr>
    </p:bg>
    <p:spTree>
      <p:nvGrpSpPr>
        <p:cNvPr id="1" name=""/>
        <p:cNvGrpSpPr/>
        <p:nvPr/>
      </p:nvGrpSpPr>
      <p:grpSpPr>
        <a:xfrm>
          <a:off x="0" y="0"/>
          <a:ext cx="0" cy="0"/>
          <a:chOff x="0" y="0"/>
          <a:chExt cx="0" cy="0"/>
        </a:xfrm>
      </p:grpSpPr>
      <p:grpSp>
        <p:nvGrpSpPr>
          <p:cNvPr id="9" name="Group 6"/>
          <p:cNvGrpSpPr>
            <a:grpSpLocks noChangeAspect="1"/>
          </p:cNvGrpSpPr>
          <p:nvPr userDrawn="1"/>
        </p:nvGrpSpPr>
        <p:grpSpPr bwMode="auto">
          <a:xfrm>
            <a:off x="6989997" y="0"/>
            <a:ext cx="5211532" cy="6877050"/>
            <a:chOff x="4402" y="0"/>
            <a:chExt cx="3282" cy="4332"/>
          </a:xfrm>
          <a:solidFill>
            <a:schemeClr val="tx1">
              <a:alpha val="10000"/>
            </a:schemeClr>
          </a:solidFill>
        </p:grpSpPr>
        <p:sp>
          <p:nvSpPr>
            <p:cNvPr id="10"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15" name="Text Placeholder 107"/>
          <p:cNvSpPr>
            <a:spLocks noGrp="1"/>
          </p:cNvSpPr>
          <p:nvPr>
            <p:ph type="body" sz="quarter" idx="18" hasCustomPrompt="1"/>
          </p:nvPr>
        </p:nvSpPr>
        <p:spPr bwMode="white">
          <a:xfrm>
            <a:off x="548783" y="1276350"/>
            <a:ext cx="10167728" cy="3242641"/>
          </a:xfrm>
          <a:prstGeom prst="rect">
            <a:avLst/>
          </a:prstGeom>
        </p:spPr>
        <p:txBody>
          <a:bodyPr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482" y="4623890"/>
            <a:ext cx="10162029" cy="876300"/>
          </a:xfrm>
          <a:prstGeom prst="rect">
            <a:avLst/>
          </a:prstGeom>
        </p:spPr>
        <p:txBody>
          <a:bodyPr/>
          <a:lstStyle>
            <a:lvl1pPr marL="0" indent="0" algn="l">
              <a:buNone/>
              <a:defRPr sz="2400" b="1" spc="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Footer Placeholder 1"/>
          <p:cNvSpPr>
            <a:spLocks noGrp="1"/>
          </p:cNvSpPr>
          <p:nvPr>
            <p:ph type="ftr" sz="quarter" idx="20"/>
          </p:nvPr>
        </p:nvSpPr>
        <p:spPr/>
        <p:txBody>
          <a:bodyPr/>
          <a:lstStyle>
            <a:lvl1pPr>
              <a:defRPr>
                <a:solidFill>
                  <a:schemeClr val="bg1"/>
                </a:solidFill>
              </a:defRPr>
            </a:lvl1pPr>
          </a:lstStyle>
          <a:p>
            <a:endParaRPr lang="en-US" dirty="0"/>
          </a:p>
        </p:txBody>
      </p:sp>
      <p:grpSp>
        <p:nvGrpSpPr>
          <p:cNvPr id="12" name="Group 11"/>
          <p:cNvGrpSpPr/>
          <p:nvPr userDrawn="1"/>
        </p:nvGrpSpPr>
        <p:grpSpPr>
          <a:xfrm>
            <a:off x="657397" y="398464"/>
            <a:ext cx="990858" cy="735013"/>
            <a:chOff x="657226" y="398463"/>
            <a:chExt cx="990600" cy="735013"/>
          </a:xfrm>
          <a:solidFill>
            <a:schemeClr val="accent6"/>
          </a:soli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09240883"/>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8599"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37065" y="1179576"/>
            <a:ext cx="4708781"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37064" y="274320"/>
            <a:ext cx="470878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Title</a:t>
            </a:r>
          </a:p>
        </p:txBody>
      </p:sp>
      <p:sp>
        <p:nvSpPr>
          <p:cNvPr id="2" name="Footer Placeholder 1"/>
          <p:cNvSpPr>
            <a:spLocks noGrp="1"/>
          </p:cNvSpPr>
          <p:nvPr>
            <p:ph type="ftr" sz="quarter" idx="19"/>
          </p:nvPr>
        </p:nvSpPr>
        <p:spPr/>
        <p:txBody>
          <a:bodyPr/>
          <a:lstStyle/>
          <a:p>
            <a:endParaRPr lang="en-US" dirty="0"/>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34137895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 Product_Black">
    <p:bg>
      <p:bgPr>
        <a:solidFill>
          <a:schemeClr val="bg2"/>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8599"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37065" y="1179576"/>
            <a:ext cx="4708781"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37064" y="274320"/>
            <a:ext cx="470878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Title</a:t>
            </a:r>
          </a:p>
        </p:txBody>
      </p:sp>
      <p:sp>
        <p:nvSpPr>
          <p:cNvPr id="2" name="Footer Placeholder 1"/>
          <p:cNvSpPr>
            <a:spLocks noGrp="1"/>
          </p:cNvSpPr>
          <p:nvPr>
            <p:ph type="ftr" sz="quarter" idx="19"/>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60500096"/>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783" y="1179576"/>
            <a:ext cx="11076269" cy="5212835"/>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2" name="Footer Placeholder 1"/>
          <p:cNvSpPr>
            <a:spLocks noGrp="1"/>
          </p:cNvSpPr>
          <p:nvPr>
            <p:ph type="ftr" sz="quarter" idx="11"/>
          </p:nvPr>
        </p:nvSpPr>
        <p:spPr/>
        <p:txBody>
          <a:bodyPr/>
          <a:lstStyle/>
          <a:p>
            <a:endParaRPr lang="en-US" dirty="0"/>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45862582"/>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783" y="1179576"/>
            <a:ext cx="11076269" cy="5212835"/>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2" name="Footer Placeholder 1"/>
          <p:cNvSpPr>
            <a:spLocks noGrp="1"/>
          </p:cNvSpPr>
          <p:nvPr>
            <p:ph type="ftr" sz="quarter" idx="11"/>
          </p:nvPr>
        </p:nvSpPr>
        <p:spPr/>
        <p:txBody>
          <a:bodyPr/>
          <a:lstStyle>
            <a:lvl1pPr>
              <a:defRPr>
                <a:solidFill>
                  <a:schemeClr val="bg1"/>
                </a:solidFill>
              </a:defRPr>
            </a:lvl1pPr>
          </a:lstStyle>
          <a:p>
            <a:endParaRPr lang="en-US" dirty="0"/>
          </a:p>
        </p:txBody>
      </p:sp>
      <p:sp>
        <p:nvSpPr>
          <p:cNvPr id="1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05498250"/>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09941607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_Black">
    <p:bg>
      <p:bgPr>
        <a:solidFill>
          <a:schemeClr val="bg2"/>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51140878"/>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losing Slide_DCG-White">
    <p:spTree>
      <p:nvGrpSpPr>
        <p:cNvPr id="1" name=""/>
        <p:cNvGrpSpPr/>
        <p:nvPr/>
      </p:nvGrpSpPr>
      <p:grpSpPr>
        <a:xfrm>
          <a:off x="0" y="0"/>
          <a:ext cx="0" cy="0"/>
          <a:chOff x="0" y="0"/>
          <a:chExt cx="0" cy="0"/>
        </a:xfrm>
      </p:grpSpPr>
      <p:grpSp>
        <p:nvGrpSpPr>
          <p:cNvPr id="81" name="Group 80"/>
          <p:cNvGrpSpPr/>
          <p:nvPr userDrawn="1"/>
        </p:nvGrpSpPr>
        <p:grpSpPr>
          <a:xfrm>
            <a:off x="541190" y="2649538"/>
            <a:ext cx="9288143" cy="2092325"/>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0" name="Group 79"/>
          <p:cNvGrpSpPr/>
          <p:nvPr userDrawn="1"/>
        </p:nvGrpSpPr>
        <p:grpSpPr>
          <a:xfrm>
            <a:off x="570861" y="5119164"/>
            <a:ext cx="3077528" cy="280831"/>
            <a:chOff x="146050" y="879475"/>
            <a:chExt cx="12192000" cy="1112838"/>
          </a:xfrm>
          <a:solidFill>
            <a:schemeClr val="accent2"/>
          </a:solidFill>
        </p:grpSpPr>
        <p:sp>
          <p:nvSpPr>
            <p:cNvPr id="64" name="Freeform 15"/>
            <p:cNvSpPr>
              <a:spLocks noEditPoints="1"/>
            </p:cNvSpPr>
            <p:nvPr userDrawn="1"/>
          </p:nvSpPr>
          <p:spPr bwMode="auto">
            <a:xfrm>
              <a:off x="146050" y="935038"/>
              <a:ext cx="952500" cy="1039813"/>
            </a:xfrm>
            <a:custGeom>
              <a:avLst/>
              <a:gdLst>
                <a:gd name="T0" fmla="*/ 0 w 332"/>
                <a:gd name="T1" fmla="*/ 0 h 360"/>
                <a:gd name="T2" fmla="*/ 140 w 332"/>
                <a:gd name="T3" fmla="*/ 0 h 360"/>
                <a:gd name="T4" fmla="*/ 332 w 332"/>
                <a:gd name="T5" fmla="*/ 179 h 360"/>
                <a:gd name="T6" fmla="*/ 332 w 332"/>
                <a:gd name="T7" fmla="*/ 180 h 360"/>
                <a:gd name="T8" fmla="*/ 140 w 332"/>
                <a:gd name="T9" fmla="*/ 360 h 360"/>
                <a:gd name="T10" fmla="*/ 0 w 332"/>
                <a:gd name="T11" fmla="*/ 360 h 360"/>
                <a:gd name="T12" fmla="*/ 0 w 332"/>
                <a:gd name="T13" fmla="*/ 0 h 360"/>
                <a:gd name="T14" fmla="*/ 79 w 332"/>
                <a:gd name="T15" fmla="*/ 71 h 360"/>
                <a:gd name="T16" fmla="*/ 79 w 332"/>
                <a:gd name="T17" fmla="*/ 289 h 360"/>
                <a:gd name="T18" fmla="*/ 140 w 332"/>
                <a:gd name="T19" fmla="*/ 289 h 360"/>
                <a:gd name="T20" fmla="*/ 249 w 332"/>
                <a:gd name="T21" fmla="*/ 181 h 360"/>
                <a:gd name="T22" fmla="*/ 249 w 332"/>
                <a:gd name="T23" fmla="*/ 180 h 360"/>
                <a:gd name="T24" fmla="*/ 140 w 332"/>
                <a:gd name="T25" fmla="*/ 71 h 360"/>
                <a:gd name="T26" fmla="*/ 79 w 332"/>
                <a:gd name="T27"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 h="360">
                  <a:moveTo>
                    <a:pt x="0" y="0"/>
                  </a:moveTo>
                  <a:cubicBezTo>
                    <a:pt x="140" y="0"/>
                    <a:pt x="140" y="0"/>
                    <a:pt x="140" y="0"/>
                  </a:cubicBezTo>
                  <a:cubicBezTo>
                    <a:pt x="254" y="0"/>
                    <a:pt x="332" y="77"/>
                    <a:pt x="332" y="179"/>
                  </a:cubicBezTo>
                  <a:cubicBezTo>
                    <a:pt x="332" y="180"/>
                    <a:pt x="332" y="180"/>
                    <a:pt x="332" y="180"/>
                  </a:cubicBezTo>
                  <a:cubicBezTo>
                    <a:pt x="332" y="281"/>
                    <a:pt x="254" y="360"/>
                    <a:pt x="140" y="360"/>
                  </a:cubicBezTo>
                  <a:cubicBezTo>
                    <a:pt x="0" y="360"/>
                    <a:pt x="0" y="360"/>
                    <a:pt x="0" y="360"/>
                  </a:cubicBezTo>
                  <a:lnTo>
                    <a:pt x="0" y="0"/>
                  </a:lnTo>
                  <a:close/>
                  <a:moveTo>
                    <a:pt x="79" y="71"/>
                  </a:moveTo>
                  <a:cubicBezTo>
                    <a:pt x="79" y="289"/>
                    <a:pt x="79" y="289"/>
                    <a:pt x="79" y="289"/>
                  </a:cubicBezTo>
                  <a:cubicBezTo>
                    <a:pt x="140" y="289"/>
                    <a:pt x="140" y="289"/>
                    <a:pt x="140" y="289"/>
                  </a:cubicBezTo>
                  <a:cubicBezTo>
                    <a:pt x="205" y="289"/>
                    <a:pt x="249" y="245"/>
                    <a:pt x="249" y="181"/>
                  </a:cubicBezTo>
                  <a:cubicBezTo>
                    <a:pt x="249" y="180"/>
                    <a:pt x="249" y="180"/>
                    <a:pt x="249" y="180"/>
                  </a:cubicBezTo>
                  <a:cubicBezTo>
                    <a:pt x="249" y="116"/>
                    <a:pt x="205" y="71"/>
                    <a:pt x="140" y="71"/>
                  </a:cubicBezTo>
                  <a:lnTo>
                    <a:pt x="7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6"/>
            <p:cNvSpPr>
              <a:spLocks noEditPoints="1"/>
            </p:cNvSpPr>
            <p:nvPr userDrawn="1"/>
          </p:nvSpPr>
          <p:spPr bwMode="auto">
            <a:xfrm>
              <a:off x="1222375"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4 w 148"/>
                <a:gd name="T11" fmla="*/ 182 h 685"/>
                <a:gd name="T12" fmla="*/ 145 w 148"/>
                <a:gd name="T13" fmla="*/ 182 h 685"/>
                <a:gd name="T14" fmla="*/ 145 w 148"/>
                <a:gd name="T15" fmla="*/ 685 h 685"/>
                <a:gd name="T16" fmla="*/ 4 w 148"/>
                <a:gd name="T17" fmla="*/ 685 h 685"/>
                <a:gd name="T18" fmla="*/ 4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4" y="182"/>
                  </a:moveTo>
                  <a:lnTo>
                    <a:pt x="145" y="182"/>
                  </a:lnTo>
                  <a:lnTo>
                    <a:pt x="145" y="685"/>
                  </a:lnTo>
                  <a:lnTo>
                    <a:pt x="4" y="685"/>
                  </a:lnTo>
                  <a:lnTo>
                    <a:pt x="4"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7"/>
            <p:cNvSpPr>
              <a:spLocks noEditPoints="1"/>
            </p:cNvSpPr>
            <p:nvPr userDrawn="1"/>
          </p:nvSpPr>
          <p:spPr bwMode="auto">
            <a:xfrm>
              <a:off x="1549400" y="879475"/>
              <a:ext cx="1065213" cy="1095375"/>
            </a:xfrm>
            <a:custGeom>
              <a:avLst/>
              <a:gdLst>
                <a:gd name="T0" fmla="*/ 33 w 371"/>
                <a:gd name="T1" fmla="*/ 170 h 379"/>
                <a:gd name="T2" fmla="*/ 0 w 371"/>
                <a:gd name="T3" fmla="*/ 170 h 379"/>
                <a:gd name="T4" fmla="*/ 0 w 371"/>
                <a:gd name="T5" fmla="*/ 106 h 379"/>
                <a:gd name="T6" fmla="*/ 33 w 371"/>
                <a:gd name="T7" fmla="*/ 106 h 379"/>
                <a:gd name="T8" fmla="*/ 33 w 371"/>
                <a:gd name="T9" fmla="*/ 88 h 379"/>
                <a:gd name="T10" fmla="*/ 55 w 371"/>
                <a:gd name="T11" fmla="*/ 21 h 379"/>
                <a:gd name="T12" fmla="*/ 118 w 371"/>
                <a:gd name="T13" fmla="*/ 0 h 379"/>
                <a:gd name="T14" fmla="*/ 174 w 371"/>
                <a:gd name="T15" fmla="*/ 7 h 379"/>
                <a:gd name="T16" fmla="*/ 174 w 371"/>
                <a:gd name="T17" fmla="*/ 72 h 379"/>
                <a:gd name="T18" fmla="*/ 138 w 371"/>
                <a:gd name="T19" fmla="*/ 66 h 379"/>
                <a:gd name="T20" fmla="*/ 110 w 371"/>
                <a:gd name="T21" fmla="*/ 95 h 379"/>
                <a:gd name="T22" fmla="*/ 110 w 371"/>
                <a:gd name="T23" fmla="*/ 106 h 379"/>
                <a:gd name="T24" fmla="*/ 173 w 371"/>
                <a:gd name="T25" fmla="*/ 106 h 379"/>
                <a:gd name="T26" fmla="*/ 173 w 371"/>
                <a:gd name="T27" fmla="*/ 170 h 379"/>
                <a:gd name="T28" fmla="*/ 111 w 371"/>
                <a:gd name="T29" fmla="*/ 170 h 379"/>
                <a:gd name="T30" fmla="*/ 111 w 371"/>
                <a:gd name="T31" fmla="*/ 379 h 379"/>
                <a:gd name="T32" fmla="*/ 33 w 371"/>
                <a:gd name="T33" fmla="*/ 379 h 379"/>
                <a:gd name="T34" fmla="*/ 33 w 371"/>
                <a:gd name="T35" fmla="*/ 170 h 379"/>
                <a:gd name="T36" fmla="*/ 230 w 371"/>
                <a:gd name="T37" fmla="*/ 170 h 379"/>
                <a:gd name="T38" fmla="*/ 197 w 371"/>
                <a:gd name="T39" fmla="*/ 170 h 379"/>
                <a:gd name="T40" fmla="*/ 197 w 371"/>
                <a:gd name="T41" fmla="*/ 106 h 379"/>
                <a:gd name="T42" fmla="*/ 230 w 371"/>
                <a:gd name="T43" fmla="*/ 106 h 379"/>
                <a:gd name="T44" fmla="*/ 230 w 371"/>
                <a:gd name="T45" fmla="*/ 88 h 379"/>
                <a:gd name="T46" fmla="*/ 252 w 371"/>
                <a:gd name="T47" fmla="*/ 21 h 379"/>
                <a:gd name="T48" fmla="*/ 315 w 371"/>
                <a:gd name="T49" fmla="*/ 0 h 379"/>
                <a:gd name="T50" fmla="*/ 371 w 371"/>
                <a:gd name="T51" fmla="*/ 7 h 379"/>
                <a:gd name="T52" fmla="*/ 371 w 371"/>
                <a:gd name="T53" fmla="*/ 72 h 379"/>
                <a:gd name="T54" fmla="*/ 335 w 371"/>
                <a:gd name="T55" fmla="*/ 66 h 379"/>
                <a:gd name="T56" fmla="*/ 307 w 371"/>
                <a:gd name="T57" fmla="*/ 95 h 379"/>
                <a:gd name="T58" fmla="*/ 307 w 371"/>
                <a:gd name="T59" fmla="*/ 106 h 379"/>
                <a:gd name="T60" fmla="*/ 370 w 371"/>
                <a:gd name="T61" fmla="*/ 106 h 379"/>
                <a:gd name="T62" fmla="*/ 370 w 371"/>
                <a:gd name="T63" fmla="*/ 170 h 379"/>
                <a:gd name="T64" fmla="*/ 308 w 371"/>
                <a:gd name="T65" fmla="*/ 170 h 379"/>
                <a:gd name="T66" fmla="*/ 308 w 371"/>
                <a:gd name="T67" fmla="*/ 379 h 379"/>
                <a:gd name="T68" fmla="*/ 230 w 371"/>
                <a:gd name="T69" fmla="*/ 379 h 379"/>
                <a:gd name="T70" fmla="*/ 230 w 371"/>
                <a:gd name="T71" fmla="*/ 17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9">
                  <a:moveTo>
                    <a:pt x="33" y="170"/>
                  </a:moveTo>
                  <a:cubicBezTo>
                    <a:pt x="0" y="170"/>
                    <a:pt x="0" y="170"/>
                    <a:pt x="0" y="170"/>
                  </a:cubicBezTo>
                  <a:cubicBezTo>
                    <a:pt x="0" y="106"/>
                    <a:pt x="0" y="106"/>
                    <a:pt x="0" y="106"/>
                  </a:cubicBezTo>
                  <a:cubicBezTo>
                    <a:pt x="33" y="106"/>
                    <a:pt x="33" y="106"/>
                    <a:pt x="33" y="106"/>
                  </a:cubicBezTo>
                  <a:cubicBezTo>
                    <a:pt x="33" y="88"/>
                    <a:pt x="33" y="88"/>
                    <a:pt x="33" y="88"/>
                  </a:cubicBezTo>
                  <a:cubicBezTo>
                    <a:pt x="33" y="58"/>
                    <a:pt x="41" y="36"/>
                    <a:pt x="55" y="21"/>
                  </a:cubicBezTo>
                  <a:cubicBezTo>
                    <a:pt x="69" y="7"/>
                    <a:pt x="91" y="0"/>
                    <a:pt x="118" y="0"/>
                  </a:cubicBezTo>
                  <a:cubicBezTo>
                    <a:pt x="143" y="0"/>
                    <a:pt x="160" y="3"/>
                    <a:pt x="174" y="7"/>
                  </a:cubicBezTo>
                  <a:cubicBezTo>
                    <a:pt x="174" y="72"/>
                    <a:pt x="174" y="72"/>
                    <a:pt x="174" y="72"/>
                  </a:cubicBezTo>
                  <a:cubicBezTo>
                    <a:pt x="163" y="68"/>
                    <a:pt x="152" y="66"/>
                    <a:pt x="138" y="66"/>
                  </a:cubicBezTo>
                  <a:cubicBezTo>
                    <a:pt x="120" y="66"/>
                    <a:pt x="110" y="75"/>
                    <a:pt x="110" y="95"/>
                  </a:cubicBezTo>
                  <a:cubicBezTo>
                    <a:pt x="110" y="106"/>
                    <a:pt x="110" y="106"/>
                    <a:pt x="110" y="106"/>
                  </a:cubicBezTo>
                  <a:cubicBezTo>
                    <a:pt x="173" y="106"/>
                    <a:pt x="173" y="106"/>
                    <a:pt x="173" y="106"/>
                  </a:cubicBezTo>
                  <a:cubicBezTo>
                    <a:pt x="173" y="170"/>
                    <a:pt x="173" y="170"/>
                    <a:pt x="173" y="170"/>
                  </a:cubicBezTo>
                  <a:cubicBezTo>
                    <a:pt x="111" y="170"/>
                    <a:pt x="111" y="170"/>
                    <a:pt x="111" y="170"/>
                  </a:cubicBezTo>
                  <a:cubicBezTo>
                    <a:pt x="111" y="379"/>
                    <a:pt x="111" y="379"/>
                    <a:pt x="111" y="379"/>
                  </a:cubicBezTo>
                  <a:cubicBezTo>
                    <a:pt x="33" y="379"/>
                    <a:pt x="33" y="379"/>
                    <a:pt x="33" y="379"/>
                  </a:cubicBezTo>
                  <a:lnTo>
                    <a:pt x="33" y="170"/>
                  </a:lnTo>
                  <a:close/>
                  <a:moveTo>
                    <a:pt x="230" y="170"/>
                  </a:moveTo>
                  <a:cubicBezTo>
                    <a:pt x="197" y="170"/>
                    <a:pt x="197" y="170"/>
                    <a:pt x="197" y="170"/>
                  </a:cubicBezTo>
                  <a:cubicBezTo>
                    <a:pt x="197" y="106"/>
                    <a:pt x="197" y="106"/>
                    <a:pt x="197" y="106"/>
                  </a:cubicBezTo>
                  <a:cubicBezTo>
                    <a:pt x="230" y="106"/>
                    <a:pt x="230" y="106"/>
                    <a:pt x="230" y="106"/>
                  </a:cubicBezTo>
                  <a:cubicBezTo>
                    <a:pt x="230" y="88"/>
                    <a:pt x="230" y="88"/>
                    <a:pt x="230" y="88"/>
                  </a:cubicBezTo>
                  <a:cubicBezTo>
                    <a:pt x="230" y="58"/>
                    <a:pt x="237" y="36"/>
                    <a:pt x="252" y="21"/>
                  </a:cubicBezTo>
                  <a:cubicBezTo>
                    <a:pt x="266" y="7"/>
                    <a:pt x="287" y="0"/>
                    <a:pt x="315" y="0"/>
                  </a:cubicBezTo>
                  <a:cubicBezTo>
                    <a:pt x="340" y="0"/>
                    <a:pt x="356" y="3"/>
                    <a:pt x="371" y="7"/>
                  </a:cubicBezTo>
                  <a:cubicBezTo>
                    <a:pt x="371" y="72"/>
                    <a:pt x="371" y="72"/>
                    <a:pt x="371" y="72"/>
                  </a:cubicBezTo>
                  <a:cubicBezTo>
                    <a:pt x="359" y="68"/>
                    <a:pt x="349" y="66"/>
                    <a:pt x="335" y="66"/>
                  </a:cubicBezTo>
                  <a:cubicBezTo>
                    <a:pt x="317" y="66"/>
                    <a:pt x="307" y="75"/>
                    <a:pt x="307" y="95"/>
                  </a:cubicBezTo>
                  <a:cubicBezTo>
                    <a:pt x="307" y="106"/>
                    <a:pt x="307" y="106"/>
                    <a:pt x="307" y="106"/>
                  </a:cubicBezTo>
                  <a:cubicBezTo>
                    <a:pt x="370" y="106"/>
                    <a:pt x="370" y="106"/>
                    <a:pt x="370" y="106"/>
                  </a:cubicBezTo>
                  <a:cubicBezTo>
                    <a:pt x="370" y="170"/>
                    <a:pt x="370" y="170"/>
                    <a:pt x="370" y="170"/>
                  </a:cubicBezTo>
                  <a:cubicBezTo>
                    <a:pt x="308" y="170"/>
                    <a:pt x="308" y="170"/>
                    <a:pt x="308" y="170"/>
                  </a:cubicBezTo>
                  <a:cubicBezTo>
                    <a:pt x="308" y="379"/>
                    <a:pt x="308" y="379"/>
                    <a:pt x="308" y="379"/>
                  </a:cubicBezTo>
                  <a:cubicBezTo>
                    <a:pt x="230" y="379"/>
                    <a:pt x="230" y="379"/>
                    <a:pt x="230" y="379"/>
                  </a:cubicBezTo>
                  <a:lnTo>
                    <a:pt x="23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18"/>
            <p:cNvSpPr>
              <a:spLocks noEditPoints="1"/>
            </p:cNvSpPr>
            <p:nvPr userDrawn="1"/>
          </p:nvSpPr>
          <p:spPr bwMode="auto">
            <a:xfrm>
              <a:off x="2622550"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19"/>
            <p:cNvSpPr>
              <a:spLocks/>
            </p:cNvSpPr>
            <p:nvPr userDrawn="1"/>
          </p:nvSpPr>
          <p:spPr bwMode="auto">
            <a:xfrm>
              <a:off x="3506788" y="1157288"/>
              <a:ext cx="476250" cy="817563"/>
            </a:xfrm>
            <a:custGeom>
              <a:avLst/>
              <a:gdLst>
                <a:gd name="T0" fmla="*/ 0 w 166"/>
                <a:gd name="T1" fmla="*/ 7 h 283"/>
                <a:gd name="T2" fmla="*/ 78 w 166"/>
                <a:gd name="T3" fmla="*/ 7 h 283"/>
                <a:gd name="T4" fmla="*/ 78 w 166"/>
                <a:gd name="T5" fmla="*/ 63 h 283"/>
                <a:gd name="T6" fmla="*/ 166 w 166"/>
                <a:gd name="T7" fmla="*/ 2 h 283"/>
                <a:gd name="T8" fmla="*/ 166 w 166"/>
                <a:gd name="T9" fmla="*/ 84 h 283"/>
                <a:gd name="T10" fmla="*/ 162 w 166"/>
                <a:gd name="T11" fmla="*/ 84 h 283"/>
                <a:gd name="T12" fmla="*/ 78 w 166"/>
                <a:gd name="T13" fmla="*/ 181 h 283"/>
                <a:gd name="T14" fmla="*/ 78 w 166"/>
                <a:gd name="T15" fmla="*/ 283 h 283"/>
                <a:gd name="T16" fmla="*/ 0 w 166"/>
                <a:gd name="T17" fmla="*/ 283 h 283"/>
                <a:gd name="T18" fmla="*/ 0 w 166"/>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283">
                  <a:moveTo>
                    <a:pt x="0" y="7"/>
                  </a:moveTo>
                  <a:cubicBezTo>
                    <a:pt x="78" y="7"/>
                    <a:pt x="78" y="7"/>
                    <a:pt x="78" y="7"/>
                  </a:cubicBezTo>
                  <a:cubicBezTo>
                    <a:pt x="78" y="63"/>
                    <a:pt x="78" y="63"/>
                    <a:pt x="78" y="63"/>
                  </a:cubicBezTo>
                  <a:cubicBezTo>
                    <a:pt x="94" y="25"/>
                    <a:pt x="120" y="0"/>
                    <a:pt x="166" y="2"/>
                  </a:cubicBezTo>
                  <a:cubicBezTo>
                    <a:pt x="166" y="84"/>
                    <a:pt x="166" y="84"/>
                    <a:pt x="166" y="84"/>
                  </a:cubicBezTo>
                  <a:cubicBezTo>
                    <a:pt x="162" y="84"/>
                    <a:pt x="162" y="84"/>
                    <a:pt x="162" y="84"/>
                  </a:cubicBezTo>
                  <a:cubicBezTo>
                    <a:pt x="110" y="84"/>
                    <a:pt x="78" y="115"/>
                    <a:pt x="78" y="181"/>
                  </a:cubicBezTo>
                  <a:cubicBezTo>
                    <a:pt x="78" y="283"/>
                    <a:pt x="78" y="283"/>
                    <a:pt x="78"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20"/>
            <p:cNvSpPr>
              <a:spLocks noEditPoints="1"/>
            </p:cNvSpPr>
            <p:nvPr userDrawn="1"/>
          </p:nvSpPr>
          <p:spPr bwMode="auto">
            <a:xfrm>
              <a:off x="4005263"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21"/>
            <p:cNvSpPr>
              <a:spLocks/>
            </p:cNvSpPr>
            <p:nvPr userDrawn="1"/>
          </p:nvSpPr>
          <p:spPr bwMode="auto">
            <a:xfrm>
              <a:off x="4889500" y="1162050"/>
              <a:ext cx="725488" cy="812800"/>
            </a:xfrm>
            <a:custGeom>
              <a:avLst/>
              <a:gdLst>
                <a:gd name="T0" fmla="*/ 0 w 253"/>
                <a:gd name="T1" fmla="*/ 5 h 281"/>
                <a:gd name="T2" fmla="*/ 78 w 253"/>
                <a:gd name="T3" fmla="*/ 5 h 281"/>
                <a:gd name="T4" fmla="*/ 78 w 253"/>
                <a:gd name="T5" fmla="*/ 44 h 281"/>
                <a:gd name="T6" fmla="*/ 159 w 253"/>
                <a:gd name="T7" fmla="*/ 0 h 281"/>
                <a:gd name="T8" fmla="*/ 253 w 253"/>
                <a:gd name="T9" fmla="*/ 102 h 281"/>
                <a:gd name="T10" fmla="*/ 253 w 253"/>
                <a:gd name="T11" fmla="*/ 281 h 281"/>
                <a:gd name="T12" fmla="*/ 175 w 253"/>
                <a:gd name="T13" fmla="*/ 281 h 281"/>
                <a:gd name="T14" fmla="*/ 175 w 253"/>
                <a:gd name="T15" fmla="*/ 127 h 281"/>
                <a:gd name="T16" fmla="*/ 127 w 253"/>
                <a:gd name="T17" fmla="*/ 71 h 281"/>
                <a:gd name="T18" fmla="*/ 78 w 253"/>
                <a:gd name="T19" fmla="*/ 127 h 281"/>
                <a:gd name="T20" fmla="*/ 78 w 253"/>
                <a:gd name="T21" fmla="*/ 281 h 281"/>
                <a:gd name="T22" fmla="*/ 0 w 253"/>
                <a:gd name="T23" fmla="*/ 281 h 281"/>
                <a:gd name="T24" fmla="*/ 0 w 253"/>
                <a:gd name="T25" fmla="*/ 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1">
                  <a:moveTo>
                    <a:pt x="0" y="5"/>
                  </a:moveTo>
                  <a:cubicBezTo>
                    <a:pt x="78" y="5"/>
                    <a:pt x="78" y="5"/>
                    <a:pt x="78" y="5"/>
                  </a:cubicBezTo>
                  <a:cubicBezTo>
                    <a:pt x="78" y="44"/>
                    <a:pt x="78" y="44"/>
                    <a:pt x="78" y="44"/>
                  </a:cubicBezTo>
                  <a:cubicBezTo>
                    <a:pt x="96" y="21"/>
                    <a:pt x="120" y="0"/>
                    <a:pt x="159" y="0"/>
                  </a:cubicBezTo>
                  <a:cubicBezTo>
                    <a:pt x="218" y="0"/>
                    <a:pt x="253" y="39"/>
                    <a:pt x="253" y="102"/>
                  </a:cubicBezTo>
                  <a:cubicBezTo>
                    <a:pt x="253" y="281"/>
                    <a:pt x="253" y="281"/>
                    <a:pt x="253" y="281"/>
                  </a:cubicBezTo>
                  <a:cubicBezTo>
                    <a:pt x="175" y="281"/>
                    <a:pt x="175" y="281"/>
                    <a:pt x="175" y="281"/>
                  </a:cubicBezTo>
                  <a:cubicBezTo>
                    <a:pt x="175" y="127"/>
                    <a:pt x="175" y="127"/>
                    <a:pt x="175" y="127"/>
                  </a:cubicBezTo>
                  <a:cubicBezTo>
                    <a:pt x="175" y="90"/>
                    <a:pt x="157" y="71"/>
                    <a:pt x="127" y="71"/>
                  </a:cubicBezTo>
                  <a:cubicBezTo>
                    <a:pt x="97" y="71"/>
                    <a:pt x="78" y="90"/>
                    <a:pt x="78" y="127"/>
                  </a:cubicBezTo>
                  <a:cubicBezTo>
                    <a:pt x="78" y="281"/>
                    <a:pt x="78" y="281"/>
                    <a:pt x="78" y="281"/>
                  </a:cubicBezTo>
                  <a:cubicBezTo>
                    <a:pt x="0" y="281"/>
                    <a:pt x="0" y="281"/>
                    <a:pt x="0" y="281"/>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22"/>
            <p:cNvSpPr>
              <a:spLocks/>
            </p:cNvSpPr>
            <p:nvPr userDrawn="1"/>
          </p:nvSpPr>
          <p:spPr bwMode="auto">
            <a:xfrm>
              <a:off x="56927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7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7" y="282"/>
                  </a:cubicBezTo>
                  <a:cubicBezTo>
                    <a:pt x="151" y="282"/>
                    <a:pt x="164" y="278"/>
                    <a:pt x="175" y="272"/>
                  </a:cubicBezTo>
                  <a:cubicBezTo>
                    <a:pt x="175" y="335"/>
                    <a:pt x="175" y="335"/>
                    <a:pt x="175" y="335"/>
                  </a:cubicBezTo>
                  <a:cubicBezTo>
                    <a:pt x="159" y="345"/>
                    <a:pt x="140" y="351"/>
                    <a:pt x="113" y="351"/>
                  </a:cubicBezTo>
                  <a:cubicBezTo>
                    <a:pt x="66"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2" name="Freeform 23"/>
            <p:cNvSpPr>
              <a:spLocks noEditPoints="1"/>
            </p:cNvSpPr>
            <p:nvPr userDrawn="1"/>
          </p:nvSpPr>
          <p:spPr bwMode="auto">
            <a:xfrm>
              <a:off x="6694488"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3 w 148"/>
                <a:gd name="T11" fmla="*/ 182 h 685"/>
                <a:gd name="T12" fmla="*/ 144 w 148"/>
                <a:gd name="T13" fmla="*/ 182 h 685"/>
                <a:gd name="T14" fmla="*/ 144 w 148"/>
                <a:gd name="T15" fmla="*/ 685 h 685"/>
                <a:gd name="T16" fmla="*/ 3 w 148"/>
                <a:gd name="T17" fmla="*/ 685 h 685"/>
                <a:gd name="T18" fmla="*/ 3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3" y="182"/>
                  </a:moveTo>
                  <a:lnTo>
                    <a:pt x="144" y="182"/>
                  </a:lnTo>
                  <a:lnTo>
                    <a:pt x="144" y="685"/>
                  </a:lnTo>
                  <a:lnTo>
                    <a:pt x="3" y="685"/>
                  </a:lnTo>
                  <a:lnTo>
                    <a:pt x="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24"/>
            <p:cNvSpPr>
              <a:spLocks/>
            </p:cNvSpPr>
            <p:nvPr userDrawn="1"/>
          </p:nvSpPr>
          <p:spPr bwMode="auto">
            <a:xfrm>
              <a:off x="7013575" y="1165225"/>
              <a:ext cx="644525" cy="823913"/>
            </a:xfrm>
            <a:custGeom>
              <a:avLst/>
              <a:gdLst>
                <a:gd name="T0" fmla="*/ 0 w 225"/>
                <a:gd name="T1" fmla="*/ 244 h 285"/>
                <a:gd name="T2" fmla="*/ 34 w 225"/>
                <a:gd name="T3" fmla="*/ 192 h 285"/>
                <a:gd name="T4" fmla="*/ 121 w 225"/>
                <a:gd name="T5" fmla="*/ 225 h 285"/>
                <a:gd name="T6" fmla="*/ 154 w 225"/>
                <a:gd name="T7" fmla="*/ 205 h 285"/>
                <a:gd name="T8" fmla="*/ 154 w 225"/>
                <a:gd name="T9" fmla="*/ 203 h 285"/>
                <a:gd name="T10" fmla="*/ 97 w 225"/>
                <a:gd name="T11" fmla="*/ 172 h 285"/>
                <a:gd name="T12" fmla="*/ 14 w 225"/>
                <a:gd name="T13" fmla="*/ 89 h 285"/>
                <a:gd name="T14" fmla="*/ 14 w 225"/>
                <a:gd name="T15" fmla="*/ 88 h 285"/>
                <a:gd name="T16" fmla="*/ 115 w 225"/>
                <a:gd name="T17" fmla="*/ 0 h 285"/>
                <a:gd name="T18" fmla="*/ 218 w 225"/>
                <a:gd name="T19" fmla="*/ 32 h 285"/>
                <a:gd name="T20" fmla="*/ 188 w 225"/>
                <a:gd name="T21" fmla="*/ 86 h 285"/>
                <a:gd name="T22" fmla="*/ 114 w 225"/>
                <a:gd name="T23" fmla="*/ 60 h 285"/>
                <a:gd name="T24" fmla="*/ 85 w 225"/>
                <a:gd name="T25" fmla="*/ 79 h 285"/>
                <a:gd name="T26" fmla="*/ 85 w 225"/>
                <a:gd name="T27" fmla="*/ 80 h 285"/>
                <a:gd name="T28" fmla="*/ 141 w 225"/>
                <a:gd name="T29" fmla="*/ 113 h 285"/>
                <a:gd name="T30" fmla="*/ 225 w 225"/>
                <a:gd name="T31" fmla="*/ 195 h 285"/>
                <a:gd name="T32" fmla="*/ 225 w 225"/>
                <a:gd name="T33" fmla="*/ 196 h 285"/>
                <a:gd name="T34" fmla="*/ 119 w 225"/>
                <a:gd name="T35" fmla="*/ 285 h 285"/>
                <a:gd name="T36" fmla="*/ 0 w 225"/>
                <a:gd name="T37" fmla="*/ 24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85">
                  <a:moveTo>
                    <a:pt x="0" y="244"/>
                  </a:moveTo>
                  <a:cubicBezTo>
                    <a:pt x="34" y="192"/>
                    <a:pt x="34" y="192"/>
                    <a:pt x="34" y="192"/>
                  </a:cubicBezTo>
                  <a:cubicBezTo>
                    <a:pt x="64" y="214"/>
                    <a:pt x="95" y="225"/>
                    <a:pt x="121" y="225"/>
                  </a:cubicBezTo>
                  <a:cubicBezTo>
                    <a:pt x="144" y="225"/>
                    <a:pt x="154" y="217"/>
                    <a:pt x="154" y="205"/>
                  </a:cubicBezTo>
                  <a:cubicBezTo>
                    <a:pt x="154" y="203"/>
                    <a:pt x="154" y="203"/>
                    <a:pt x="154" y="203"/>
                  </a:cubicBezTo>
                  <a:cubicBezTo>
                    <a:pt x="154" y="186"/>
                    <a:pt x="127" y="181"/>
                    <a:pt x="97" y="172"/>
                  </a:cubicBezTo>
                  <a:cubicBezTo>
                    <a:pt x="58" y="160"/>
                    <a:pt x="14" y="142"/>
                    <a:pt x="14" y="89"/>
                  </a:cubicBezTo>
                  <a:cubicBezTo>
                    <a:pt x="14" y="88"/>
                    <a:pt x="14" y="88"/>
                    <a:pt x="14" y="88"/>
                  </a:cubicBezTo>
                  <a:cubicBezTo>
                    <a:pt x="14" y="31"/>
                    <a:pt x="60" y="0"/>
                    <a:pt x="115" y="0"/>
                  </a:cubicBezTo>
                  <a:cubicBezTo>
                    <a:pt x="150" y="0"/>
                    <a:pt x="188" y="12"/>
                    <a:pt x="218" y="32"/>
                  </a:cubicBezTo>
                  <a:cubicBezTo>
                    <a:pt x="188" y="86"/>
                    <a:pt x="188" y="86"/>
                    <a:pt x="188" y="86"/>
                  </a:cubicBezTo>
                  <a:cubicBezTo>
                    <a:pt x="161" y="70"/>
                    <a:pt x="134" y="60"/>
                    <a:pt x="114" y="60"/>
                  </a:cubicBezTo>
                  <a:cubicBezTo>
                    <a:pt x="95" y="60"/>
                    <a:pt x="85" y="69"/>
                    <a:pt x="85" y="79"/>
                  </a:cubicBezTo>
                  <a:cubicBezTo>
                    <a:pt x="85" y="80"/>
                    <a:pt x="85" y="80"/>
                    <a:pt x="85" y="80"/>
                  </a:cubicBezTo>
                  <a:cubicBezTo>
                    <a:pt x="85" y="96"/>
                    <a:pt x="111" y="103"/>
                    <a:pt x="141" y="113"/>
                  </a:cubicBezTo>
                  <a:cubicBezTo>
                    <a:pt x="180" y="126"/>
                    <a:pt x="225" y="145"/>
                    <a:pt x="225" y="195"/>
                  </a:cubicBezTo>
                  <a:cubicBezTo>
                    <a:pt x="225" y="196"/>
                    <a:pt x="225" y="196"/>
                    <a:pt x="225" y="196"/>
                  </a:cubicBezTo>
                  <a:cubicBezTo>
                    <a:pt x="225" y="258"/>
                    <a:pt x="179" y="285"/>
                    <a:pt x="119" y="285"/>
                  </a:cubicBezTo>
                  <a:cubicBezTo>
                    <a:pt x="80" y="285"/>
                    <a:pt x="37" y="272"/>
                    <a:pt x="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25"/>
            <p:cNvSpPr>
              <a:spLocks noEditPoints="1"/>
            </p:cNvSpPr>
            <p:nvPr userDrawn="1"/>
          </p:nvSpPr>
          <p:spPr bwMode="auto">
            <a:xfrm>
              <a:off x="8143875" y="887413"/>
              <a:ext cx="831850" cy="1101725"/>
            </a:xfrm>
            <a:custGeom>
              <a:avLst/>
              <a:gdLst>
                <a:gd name="T0" fmla="*/ 78 w 290"/>
                <a:gd name="T1" fmla="*/ 340 h 381"/>
                <a:gd name="T2" fmla="*/ 78 w 290"/>
                <a:gd name="T3" fmla="*/ 376 h 381"/>
                <a:gd name="T4" fmla="*/ 0 w 290"/>
                <a:gd name="T5" fmla="*/ 376 h 381"/>
                <a:gd name="T6" fmla="*/ 0 w 290"/>
                <a:gd name="T7" fmla="*/ 0 h 381"/>
                <a:gd name="T8" fmla="*/ 78 w 290"/>
                <a:gd name="T9" fmla="*/ 0 h 381"/>
                <a:gd name="T10" fmla="*/ 78 w 290"/>
                <a:gd name="T11" fmla="*/ 140 h 381"/>
                <a:gd name="T12" fmla="*/ 164 w 290"/>
                <a:gd name="T13" fmla="*/ 95 h 381"/>
                <a:gd name="T14" fmla="*/ 290 w 290"/>
                <a:gd name="T15" fmla="*/ 238 h 381"/>
                <a:gd name="T16" fmla="*/ 290 w 290"/>
                <a:gd name="T17" fmla="*/ 239 h 381"/>
                <a:gd name="T18" fmla="*/ 164 w 290"/>
                <a:gd name="T19" fmla="*/ 381 h 381"/>
                <a:gd name="T20" fmla="*/ 78 w 290"/>
                <a:gd name="T21" fmla="*/ 340 h 381"/>
                <a:gd name="T22" fmla="*/ 212 w 290"/>
                <a:gd name="T23" fmla="*/ 239 h 381"/>
                <a:gd name="T24" fmla="*/ 212 w 290"/>
                <a:gd name="T25" fmla="*/ 238 h 381"/>
                <a:gd name="T26" fmla="*/ 144 w 290"/>
                <a:gd name="T27" fmla="*/ 161 h 381"/>
                <a:gd name="T28" fmla="*/ 77 w 290"/>
                <a:gd name="T29" fmla="*/ 238 h 381"/>
                <a:gd name="T30" fmla="*/ 77 w 290"/>
                <a:gd name="T31" fmla="*/ 239 h 381"/>
                <a:gd name="T32" fmla="*/ 144 w 290"/>
                <a:gd name="T33" fmla="*/ 315 h 381"/>
                <a:gd name="T34" fmla="*/ 212 w 290"/>
                <a:gd name="T35" fmla="*/ 2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81">
                  <a:moveTo>
                    <a:pt x="78" y="340"/>
                  </a:moveTo>
                  <a:cubicBezTo>
                    <a:pt x="78" y="376"/>
                    <a:pt x="78" y="376"/>
                    <a:pt x="78" y="376"/>
                  </a:cubicBezTo>
                  <a:cubicBezTo>
                    <a:pt x="0" y="376"/>
                    <a:pt x="0" y="376"/>
                    <a:pt x="0" y="376"/>
                  </a:cubicBezTo>
                  <a:cubicBezTo>
                    <a:pt x="0" y="0"/>
                    <a:pt x="0" y="0"/>
                    <a:pt x="0" y="0"/>
                  </a:cubicBezTo>
                  <a:cubicBezTo>
                    <a:pt x="78" y="0"/>
                    <a:pt x="78" y="0"/>
                    <a:pt x="78" y="0"/>
                  </a:cubicBezTo>
                  <a:cubicBezTo>
                    <a:pt x="78" y="140"/>
                    <a:pt x="78" y="140"/>
                    <a:pt x="78" y="140"/>
                  </a:cubicBezTo>
                  <a:cubicBezTo>
                    <a:pt x="97" y="114"/>
                    <a:pt x="123" y="95"/>
                    <a:pt x="164" y="95"/>
                  </a:cubicBezTo>
                  <a:cubicBezTo>
                    <a:pt x="229" y="95"/>
                    <a:pt x="290" y="145"/>
                    <a:pt x="290" y="238"/>
                  </a:cubicBezTo>
                  <a:cubicBezTo>
                    <a:pt x="290" y="239"/>
                    <a:pt x="290" y="239"/>
                    <a:pt x="290" y="239"/>
                  </a:cubicBezTo>
                  <a:cubicBezTo>
                    <a:pt x="290" y="331"/>
                    <a:pt x="230" y="381"/>
                    <a:pt x="164" y="381"/>
                  </a:cubicBezTo>
                  <a:cubicBezTo>
                    <a:pt x="122" y="381"/>
                    <a:pt x="97" y="362"/>
                    <a:pt x="78" y="340"/>
                  </a:cubicBezTo>
                  <a:close/>
                  <a:moveTo>
                    <a:pt x="212" y="239"/>
                  </a:moveTo>
                  <a:cubicBezTo>
                    <a:pt x="212" y="238"/>
                    <a:pt x="212" y="238"/>
                    <a:pt x="212" y="238"/>
                  </a:cubicBezTo>
                  <a:cubicBezTo>
                    <a:pt x="212" y="192"/>
                    <a:pt x="181" y="161"/>
                    <a:pt x="144" y="161"/>
                  </a:cubicBezTo>
                  <a:cubicBezTo>
                    <a:pt x="108" y="161"/>
                    <a:pt x="77" y="192"/>
                    <a:pt x="77" y="238"/>
                  </a:cubicBezTo>
                  <a:cubicBezTo>
                    <a:pt x="77" y="239"/>
                    <a:pt x="77" y="239"/>
                    <a:pt x="77" y="239"/>
                  </a:cubicBezTo>
                  <a:cubicBezTo>
                    <a:pt x="77" y="285"/>
                    <a:pt x="108" y="315"/>
                    <a:pt x="144" y="315"/>
                  </a:cubicBezTo>
                  <a:cubicBezTo>
                    <a:pt x="181" y="315"/>
                    <a:pt x="212" y="285"/>
                    <a:pt x="212"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26"/>
            <p:cNvSpPr>
              <a:spLocks noEditPoints="1"/>
            </p:cNvSpPr>
            <p:nvPr userDrawn="1"/>
          </p:nvSpPr>
          <p:spPr bwMode="auto">
            <a:xfrm>
              <a:off x="9040813" y="1162050"/>
              <a:ext cx="777875" cy="830263"/>
            </a:xfrm>
            <a:custGeom>
              <a:avLst/>
              <a:gdLst>
                <a:gd name="T0" fmla="*/ 0 w 271"/>
                <a:gd name="T1" fmla="*/ 145 h 287"/>
                <a:gd name="T2" fmla="*/ 0 w 271"/>
                <a:gd name="T3" fmla="*/ 144 h 287"/>
                <a:gd name="T4" fmla="*/ 137 w 271"/>
                <a:gd name="T5" fmla="*/ 0 h 287"/>
                <a:gd name="T6" fmla="*/ 271 w 271"/>
                <a:gd name="T7" fmla="*/ 150 h 287"/>
                <a:gd name="T8" fmla="*/ 270 w 271"/>
                <a:gd name="T9" fmla="*/ 170 h 287"/>
                <a:gd name="T10" fmla="*/ 78 w 271"/>
                <a:gd name="T11" fmla="*/ 170 h 287"/>
                <a:gd name="T12" fmla="*/ 146 w 271"/>
                <a:gd name="T13" fmla="*/ 225 h 287"/>
                <a:gd name="T14" fmla="*/ 213 w 271"/>
                <a:gd name="T15" fmla="*/ 196 h 287"/>
                <a:gd name="T16" fmla="*/ 257 w 271"/>
                <a:gd name="T17" fmla="*/ 236 h 287"/>
                <a:gd name="T18" fmla="*/ 145 w 271"/>
                <a:gd name="T19" fmla="*/ 287 h 287"/>
                <a:gd name="T20" fmla="*/ 0 w 271"/>
                <a:gd name="T21" fmla="*/ 145 h 287"/>
                <a:gd name="T22" fmla="*/ 195 w 271"/>
                <a:gd name="T23" fmla="*/ 122 h 287"/>
                <a:gd name="T24" fmla="*/ 137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7" y="0"/>
                    <a:pt x="137" y="0"/>
                  </a:cubicBezTo>
                  <a:cubicBezTo>
                    <a:pt x="229" y="0"/>
                    <a:pt x="271" y="72"/>
                    <a:pt x="271" y="150"/>
                  </a:cubicBezTo>
                  <a:cubicBezTo>
                    <a:pt x="271" y="156"/>
                    <a:pt x="271" y="163"/>
                    <a:pt x="270" y="170"/>
                  </a:cubicBezTo>
                  <a:cubicBezTo>
                    <a:pt x="78" y="170"/>
                    <a:pt x="78" y="170"/>
                    <a:pt x="78" y="170"/>
                  </a:cubicBezTo>
                  <a:cubicBezTo>
                    <a:pt x="86" y="206"/>
                    <a:pt x="111" y="225"/>
                    <a:pt x="146" y="225"/>
                  </a:cubicBezTo>
                  <a:cubicBezTo>
                    <a:pt x="172" y="225"/>
                    <a:pt x="191" y="216"/>
                    <a:pt x="213" y="196"/>
                  </a:cubicBezTo>
                  <a:cubicBezTo>
                    <a:pt x="257" y="236"/>
                    <a:pt x="257" y="236"/>
                    <a:pt x="257" y="236"/>
                  </a:cubicBezTo>
                  <a:cubicBezTo>
                    <a:pt x="232" y="268"/>
                    <a:pt x="195" y="287"/>
                    <a:pt x="145" y="287"/>
                  </a:cubicBezTo>
                  <a:cubicBezTo>
                    <a:pt x="62" y="287"/>
                    <a:pt x="0" y="229"/>
                    <a:pt x="0" y="145"/>
                  </a:cubicBezTo>
                  <a:close/>
                  <a:moveTo>
                    <a:pt x="195" y="122"/>
                  </a:moveTo>
                  <a:cubicBezTo>
                    <a:pt x="190" y="87"/>
                    <a:pt x="170" y="63"/>
                    <a:pt x="137"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27"/>
            <p:cNvSpPr>
              <a:spLocks/>
            </p:cNvSpPr>
            <p:nvPr userDrawn="1"/>
          </p:nvSpPr>
          <p:spPr bwMode="auto">
            <a:xfrm>
              <a:off x="98710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8"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28"/>
            <p:cNvSpPr>
              <a:spLocks/>
            </p:cNvSpPr>
            <p:nvPr userDrawn="1"/>
          </p:nvSpPr>
          <p:spPr bwMode="auto">
            <a:xfrm>
              <a:off x="10425113"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9"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29"/>
            <p:cNvSpPr>
              <a:spLocks noEditPoints="1"/>
            </p:cNvSpPr>
            <p:nvPr userDrawn="1"/>
          </p:nvSpPr>
          <p:spPr bwMode="auto">
            <a:xfrm>
              <a:off x="10975975" y="1162050"/>
              <a:ext cx="776288"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8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5 w 271"/>
                <a:gd name="T23" fmla="*/ 122 h 287"/>
                <a:gd name="T24" fmla="*/ 136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9" y="0"/>
                    <a:pt x="271" y="72"/>
                    <a:pt x="271" y="150"/>
                  </a:cubicBezTo>
                  <a:cubicBezTo>
                    <a:pt x="271" y="156"/>
                    <a:pt x="270" y="163"/>
                    <a:pt x="270" y="170"/>
                  </a:cubicBezTo>
                  <a:cubicBezTo>
                    <a:pt x="78" y="170"/>
                    <a:pt x="78" y="170"/>
                    <a:pt x="78" y="170"/>
                  </a:cubicBezTo>
                  <a:cubicBezTo>
                    <a:pt x="85" y="206"/>
                    <a:pt x="110" y="225"/>
                    <a:pt x="145" y="225"/>
                  </a:cubicBezTo>
                  <a:cubicBezTo>
                    <a:pt x="171" y="225"/>
                    <a:pt x="191" y="216"/>
                    <a:pt x="212" y="196"/>
                  </a:cubicBezTo>
                  <a:cubicBezTo>
                    <a:pt x="257" y="236"/>
                    <a:pt x="257" y="236"/>
                    <a:pt x="257" y="236"/>
                  </a:cubicBezTo>
                  <a:cubicBezTo>
                    <a:pt x="231" y="268"/>
                    <a:pt x="194" y="287"/>
                    <a:pt x="144" y="287"/>
                  </a:cubicBezTo>
                  <a:cubicBezTo>
                    <a:pt x="61" y="287"/>
                    <a:pt x="0" y="229"/>
                    <a:pt x="0" y="145"/>
                  </a:cubicBezTo>
                  <a:close/>
                  <a:moveTo>
                    <a:pt x="195" y="122"/>
                  </a:moveTo>
                  <a:cubicBezTo>
                    <a:pt x="190" y="87"/>
                    <a:pt x="169" y="63"/>
                    <a:pt x="136"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30"/>
            <p:cNvSpPr>
              <a:spLocks/>
            </p:cNvSpPr>
            <p:nvPr userDrawn="1"/>
          </p:nvSpPr>
          <p:spPr bwMode="auto">
            <a:xfrm>
              <a:off x="11858625" y="1157288"/>
              <a:ext cx="479425" cy="817563"/>
            </a:xfrm>
            <a:custGeom>
              <a:avLst/>
              <a:gdLst>
                <a:gd name="T0" fmla="*/ 0 w 167"/>
                <a:gd name="T1" fmla="*/ 7 h 283"/>
                <a:gd name="T2" fmla="*/ 79 w 167"/>
                <a:gd name="T3" fmla="*/ 7 h 283"/>
                <a:gd name="T4" fmla="*/ 79 w 167"/>
                <a:gd name="T5" fmla="*/ 63 h 283"/>
                <a:gd name="T6" fmla="*/ 167 w 167"/>
                <a:gd name="T7" fmla="*/ 2 h 283"/>
                <a:gd name="T8" fmla="*/ 167 w 167"/>
                <a:gd name="T9" fmla="*/ 84 h 283"/>
                <a:gd name="T10" fmla="*/ 163 w 167"/>
                <a:gd name="T11" fmla="*/ 84 h 283"/>
                <a:gd name="T12" fmla="*/ 79 w 167"/>
                <a:gd name="T13" fmla="*/ 181 h 283"/>
                <a:gd name="T14" fmla="*/ 79 w 167"/>
                <a:gd name="T15" fmla="*/ 283 h 283"/>
                <a:gd name="T16" fmla="*/ 0 w 167"/>
                <a:gd name="T17" fmla="*/ 283 h 283"/>
                <a:gd name="T18" fmla="*/ 0 w 167"/>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83">
                  <a:moveTo>
                    <a:pt x="0" y="7"/>
                  </a:moveTo>
                  <a:cubicBezTo>
                    <a:pt x="79" y="7"/>
                    <a:pt x="79" y="7"/>
                    <a:pt x="79" y="7"/>
                  </a:cubicBezTo>
                  <a:cubicBezTo>
                    <a:pt x="79" y="63"/>
                    <a:pt x="79" y="63"/>
                    <a:pt x="79" y="63"/>
                  </a:cubicBezTo>
                  <a:cubicBezTo>
                    <a:pt x="95" y="25"/>
                    <a:pt x="120" y="0"/>
                    <a:pt x="167" y="2"/>
                  </a:cubicBezTo>
                  <a:cubicBezTo>
                    <a:pt x="167" y="84"/>
                    <a:pt x="167" y="84"/>
                    <a:pt x="167" y="84"/>
                  </a:cubicBezTo>
                  <a:cubicBezTo>
                    <a:pt x="163" y="84"/>
                    <a:pt x="163" y="84"/>
                    <a:pt x="163" y="84"/>
                  </a:cubicBezTo>
                  <a:cubicBezTo>
                    <a:pt x="111" y="84"/>
                    <a:pt x="79" y="115"/>
                    <a:pt x="79" y="181"/>
                  </a:cubicBezTo>
                  <a:cubicBezTo>
                    <a:pt x="79" y="283"/>
                    <a:pt x="79" y="283"/>
                    <a:pt x="79"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3" name="Group 82"/>
          <p:cNvGrpSpPr>
            <a:grpSpLocks noChangeAspect="1"/>
          </p:cNvGrpSpPr>
          <p:nvPr userDrawn="1"/>
        </p:nvGrpSpPr>
        <p:grpSpPr>
          <a:xfrm rot="16200000">
            <a:off x="10821246" y="3322849"/>
            <a:ext cx="2055530" cy="685979"/>
            <a:chOff x="547688" y="952500"/>
            <a:chExt cx="12190413" cy="4067175"/>
          </a:xfrm>
        </p:grpSpPr>
        <p:sp>
          <p:nvSpPr>
            <p:cNvPr id="84" name="Rectangle 83"/>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Freeform 84"/>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8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86"/>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87"/>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2303511694"/>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osing Slide_DCG-DataGray">
    <p:bg>
      <p:bgPr>
        <a:solidFill>
          <a:schemeClr val="bg2"/>
        </a:solidFill>
        <a:effectLst/>
      </p:bgPr>
    </p:bg>
    <p:spTree>
      <p:nvGrpSpPr>
        <p:cNvPr id="1" name=""/>
        <p:cNvGrpSpPr/>
        <p:nvPr/>
      </p:nvGrpSpPr>
      <p:grpSpPr>
        <a:xfrm>
          <a:off x="0" y="0"/>
          <a:ext cx="0" cy="0"/>
          <a:chOff x="0" y="0"/>
          <a:chExt cx="0" cy="0"/>
        </a:xfrm>
      </p:grpSpPr>
      <p:grpSp>
        <p:nvGrpSpPr>
          <p:cNvPr id="81" name="Group 80"/>
          <p:cNvGrpSpPr/>
          <p:nvPr userDrawn="1"/>
        </p:nvGrpSpPr>
        <p:grpSpPr>
          <a:xfrm>
            <a:off x="541190" y="2649538"/>
            <a:ext cx="9288143" cy="2092325"/>
            <a:chOff x="541049" y="2649538"/>
            <a:chExt cx="9285724" cy="2092325"/>
          </a:xfrm>
          <a:solidFill>
            <a:schemeClr val="bg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0" name="Group 79"/>
          <p:cNvGrpSpPr/>
          <p:nvPr userDrawn="1"/>
        </p:nvGrpSpPr>
        <p:grpSpPr>
          <a:xfrm>
            <a:off x="570861" y="5119164"/>
            <a:ext cx="3077528" cy="280831"/>
            <a:chOff x="146050" y="879475"/>
            <a:chExt cx="12192000" cy="1112838"/>
          </a:xfrm>
          <a:solidFill>
            <a:schemeClr val="accent5"/>
          </a:solidFill>
        </p:grpSpPr>
        <p:sp>
          <p:nvSpPr>
            <p:cNvPr id="64" name="Freeform 15"/>
            <p:cNvSpPr>
              <a:spLocks noEditPoints="1"/>
            </p:cNvSpPr>
            <p:nvPr userDrawn="1"/>
          </p:nvSpPr>
          <p:spPr bwMode="auto">
            <a:xfrm>
              <a:off x="146050" y="935038"/>
              <a:ext cx="952500" cy="1039813"/>
            </a:xfrm>
            <a:custGeom>
              <a:avLst/>
              <a:gdLst>
                <a:gd name="T0" fmla="*/ 0 w 332"/>
                <a:gd name="T1" fmla="*/ 0 h 360"/>
                <a:gd name="T2" fmla="*/ 140 w 332"/>
                <a:gd name="T3" fmla="*/ 0 h 360"/>
                <a:gd name="T4" fmla="*/ 332 w 332"/>
                <a:gd name="T5" fmla="*/ 179 h 360"/>
                <a:gd name="T6" fmla="*/ 332 w 332"/>
                <a:gd name="T7" fmla="*/ 180 h 360"/>
                <a:gd name="T8" fmla="*/ 140 w 332"/>
                <a:gd name="T9" fmla="*/ 360 h 360"/>
                <a:gd name="T10" fmla="*/ 0 w 332"/>
                <a:gd name="T11" fmla="*/ 360 h 360"/>
                <a:gd name="T12" fmla="*/ 0 w 332"/>
                <a:gd name="T13" fmla="*/ 0 h 360"/>
                <a:gd name="T14" fmla="*/ 79 w 332"/>
                <a:gd name="T15" fmla="*/ 71 h 360"/>
                <a:gd name="T16" fmla="*/ 79 w 332"/>
                <a:gd name="T17" fmla="*/ 289 h 360"/>
                <a:gd name="T18" fmla="*/ 140 w 332"/>
                <a:gd name="T19" fmla="*/ 289 h 360"/>
                <a:gd name="T20" fmla="*/ 249 w 332"/>
                <a:gd name="T21" fmla="*/ 181 h 360"/>
                <a:gd name="T22" fmla="*/ 249 w 332"/>
                <a:gd name="T23" fmla="*/ 180 h 360"/>
                <a:gd name="T24" fmla="*/ 140 w 332"/>
                <a:gd name="T25" fmla="*/ 71 h 360"/>
                <a:gd name="T26" fmla="*/ 79 w 332"/>
                <a:gd name="T27"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 h="360">
                  <a:moveTo>
                    <a:pt x="0" y="0"/>
                  </a:moveTo>
                  <a:cubicBezTo>
                    <a:pt x="140" y="0"/>
                    <a:pt x="140" y="0"/>
                    <a:pt x="140" y="0"/>
                  </a:cubicBezTo>
                  <a:cubicBezTo>
                    <a:pt x="254" y="0"/>
                    <a:pt x="332" y="77"/>
                    <a:pt x="332" y="179"/>
                  </a:cubicBezTo>
                  <a:cubicBezTo>
                    <a:pt x="332" y="180"/>
                    <a:pt x="332" y="180"/>
                    <a:pt x="332" y="180"/>
                  </a:cubicBezTo>
                  <a:cubicBezTo>
                    <a:pt x="332" y="281"/>
                    <a:pt x="254" y="360"/>
                    <a:pt x="140" y="360"/>
                  </a:cubicBezTo>
                  <a:cubicBezTo>
                    <a:pt x="0" y="360"/>
                    <a:pt x="0" y="360"/>
                    <a:pt x="0" y="360"/>
                  </a:cubicBezTo>
                  <a:lnTo>
                    <a:pt x="0" y="0"/>
                  </a:lnTo>
                  <a:close/>
                  <a:moveTo>
                    <a:pt x="79" y="71"/>
                  </a:moveTo>
                  <a:cubicBezTo>
                    <a:pt x="79" y="289"/>
                    <a:pt x="79" y="289"/>
                    <a:pt x="79" y="289"/>
                  </a:cubicBezTo>
                  <a:cubicBezTo>
                    <a:pt x="140" y="289"/>
                    <a:pt x="140" y="289"/>
                    <a:pt x="140" y="289"/>
                  </a:cubicBezTo>
                  <a:cubicBezTo>
                    <a:pt x="205" y="289"/>
                    <a:pt x="249" y="245"/>
                    <a:pt x="249" y="181"/>
                  </a:cubicBezTo>
                  <a:cubicBezTo>
                    <a:pt x="249" y="180"/>
                    <a:pt x="249" y="180"/>
                    <a:pt x="249" y="180"/>
                  </a:cubicBezTo>
                  <a:cubicBezTo>
                    <a:pt x="249" y="116"/>
                    <a:pt x="205" y="71"/>
                    <a:pt x="140" y="71"/>
                  </a:cubicBezTo>
                  <a:lnTo>
                    <a:pt x="7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6"/>
            <p:cNvSpPr>
              <a:spLocks noEditPoints="1"/>
            </p:cNvSpPr>
            <p:nvPr userDrawn="1"/>
          </p:nvSpPr>
          <p:spPr bwMode="auto">
            <a:xfrm>
              <a:off x="1222375"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4 w 148"/>
                <a:gd name="T11" fmla="*/ 182 h 685"/>
                <a:gd name="T12" fmla="*/ 145 w 148"/>
                <a:gd name="T13" fmla="*/ 182 h 685"/>
                <a:gd name="T14" fmla="*/ 145 w 148"/>
                <a:gd name="T15" fmla="*/ 685 h 685"/>
                <a:gd name="T16" fmla="*/ 4 w 148"/>
                <a:gd name="T17" fmla="*/ 685 h 685"/>
                <a:gd name="T18" fmla="*/ 4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4" y="182"/>
                  </a:moveTo>
                  <a:lnTo>
                    <a:pt x="145" y="182"/>
                  </a:lnTo>
                  <a:lnTo>
                    <a:pt x="145" y="685"/>
                  </a:lnTo>
                  <a:lnTo>
                    <a:pt x="4" y="685"/>
                  </a:lnTo>
                  <a:lnTo>
                    <a:pt x="4"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7"/>
            <p:cNvSpPr>
              <a:spLocks noEditPoints="1"/>
            </p:cNvSpPr>
            <p:nvPr userDrawn="1"/>
          </p:nvSpPr>
          <p:spPr bwMode="auto">
            <a:xfrm>
              <a:off x="1549400" y="879475"/>
              <a:ext cx="1065213" cy="1095375"/>
            </a:xfrm>
            <a:custGeom>
              <a:avLst/>
              <a:gdLst>
                <a:gd name="T0" fmla="*/ 33 w 371"/>
                <a:gd name="T1" fmla="*/ 170 h 379"/>
                <a:gd name="T2" fmla="*/ 0 w 371"/>
                <a:gd name="T3" fmla="*/ 170 h 379"/>
                <a:gd name="T4" fmla="*/ 0 w 371"/>
                <a:gd name="T5" fmla="*/ 106 h 379"/>
                <a:gd name="T6" fmla="*/ 33 w 371"/>
                <a:gd name="T7" fmla="*/ 106 h 379"/>
                <a:gd name="T8" fmla="*/ 33 w 371"/>
                <a:gd name="T9" fmla="*/ 88 h 379"/>
                <a:gd name="T10" fmla="*/ 55 w 371"/>
                <a:gd name="T11" fmla="*/ 21 h 379"/>
                <a:gd name="T12" fmla="*/ 118 w 371"/>
                <a:gd name="T13" fmla="*/ 0 h 379"/>
                <a:gd name="T14" fmla="*/ 174 w 371"/>
                <a:gd name="T15" fmla="*/ 7 h 379"/>
                <a:gd name="T16" fmla="*/ 174 w 371"/>
                <a:gd name="T17" fmla="*/ 72 h 379"/>
                <a:gd name="T18" fmla="*/ 138 w 371"/>
                <a:gd name="T19" fmla="*/ 66 h 379"/>
                <a:gd name="T20" fmla="*/ 110 w 371"/>
                <a:gd name="T21" fmla="*/ 95 h 379"/>
                <a:gd name="T22" fmla="*/ 110 w 371"/>
                <a:gd name="T23" fmla="*/ 106 h 379"/>
                <a:gd name="T24" fmla="*/ 173 w 371"/>
                <a:gd name="T25" fmla="*/ 106 h 379"/>
                <a:gd name="T26" fmla="*/ 173 w 371"/>
                <a:gd name="T27" fmla="*/ 170 h 379"/>
                <a:gd name="T28" fmla="*/ 111 w 371"/>
                <a:gd name="T29" fmla="*/ 170 h 379"/>
                <a:gd name="T30" fmla="*/ 111 w 371"/>
                <a:gd name="T31" fmla="*/ 379 h 379"/>
                <a:gd name="T32" fmla="*/ 33 w 371"/>
                <a:gd name="T33" fmla="*/ 379 h 379"/>
                <a:gd name="T34" fmla="*/ 33 w 371"/>
                <a:gd name="T35" fmla="*/ 170 h 379"/>
                <a:gd name="T36" fmla="*/ 230 w 371"/>
                <a:gd name="T37" fmla="*/ 170 h 379"/>
                <a:gd name="T38" fmla="*/ 197 w 371"/>
                <a:gd name="T39" fmla="*/ 170 h 379"/>
                <a:gd name="T40" fmla="*/ 197 w 371"/>
                <a:gd name="T41" fmla="*/ 106 h 379"/>
                <a:gd name="T42" fmla="*/ 230 w 371"/>
                <a:gd name="T43" fmla="*/ 106 h 379"/>
                <a:gd name="T44" fmla="*/ 230 w 371"/>
                <a:gd name="T45" fmla="*/ 88 h 379"/>
                <a:gd name="T46" fmla="*/ 252 w 371"/>
                <a:gd name="T47" fmla="*/ 21 h 379"/>
                <a:gd name="T48" fmla="*/ 315 w 371"/>
                <a:gd name="T49" fmla="*/ 0 h 379"/>
                <a:gd name="T50" fmla="*/ 371 w 371"/>
                <a:gd name="T51" fmla="*/ 7 h 379"/>
                <a:gd name="T52" fmla="*/ 371 w 371"/>
                <a:gd name="T53" fmla="*/ 72 h 379"/>
                <a:gd name="T54" fmla="*/ 335 w 371"/>
                <a:gd name="T55" fmla="*/ 66 h 379"/>
                <a:gd name="T56" fmla="*/ 307 w 371"/>
                <a:gd name="T57" fmla="*/ 95 h 379"/>
                <a:gd name="T58" fmla="*/ 307 w 371"/>
                <a:gd name="T59" fmla="*/ 106 h 379"/>
                <a:gd name="T60" fmla="*/ 370 w 371"/>
                <a:gd name="T61" fmla="*/ 106 h 379"/>
                <a:gd name="T62" fmla="*/ 370 w 371"/>
                <a:gd name="T63" fmla="*/ 170 h 379"/>
                <a:gd name="T64" fmla="*/ 308 w 371"/>
                <a:gd name="T65" fmla="*/ 170 h 379"/>
                <a:gd name="T66" fmla="*/ 308 w 371"/>
                <a:gd name="T67" fmla="*/ 379 h 379"/>
                <a:gd name="T68" fmla="*/ 230 w 371"/>
                <a:gd name="T69" fmla="*/ 379 h 379"/>
                <a:gd name="T70" fmla="*/ 230 w 371"/>
                <a:gd name="T71" fmla="*/ 17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9">
                  <a:moveTo>
                    <a:pt x="33" y="170"/>
                  </a:moveTo>
                  <a:cubicBezTo>
                    <a:pt x="0" y="170"/>
                    <a:pt x="0" y="170"/>
                    <a:pt x="0" y="170"/>
                  </a:cubicBezTo>
                  <a:cubicBezTo>
                    <a:pt x="0" y="106"/>
                    <a:pt x="0" y="106"/>
                    <a:pt x="0" y="106"/>
                  </a:cubicBezTo>
                  <a:cubicBezTo>
                    <a:pt x="33" y="106"/>
                    <a:pt x="33" y="106"/>
                    <a:pt x="33" y="106"/>
                  </a:cubicBezTo>
                  <a:cubicBezTo>
                    <a:pt x="33" y="88"/>
                    <a:pt x="33" y="88"/>
                    <a:pt x="33" y="88"/>
                  </a:cubicBezTo>
                  <a:cubicBezTo>
                    <a:pt x="33" y="58"/>
                    <a:pt x="41" y="36"/>
                    <a:pt x="55" y="21"/>
                  </a:cubicBezTo>
                  <a:cubicBezTo>
                    <a:pt x="69" y="7"/>
                    <a:pt x="91" y="0"/>
                    <a:pt x="118" y="0"/>
                  </a:cubicBezTo>
                  <a:cubicBezTo>
                    <a:pt x="143" y="0"/>
                    <a:pt x="160" y="3"/>
                    <a:pt x="174" y="7"/>
                  </a:cubicBezTo>
                  <a:cubicBezTo>
                    <a:pt x="174" y="72"/>
                    <a:pt x="174" y="72"/>
                    <a:pt x="174" y="72"/>
                  </a:cubicBezTo>
                  <a:cubicBezTo>
                    <a:pt x="163" y="68"/>
                    <a:pt x="152" y="66"/>
                    <a:pt x="138" y="66"/>
                  </a:cubicBezTo>
                  <a:cubicBezTo>
                    <a:pt x="120" y="66"/>
                    <a:pt x="110" y="75"/>
                    <a:pt x="110" y="95"/>
                  </a:cubicBezTo>
                  <a:cubicBezTo>
                    <a:pt x="110" y="106"/>
                    <a:pt x="110" y="106"/>
                    <a:pt x="110" y="106"/>
                  </a:cubicBezTo>
                  <a:cubicBezTo>
                    <a:pt x="173" y="106"/>
                    <a:pt x="173" y="106"/>
                    <a:pt x="173" y="106"/>
                  </a:cubicBezTo>
                  <a:cubicBezTo>
                    <a:pt x="173" y="170"/>
                    <a:pt x="173" y="170"/>
                    <a:pt x="173" y="170"/>
                  </a:cubicBezTo>
                  <a:cubicBezTo>
                    <a:pt x="111" y="170"/>
                    <a:pt x="111" y="170"/>
                    <a:pt x="111" y="170"/>
                  </a:cubicBezTo>
                  <a:cubicBezTo>
                    <a:pt x="111" y="379"/>
                    <a:pt x="111" y="379"/>
                    <a:pt x="111" y="379"/>
                  </a:cubicBezTo>
                  <a:cubicBezTo>
                    <a:pt x="33" y="379"/>
                    <a:pt x="33" y="379"/>
                    <a:pt x="33" y="379"/>
                  </a:cubicBezTo>
                  <a:lnTo>
                    <a:pt x="33" y="170"/>
                  </a:lnTo>
                  <a:close/>
                  <a:moveTo>
                    <a:pt x="230" y="170"/>
                  </a:moveTo>
                  <a:cubicBezTo>
                    <a:pt x="197" y="170"/>
                    <a:pt x="197" y="170"/>
                    <a:pt x="197" y="170"/>
                  </a:cubicBezTo>
                  <a:cubicBezTo>
                    <a:pt x="197" y="106"/>
                    <a:pt x="197" y="106"/>
                    <a:pt x="197" y="106"/>
                  </a:cubicBezTo>
                  <a:cubicBezTo>
                    <a:pt x="230" y="106"/>
                    <a:pt x="230" y="106"/>
                    <a:pt x="230" y="106"/>
                  </a:cubicBezTo>
                  <a:cubicBezTo>
                    <a:pt x="230" y="88"/>
                    <a:pt x="230" y="88"/>
                    <a:pt x="230" y="88"/>
                  </a:cubicBezTo>
                  <a:cubicBezTo>
                    <a:pt x="230" y="58"/>
                    <a:pt x="237" y="36"/>
                    <a:pt x="252" y="21"/>
                  </a:cubicBezTo>
                  <a:cubicBezTo>
                    <a:pt x="266" y="7"/>
                    <a:pt x="287" y="0"/>
                    <a:pt x="315" y="0"/>
                  </a:cubicBezTo>
                  <a:cubicBezTo>
                    <a:pt x="340" y="0"/>
                    <a:pt x="356" y="3"/>
                    <a:pt x="371" y="7"/>
                  </a:cubicBezTo>
                  <a:cubicBezTo>
                    <a:pt x="371" y="72"/>
                    <a:pt x="371" y="72"/>
                    <a:pt x="371" y="72"/>
                  </a:cubicBezTo>
                  <a:cubicBezTo>
                    <a:pt x="359" y="68"/>
                    <a:pt x="349" y="66"/>
                    <a:pt x="335" y="66"/>
                  </a:cubicBezTo>
                  <a:cubicBezTo>
                    <a:pt x="317" y="66"/>
                    <a:pt x="307" y="75"/>
                    <a:pt x="307" y="95"/>
                  </a:cubicBezTo>
                  <a:cubicBezTo>
                    <a:pt x="307" y="106"/>
                    <a:pt x="307" y="106"/>
                    <a:pt x="307" y="106"/>
                  </a:cubicBezTo>
                  <a:cubicBezTo>
                    <a:pt x="370" y="106"/>
                    <a:pt x="370" y="106"/>
                    <a:pt x="370" y="106"/>
                  </a:cubicBezTo>
                  <a:cubicBezTo>
                    <a:pt x="370" y="170"/>
                    <a:pt x="370" y="170"/>
                    <a:pt x="370" y="170"/>
                  </a:cubicBezTo>
                  <a:cubicBezTo>
                    <a:pt x="308" y="170"/>
                    <a:pt x="308" y="170"/>
                    <a:pt x="308" y="170"/>
                  </a:cubicBezTo>
                  <a:cubicBezTo>
                    <a:pt x="308" y="379"/>
                    <a:pt x="308" y="379"/>
                    <a:pt x="308" y="379"/>
                  </a:cubicBezTo>
                  <a:cubicBezTo>
                    <a:pt x="230" y="379"/>
                    <a:pt x="230" y="379"/>
                    <a:pt x="230" y="379"/>
                  </a:cubicBezTo>
                  <a:lnTo>
                    <a:pt x="23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18"/>
            <p:cNvSpPr>
              <a:spLocks noEditPoints="1"/>
            </p:cNvSpPr>
            <p:nvPr userDrawn="1"/>
          </p:nvSpPr>
          <p:spPr bwMode="auto">
            <a:xfrm>
              <a:off x="2622550"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19"/>
            <p:cNvSpPr>
              <a:spLocks/>
            </p:cNvSpPr>
            <p:nvPr userDrawn="1"/>
          </p:nvSpPr>
          <p:spPr bwMode="auto">
            <a:xfrm>
              <a:off x="3506788" y="1157288"/>
              <a:ext cx="476250" cy="817563"/>
            </a:xfrm>
            <a:custGeom>
              <a:avLst/>
              <a:gdLst>
                <a:gd name="T0" fmla="*/ 0 w 166"/>
                <a:gd name="T1" fmla="*/ 7 h 283"/>
                <a:gd name="T2" fmla="*/ 78 w 166"/>
                <a:gd name="T3" fmla="*/ 7 h 283"/>
                <a:gd name="T4" fmla="*/ 78 w 166"/>
                <a:gd name="T5" fmla="*/ 63 h 283"/>
                <a:gd name="T6" fmla="*/ 166 w 166"/>
                <a:gd name="T7" fmla="*/ 2 h 283"/>
                <a:gd name="T8" fmla="*/ 166 w 166"/>
                <a:gd name="T9" fmla="*/ 84 h 283"/>
                <a:gd name="T10" fmla="*/ 162 w 166"/>
                <a:gd name="T11" fmla="*/ 84 h 283"/>
                <a:gd name="T12" fmla="*/ 78 w 166"/>
                <a:gd name="T13" fmla="*/ 181 h 283"/>
                <a:gd name="T14" fmla="*/ 78 w 166"/>
                <a:gd name="T15" fmla="*/ 283 h 283"/>
                <a:gd name="T16" fmla="*/ 0 w 166"/>
                <a:gd name="T17" fmla="*/ 283 h 283"/>
                <a:gd name="T18" fmla="*/ 0 w 166"/>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283">
                  <a:moveTo>
                    <a:pt x="0" y="7"/>
                  </a:moveTo>
                  <a:cubicBezTo>
                    <a:pt x="78" y="7"/>
                    <a:pt x="78" y="7"/>
                    <a:pt x="78" y="7"/>
                  </a:cubicBezTo>
                  <a:cubicBezTo>
                    <a:pt x="78" y="63"/>
                    <a:pt x="78" y="63"/>
                    <a:pt x="78" y="63"/>
                  </a:cubicBezTo>
                  <a:cubicBezTo>
                    <a:pt x="94" y="25"/>
                    <a:pt x="120" y="0"/>
                    <a:pt x="166" y="2"/>
                  </a:cubicBezTo>
                  <a:cubicBezTo>
                    <a:pt x="166" y="84"/>
                    <a:pt x="166" y="84"/>
                    <a:pt x="166" y="84"/>
                  </a:cubicBezTo>
                  <a:cubicBezTo>
                    <a:pt x="162" y="84"/>
                    <a:pt x="162" y="84"/>
                    <a:pt x="162" y="84"/>
                  </a:cubicBezTo>
                  <a:cubicBezTo>
                    <a:pt x="110" y="84"/>
                    <a:pt x="78" y="115"/>
                    <a:pt x="78" y="181"/>
                  </a:cubicBezTo>
                  <a:cubicBezTo>
                    <a:pt x="78" y="283"/>
                    <a:pt x="78" y="283"/>
                    <a:pt x="78"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20"/>
            <p:cNvSpPr>
              <a:spLocks noEditPoints="1"/>
            </p:cNvSpPr>
            <p:nvPr userDrawn="1"/>
          </p:nvSpPr>
          <p:spPr bwMode="auto">
            <a:xfrm>
              <a:off x="4005263"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21"/>
            <p:cNvSpPr>
              <a:spLocks/>
            </p:cNvSpPr>
            <p:nvPr userDrawn="1"/>
          </p:nvSpPr>
          <p:spPr bwMode="auto">
            <a:xfrm>
              <a:off x="4889500" y="1162050"/>
              <a:ext cx="725488" cy="812800"/>
            </a:xfrm>
            <a:custGeom>
              <a:avLst/>
              <a:gdLst>
                <a:gd name="T0" fmla="*/ 0 w 253"/>
                <a:gd name="T1" fmla="*/ 5 h 281"/>
                <a:gd name="T2" fmla="*/ 78 w 253"/>
                <a:gd name="T3" fmla="*/ 5 h 281"/>
                <a:gd name="T4" fmla="*/ 78 w 253"/>
                <a:gd name="T5" fmla="*/ 44 h 281"/>
                <a:gd name="T6" fmla="*/ 159 w 253"/>
                <a:gd name="T7" fmla="*/ 0 h 281"/>
                <a:gd name="T8" fmla="*/ 253 w 253"/>
                <a:gd name="T9" fmla="*/ 102 h 281"/>
                <a:gd name="T10" fmla="*/ 253 w 253"/>
                <a:gd name="T11" fmla="*/ 281 h 281"/>
                <a:gd name="T12" fmla="*/ 175 w 253"/>
                <a:gd name="T13" fmla="*/ 281 h 281"/>
                <a:gd name="T14" fmla="*/ 175 w 253"/>
                <a:gd name="T15" fmla="*/ 127 h 281"/>
                <a:gd name="T16" fmla="*/ 127 w 253"/>
                <a:gd name="T17" fmla="*/ 71 h 281"/>
                <a:gd name="T18" fmla="*/ 78 w 253"/>
                <a:gd name="T19" fmla="*/ 127 h 281"/>
                <a:gd name="T20" fmla="*/ 78 w 253"/>
                <a:gd name="T21" fmla="*/ 281 h 281"/>
                <a:gd name="T22" fmla="*/ 0 w 253"/>
                <a:gd name="T23" fmla="*/ 281 h 281"/>
                <a:gd name="T24" fmla="*/ 0 w 253"/>
                <a:gd name="T25" fmla="*/ 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1">
                  <a:moveTo>
                    <a:pt x="0" y="5"/>
                  </a:moveTo>
                  <a:cubicBezTo>
                    <a:pt x="78" y="5"/>
                    <a:pt x="78" y="5"/>
                    <a:pt x="78" y="5"/>
                  </a:cubicBezTo>
                  <a:cubicBezTo>
                    <a:pt x="78" y="44"/>
                    <a:pt x="78" y="44"/>
                    <a:pt x="78" y="44"/>
                  </a:cubicBezTo>
                  <a:cubicBezTo>
                    <a:pt x="96" y="21"/>
                    <a:pt x="120" y="0"/>
                    <a:pt x="159" y="0"/>
                  </a:cubicBezTo>
                  <a:cubicBezTo>
                    <a:pt x="218" y="0"/>
                    <a:pt x="253" y="39"/>
                    <a:pt x="253" y="102"/>
                  </a:cubicBezTo>
                  <a:cubicBezTo>
                    <a:pt x="253" y="281"/>
                    <a:pt x="253" y="281"/>
                    <a:pt x="253" y="281"/>
                  </a:cubicBezTo>
                  <a:cubicBezTo>
                    <a:pt x="175" y="281"/>
                    <a:pt x="175" y="281"/>
                    <a:pt x="175" y="281"/>
                  </a:cubicBezTo>
                  <a:cubicBezTo>
                    <a:pt x="175" y="127"/>
                    <a:pt x="175" y="127"/>
                    <a:pt x="175" y="127"/>
                  </a:cubicBezTo>
                  <a:cubicBezTo>
                    <a:pt x="175" y="90"/>
                    <a:pt x="157" y="71"/>
                    <a:pt x="127" y="71"/>
                  </a:cubicBezTo>
                  <a:cubicBezTo>
                    <a:pt x="97" y="71"/>
                    <a:pt x="78" y="90"/>
                    <a:pt x="78" y="127"/>
                  </a:cubicBezTo>
                  <a:cubicBezTo>
                    <a:pt x="78" y="281"/>
                    <a:pt x="78" y="281"/>
                    <a:pt x="78" y="281"/>
                  </a:cubicBezTo>
                  <a:cubicBezTo>
                    <a:pt x="0" y="281"/>
                    <a:pt x="0" y="281"/>
                    <a:pt x="0" y="281"/>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22"/>
            <p:cNvSpPr>
              <a:spLocks/>
            </p:cNvSpPr>
            <p:nvPr userDrawn="1"/>
          </p:nvSpPr>
          <p:spPr bwMode="auto">
            <a:xfrm>
              <a:off x="56927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7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7" y="282"/>
                  </a:cubicBezTo>
                  <a:cubicBezTo>
                    <a:pt x="151" y="282"/>
                    <a:pt x="164" y="278"/>
                    <a:pt x="175" y="272"/>
                  </a:cubicBezTo>
                  <a:cubicBezTo>
                    <a:pt x="175" y="335"/>
                    <a:pt x="175" y="335"/>
                    <a:pt x="175" y="335"/>
                  </a:cubicBezTo>
                  <a:cubicBezTo>
                    <a:pt x="159" y="345"/>
                    <a:pt x="140" y="351"/>
                    <a:pt x="113" y="351"/>
                  </a:cubicBezTo>
                  <a:cubicBezTo>
                    <a:pt x="66"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2" name="Freeform 23"/>
            <p:cNvSpPr>
              <a:spLocks noEditPoints="1"/>
            </p:cNvSpPr>
            <p:nvPr userDrawn="1"/>
          </p:nvSpPr>
          <p:spPr bwMode="auto">
            <a:xfrm>
              <a:off x="6694488"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3 w 148"/>
                <a:gd name="T11" fmla="*/ 182 h 685"/>
                <a:gd name="T12" fmla="*/ 144 w 148"/>
                <a:gd name="T13" fmla="*/ 182 h 685"/>
                <a:gd name="T14" fmla="*/ 144 w 148"/>
                <a:gd name="T15" fmla="*/ 685 h 685"/>
                <a:gd name="T16" fmla="*/ 3 w 148"/>
                <a:gd name="T17" fmla="*/ 685 h 685"/>
                <a:gd name="T18" fmla="*/ 3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3" y="182"/>
                  </a:moveTo>
                  <a:lnTo>
                    <a:pt x="144" y="182"/>
                  </a:lnTo>
                  <a:lnTo>
                    <a:pt x="144" y="685"/>
                  </a:lnTo>
                  <a:lnTo>
                    <a:pt x="3" y="685"/>
                  </a:lnTo>
                  <a:lnTo>
                    <a:pt x="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24"/>
            <p:cNvSpPr>
              <a:spLocks/>
            </p:cNvSpPr>
            <p:nvPr userDrawn="1"/>
          </p:nvSpPr>
          <p:spPr bwMode="auto">
            <a:xfrm>
              <a:off x="7013575" y="1165225"/>
              <a:ext cx="644525" cy="823913"/>
            </a:xfrm>
            <a:custGeom>
              <a:avLst/>
              <a:gdLst>
                <a:gd name="T0" fmla="*/ 0 w 225"/>
                <a:gd name="T1" fmla="*/ 244 h 285"/>
                <a:gd name="T2" fmla="*/ 34 w 225"/>
                <a:gd name="T3" fmla="*/ 192 h 285"/>
                <a:gd name="T4" fmla="*/ 121 w 225"/>
                <a:gd name="T5" fmla="*/ 225 h 285"/>
                <a:gd name="T6" fmla="*/ 154 w 225"/>
                <a:gd name="T7" fmla="*/ 205 h 285"/>
                <a:gd name="T8" fmla="*/ 154 w 225"/>
                <a:gd name="T9" fmla="*/ 203 h 285"/>
                <a:gd name="T10" fmla="*/ 97 w 225"/>
                <a:gd name="T11" fmla="*/ 172 h 285"/>
                <a:gd name="T12" fmla="*/ 14 w 225"/>
                <a:gd name="T13" fmla="*/ 89 h 285"/>
                <a:gd name="T14" fmla="*/ 14 w 225"/>
                <a:gd name="T15" fmla="*/ 88 h 285"/>
                <a:gd name="T16" fmla="*/ 115 w 225"/>
                <a:gd name="T17" fmla="*/ 0 h 285"/>
                <a:gd name="T18" fmla="*/ 218 w 225"/>
                <a:gd name="T19" fmla="*/ 32 h 285"/>
                <a:gd name="T20" fmla="*/ 188 w 225"/>
                <a:gd name="T21" fmla="*/ 86 h 285"/>
                <a:gd name="T22" fmla="*/ 114 w 225"/>
                <a:gd name="T23" fmla="*/ 60 h 285"/>
                <a:gd name="T24" fmla="*/ 85 w 225"/>
                <a:gd name="T25" fmla="*/ 79 h 285"/>
                <a:gd name="T26" fmla="*/ 85 w 225"/>
                <a:gd name="T27" fmla="*/ 80 h 285"/>
                <a:gd name="T28" fmla="*/ 141 w 225"/>
                <a:gd name="T29" fmla="*/ 113 h 285"/>
                <a:gd name="T30" fmla="*/ 225 w 225"/>
                <a:gd name="T31" fmla="*/ 195 h 285"/>
                <a:gd name="T32" fmla="*/ 225 w 225"/>
                <a:gd name="T33" fmla="*/ 196 h 285"/>
                <a:gd name="T34" fmla="*/ 119 w 225"/>
                <a:gd name="T35" fmla="*/ 285 h 285"/>
                <a:gd name="T36" fmla="*/ 0 w 225"/>
                <a:gd name="T37" fmla="*/ 24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85">
                  <a:moveTo>
                    <a:pt x="0" y="244"/>
                  </a:moveTo>
                  <a:cubicBezTo>
                    <a:pt x="34" y="192"/>
                    <a:pt x="34" y="192"/>
                    <a:pt x="34" y="192"/>
                  </a:cubicBezTo>
                  <a:cubicBezTo>
                    <a:pt x="64" y="214"/>
                    <a:pt x="95" y="225"/>
                    <a:pt x="121" y="225"/>
                  </a:cubicBezTo>
                  <a:cubicBezTo>
                    <a:pt x="144" y="225"/>
                    <a:pt x="154" y="217"/>
                    <a:pt x="154" y="205"/>
                  </a:cubicBezTo>
                  <a:cubicBezTo>
                    <a:pt x="154" y="203"/>
                    <a:pt x="154" y="203"/>
                    <a:pt x="154" y="203"/>
                  </a:cubicBezTo>
                  <a:cubicBezTo>
                    <a:pt x="154" y="186"/>
                    <a:pt x="127" y="181"/>
                    <a:pt x="97" y="172"/>
                  </a:cubicBezTo>
                  <a:cubicBezTo>
                    <a:pt x="58" y="160"/>
                    <a:pt x="14" y="142"/>
                    <a:pt x="14" y="89"/>
                  </a:cubicBezTo>
                  <a:cubicBezTo>
                    <a:pt x="14" y="88"/>
                    <a:pt x="14" y="88"/>
                    <a:pt x="14" y="88"/>
                  </a:cubicBezTo>
                  <a:cubicBezTo>
                    <a:pt x="14" y="31"/>
                    <a:pt x="60" y="0"/>
                    <a:pt x="115" y="0"/>
                  </a:cubicBezTo>
                  <a:cubicBezTo>
                    <a:pt x="150" y="0"/>
                    <a:pt x="188" y="12"/>
                    <a:pt x="218" y="32"/>
                  </a:cubicBezTo>
                  <a:cubicBezTo>
                    <a:pt x="188" y="86"/>
                    <a:pt x="188" y="86"/>
                    <a:pt x="188" y="86"/>
                  </a:cubicBezTo>
                  <a:cubicBezTo>
                    <a:pt x="161" y="70"/>
                    <a:pt x="134" y="60"/>
                    <a:pt x="114" y="60"/>
                  </a:cubicBezTo>
                  <a:cubicBezTo>
                    <a:pt x="95" y="60"/>
                    <a:pt x="85" y="69"/>
                    <a:pt x="85" y="79"/>
                  </a:cubicBezTo>
                  <a:cubicBezTo>
                    <a:pt x="85" y="80"/>
                    <a:pt x="85" y="80"/>
                    <a:pt x="85" y="80"/>
                  </a:cubicBezTo>
                  <a:cubicBezTo>
                    <a:pt x="85" y="96"/>
                    <a:pt x="111" y="103"/>
                    <a:pt x="141" y="113"/>
                  </a:cubicBezTo>
                  <a:cubicBezTo>
                    <a:pt x="180" y="126"/>
                    <a:pt x="225" y="145"/>
                    <a:pt x="225" y="195"/>
                  </a:cubicBezTo>
                  <a:cubicBezTo>
                    <a:pt x="225" y="196"/>
                    <a:pt x="225" y="196"/>
                    <a:pt x="225" y="196"/>
                  </a:cubicBezTo>
                  <a:cubicBezTo>
                    <a:pt x="225" y="258"/>
                    <a:pt x="179" y="285"/>
                    <a:pt x="119" y="285"/>
                  </a:cubicBezTo>
                  <a:cubicBezTo>
                    <a:pt x="80" y="285"/>
                    <a:pt x="37" y="272"/>
                    <a:pt x="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25"/>
            <p:cNvSpPr>
              <a:spLocks noEditPoints="1"/>
            </p:cNvSpPr>
            <p:nvPr userDrawn="1"/>
          </p:nvSpPr>
          <p:spPr bwMode="auto">
            <a:xfrm>
              <a:off x="8143875" y="887413"/>
              <a:ext cx="831850" cy="1101725"/>
            </a:xfrm>
            <a:custGeom>
              <a:avLst/>
              <a:gdLst>
                <a:gd name="T0" fmla="*/ 78 w 290"/>
                <a:gd name="T1" fmla="*/ 340 h 381"/>
                <a:gd name="T2" fmla="*/ 78 w 290"/>
                <a:gd name="T3" fmla="*/ 376 h 381"/>
                <a:gd name="T4" fmla="*/ 0 w 290"/>
                <a:gd name="T5" fmla="*/ 376 h 381"/>
                <a:gd name="T6" fmla="*/ 0 w 290"/>
                <a:gd name="T7" fmla="*/ 0 h 381"/>
                <a:gd name="T8" fmla="*/ 78 w 290"/>
                <a:gd name="T9" fmla="*/ 0 h 381"/>
                <a:gd name="T10" fmla="*/ 78 w 290"/>
                <a:gd name="T11" fmla="*/ 140 h 381"/>
                <a:gd name="T12" fmla="*/ 164 w 290"/>
                <a:gd name="T13" fmla="*/ 95 h 381"/>
                <a:gd name="T14" fmla="*/ 290 w 290"/>
                <a:gd name="T15" fmla="*/ 238 h 381"/>
                <a:gd name="T16" fmla="*/ 290 w 290"/>
                <a:gd name="T17" fmla="*/ 239 h 381"/>
                <a:gd name="T18" fmla="*/ 164 w 290"/>
                <a:gd name="T19" fmla="*/ 381 h 381"/>
                <a:gd name="T20" fmla="*/ 78 w 290"/>
                <a:gd name="T21" fmla="*/ 340 h 381"/>
                <a:gd name="T22" fmla="*/ 212 w 290"/>
                <a:gd name="T23" fmla="*/ 239 h 381"/>
                <a:gd name="T24" fmla="*/ 212 w 290"/>
                <a:gd name="T25" fmla="*/ 238 h 381"/>
                <a:gd name="T26" fmla="*/ 144 w 290"/>
                <a:gd name="T27" fmla="*/ 161 h 381"/>
                <a:gd name="T28" fmla="*/ 77 w 290"/>
                <a:gd name="T29" fmla="*/ 238 h 381"/>
                <a:gd name="T30" fmla="*/ 77 w 290"/>
                <a:gd name="T31" fmla="*/ 239 h 381"/>
                <a:gd name="T32" fmla="*/ 144 w 290"/>
                <a:gd name="T33" fmla="*/ 315 h 381"/>
                <a:gd name="T34" fmla="*/ 212 w 290"/>
                <a:gd name="T35" fmla="*/ 2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81">
                  <a:moveTo>
                    <a:pt x="78" y="340"/>
                  </a:moveTo>
                  <a:cubicBezTo>
                    <a:pt x="78" y="376"/>
                    <a:pt x="78" y="376"/>
                    <a:pt x="78" y="376"/>
                  </a:cubicBezTo>
                  <a:cubicBezTo>
                    <a:pt x="0" y="376"/>
                    <a:pt x="0" y="376"/>
                    <a:pt x="0" y="376"/>
                  </a:cubicBezTo>
                  <a:cubicBezTo>
                    <a:pt x="0" y="0"/>
                    <a:pt x="0" y="0"/>
                    <a:pt x="0" y="0"/>
                  </a:cubicBezTo>
                  <a:cubicBezTo>
                    <a:pt x="78" y="0"/>
                    <a:pt x="78" y="0"/>
                    <a:pt x="78" y="0"/>
                  </a:cubicBezTo>
                  <a:cubicBezTo>
                    <a:pt x="78" y="140"/>
                    <a:pt x="78" y="140"/>
                    <a:pt x="78" y="140"/>
                  </a:cubicBezTo>
                  <a:cubicBezTo>
                    <a:pt x="97" y="114"/>
                    <a:pt x="123" y="95"/>
                    <a:pt x="164" y="95"/>
                  </a:cubicBezTo>
                  <a:cubicBezTo>
                    <a:pt x="229" y="95"/>
                    <a:pt x="290" y="145"/>
                    <a:pt x="290" y="238"/>
                  </a:cubicBezTo>
                  <a:cubicBezTo>
                    <a:pt x="290" y="239"/>
                    <a:pt x="290" y="239"/>
                    <a:pt x="290" y="239"/>
                  </a:cubicBezTo>
                  <a:cubicBezTo>
                    <a:pt x="290" y="331"/>
                    <a:pt x="230" y="381"/>
                    <a:pt x="164" y="381"/>
                  </a:cubicBezTo>
                  <a:cubicBezTo>
                    <a:pt x="122" y="381"/>
                    <a:pt x="97" y="362"/>
                    <a:pt x="78" y="340"/>
                  </a:cubicBezTo>
                  <a:close/>
                  <a:moveTo>
                    <a:pt x="212" y="239"/>
                  </a:moveTo>
                  <a:cubicBezTo>
                    <a:pt x="212" y="238"/>
                    <a:pt x="212" y="238"/>
                    <a:pt x="212" y="238"/>
                  </a:cubicBezTo>
                  <a:cubicBezTo>
                    <a:pt x="212" y="192"/>
                    <a:pt x="181" y="161"/>
                    <a:pt x="144" y="161"/>
                  </a:cubicBezTo>
                  <a:cubicBezTo>
                    <a:pt x="108" y="161"/>
                    <a:pt x="77" y="192"/>
                    <a:pt x="77" y="238"/>
                  </a:cubicBezTo>
                  <a:cubicBezTo>
                    <a:pt x="77" y="239"/>
                    <a:pt x="77" y="239"/>
                    <a:pt x="77" y="239"/>
                  </a:cubicBezTo>
                  <a:cubicBezTo>
                    <a:pt x="77" y="285"/>
                    <a:pt x="108" y="315"/>
                    <a:pt x="144" y="315"/>
                  </a:cubicBezTo>
                  <a:cubicBezTo>
                    <a:pt x="181" y="315"/>
                    <a:pt x="212" y="285"/>
                    <a:pt x="212"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26"/>
            <p:cNvSpPr>
              <a:spLocks noEditPoints="1"/>
            </p:cNvSpPr>
            <p:nvPr userDrawn="1"/>
          </p:nvSpPr>
          <p:spPr bwMode="auto">
            <a:xfrm>
              <a:off x="9040813" y="1162050"/>
              <a:ext cx="777875" cy="830263"/>
            </a:xfrm>
            <a:custGeom>
              <a:avLst/>
              <a:gdLst>
                <a:gd name="T0" fmla="*/ 0 w 271"/>
                <a:gd name="T1" fmla="*/ 145 h 287"/>
                <a:gd name="T2" fmla="*/ 0 w 271"/>
                <a:gd name="T3" fmla="*/ 144 h 287"/>
                <a:gd name="T4" fmla="*/ 137 w 271"/>
                <a:gd name="T5" fmla="*/ 0 h 287"/>
                <a:gd name="T6" fmla="*/ 271 w 271"/>
                <a:gd name="T7" fmla="*/ 150 h 287"/>
                <a:gd name="T8" fmla="*/ 270 w 271"/>
                <a:gd name="T9" fmla="*/ 170 h 287"/>
                <a:gd name="T10" fmla="*/ 78 w 271"/>
                <a:gd name="T11" fmla="*/ 170 h 287"/>
                <a:gd name="T12" fmla="*/ 146 w 271"/>
                <a:gd name="T13" fmla="*/ 225 h 287"/>
                <a:gd name="T14" fmla="*/ 213 w 271"/>
                <a:gd name="T15" fmla="*/ 196 h 287"/>
                <a:gd name="T16" fmla="*/ 257 w 271"/>
                <a:gd name="T17" fmla="*/ 236 h 287"/>
                <a:gd name="T18" fmla="*/ 145 w 271"/>
                <a:gd name="T19" fmla="*/ 287 h 287"/>
                <a:gd name="T20" fmla="*/ 0 w 271"/>
                <a:gd name="T21" fmla="*/ 145 h 287"/>
                <a:gd name="T22" fmla="*/ 195 w 271"/>
                <a:gd name="T23" fmla="*/ 122 h 287"/>
                <a:gd name="T24" fmla="*/ 137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7" y="0"/>
                    <a:pt x="137" y="0"/>
                  </a:cubicBezTo>
                  <a:cubicBezTo>
                    <a:pt x="229" y="0"/>
                    <a:pt x="271" y="72"/>
                    <a:pt x="271" y="150"/>
                  </a:cubicBezTo>
                  <a:cubicBezTo>
                    <a:pt x="271" y="156"/>
                    <a:pt x="271" y="163"/>
                    <a:pt x="270" y="170"/>
                  </a:cubicBezTo>
                  <a:cubicBezTo>
                    <a:pt x="78" y="170"/>
                    <a:pt x="78" y="170"/>
                    <a:pt x="78" y="170"/>
                  </a:cubicBezTo>
                  <a:cubicBezTo>
                    <a:pt x="86" y="206"/>
                    <a:pt x="111" y="225"/>
                    <a:pt x="146" y="225"/>
                  </a:cubicBezTo>
                  <a:cubicBezTo>
                    <a:pt x="172" y="225"/>
                    <a:pt x="191" y="216"/>
                    <a:pt x="213" y="196"/>
                  </a:cubicBezTo>
                  <a:cubicBezTo>
                    <a:pt x="257" y="236"/>
                    <a:pt x="257" y="236"/>
                    <a:pt x="257" y="236"/>
                  </a:cubicBezTo>
                  <a:cubicBezTo>
                    <a:pt x="232" y="268"/>
                    <a:pt x="195" y="287"/>
                    <a:pt x="145" y="287"/>
                  </a:cubicBezTo>
                  <a:cubicBezTo>
                    <a:pt x="62" y="287"/>
                    <a:pt x="0" y="229"/>
                    <a:pt x="0" y="145"/>
                  </a:cubicBezTo>
                  <a:close/>
                  <a:moveTo>
                    <a:pt x="195" y="122"/>
                  </a:moveTo>
                  <a:cubicBezTo>
                    <a:pt x="190" y="87"/>
                    <a:pt x="170" y="63"/>
                    <a:pt x="137"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27"/>
            <p:cNvSpPr>
              <a:spLocks/>
            </p:cNvSpPr>
            <p:nvPr userDrawn="1"/>
          </p:nvSpPr>
          <p:spPr bwMode="auto">
            <a:xfrm>
              <a:off x="98710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8"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28"/>
            <p:cNvSpPr>
              <a:spLocks/>
            </p:cNvSpPr>
            <p:nvPr userDrawn="1"/>
          </p:nvSpPr>
          <p:spPr bwMode="auto">
            <a:xfrm>
              <a:off x="10425113"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9"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29"/>
            <p:cNvSpPr>
              <a:spLocks noEditPoints="1"/>
            </p:cNvSpPr>
            <p:nvPr userDrawn="1"/>
          </p:nvSpPr>
          <p:spPr bwMode="auto">
            <a:xfrm>
              <a:off x="10975975" y="1162050"/>
              <a:ext cx="776288"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8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5 w 271"/>
                <a:gd name="T23" fmla="*/ 122 h 287"/>
                <a:gd name="T24" fmla="*/ 136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9" y="0"/>
                    <a:pt x="271" y="72"/>
                    <a:pt x="271" y="150"/>
                  </a:cubicBezTo>
                  <a:cubicBezTo>
                    <a:pt x="271" y="156"/>
                    <a:pt x="270" y="163"/>
                    <a:pt x="270" y="170"/>
                  </a:cubicBezTo>
                  <a:cubicBezTo>
                    <a:pt x="78" y="170"/>
                    <a:pt x="78" y="170"/>
                    <a:pt x="78" y="170"/>
                  </a:cubicBezTo>
                  <a:cubicBezTo>
                    <a:pt x="85" y="206"/>
                    <a:pt x="110" y="225"/>
                    <a:pt x="145" y="225"/>
                  </a:cubicBezTo>
                  <a:cubicBezTo>
                    <a:pt x="171" y="225"/>
                    <a:pt x="191" y="216"/>
                    <a:pt x="212" y="196"/>
                  </a:cubicBezTo>
                  <a:cubicBezTo>
                    <a:pt x="257" y="236"/>
                    <a:pt x="257" y="236"/>
                    <a:pt x="257" y="236"/>
                  </a:cubicBezTo>
                  <a:cubicBezTo>
                    <a:pt x="231" y="268"/>
                    <a:pt x="194" y="287"/>
                    <a:pt x="144" y="287"/>
                  </a:cubicBezTo>
                  <a:cubicBezTo>
                    <a:pt x="61" y="287"/>
                    <a:pt x="0" y="229"/>
                    <a:pt x="0" y="145"/>
                  </a:cubicBezTo>
                  <a:close/>
                  <a:moveTo>
                    <a:pt x="195" y="122"/>
                  </a:moveTo>
                  <a:cubicBezTo>
                    <a:pt x="190" y="87"/>
                    <a:pt x="169" y="63"/>
                    <a:pt x="136"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30"/>
            <p:cNvSpPr>
              <a:spLocks/>
            </p:cNvSpPr>
            <p:nvPr userDrawn="1"/>
          </p:nvSpPr>
          <p:spPr bwMode="auto">
            <a:xfrm>
              <a:off x="11858625" y="1157288"/>
              <a:ext cx="479425" cy="817563"/>
            </a:xfrm>
            <a:custGeom>
              <a:avLst/>
              <a:gdLst>
                <a:gd name="T0" fmla="*/ 0 w 167"/>
                <a:gd name="T1" fmla="*/ 7 h 283"/>
                <a:gd name="T2" fmla="*/ 79 w 167"/>
                <a:gd name="T3" fmla="*/ 7 h 283"/>
                <a:gd name="T4" fmla="*/ 79 w 167"/>
                <a:gd name="T5" fmla="*/ 63 h 283"/>
                <a:gd name="T6" fmla="*/ 167 w 167"/>
                <a:gd name="T7" fmla="*/ 2 h 283"/>
                <a:gd name="T8" fmla="*/ 167 w 167"/>
                <a:gd name="T9" fmla="*/ 84 h 283"/>
                <a:gd name="T10" fmla="*/ 163 w 167"/>
                <a:gd name="T11" fmla="*/ 84 h 283"/>
                <a:gd name="T12" fmla="*/ 79 w 167"/>
                <a:gd name="T13" fmla="*/ 181 h 283"/>
                <a:gd name="T14" fmla="*/ 79 w 167"/>
                <a:gd name="T15" fmla="*/ 283 h 283"/>
                <a:gd name="T16" fmla="*/ 0 w 167"/>
                <a:gd name="T17" fmla="*/ 283 h 283"/>
                <a:gd name="T18" fmla="*/ 0 w 167"/>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83">
                  <a:moveTo>
                    <a:pt x="0" y="7"/>
                  </a:moveTo>
                  <a:cubicBezTo>
                    <a:pt x="79" y="7"/>
                    <a:pt x="79" y="7"/>
                    <a:pt x="79" y="7"/>
                  </a:cubicBezTo>
                  <a:cubicBezTo>
                    <a:pt x="79" y="63"/>
                    <a:pt x="79" y="63"/>
                    <a:pt x="79" y="63"/>
                  </a:cubicBezTo>
                  <a:cubicBezTo>
                    <a:pt x="95" y="25"/>
                    <a:pt x="120" y="0"/>
                    <a:pt x="167" y="2"/>
                  </a:cubicBezTo>
                  <a:cubicBezTo>
                    <a:pt x="167" y="84"/>
                    <a:pt x="167" y="84"/>
                    <a:pt x="167" y="84"/>
                  </a:cubicBezTo>
                  <a:cubicBezTo>
                    <a:pt x="163" y="84"/>
                    <a:pt x="163" y="84"/>
                    <a:pt x="163" y="84"/>
                  </a:cubicBezTo>
                  <a:cubicBezTo>
                    <a:pt x="111" y="84"/>
                    <a:pt x="79" y="115"/>
                    <a:pt x="79" y="181"/>
                  </a:cubicBezTo>
                  <a:cubicBezTo>
                    <a:pt x="79" y="283"/>
                    <a:pt x="79" y="283"/>
                    <a:pt x="79"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2" name="Group 81"/>
          <p:cNvGrpSpPr>
            <a:grpSpLocks noChangeAspect="1"/>
          </p:cNvGrpSpPr>
          <p:nvPr userDrawn="1"/>
        </p:nvGrpSpPr>
        <p:grpSpPr>
          <a:xfrm rot="16200000">
            <a:off x="10821246" y="3322849"/>
            <a:ext cx="2055530" cy="685979"/>
            <a:chOff x="547688" y="952500"/>
            <a:chExt cx="12190413" cy="4067175"/>
          </a:xfrm>
        </p:grpSpPr>
        <p:sp>
          <p:nvSpPr>
            <p:cNvPr id="83" name="Rectangle 82"/>
            <p:cNvSpPr>
              <a:spLocks noChangeArrowheads="1"/>
            </p:cNvSpPr>
            <p:nvPr userDrawn="1"/>
          </p:nvSpPr>
          <p:spPr bwMode="auto">
            <a:xfrm>
              <a:off x="547688" y="952500"/>
              <a:ext cx="12190413" cy="40671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8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Freeform 8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8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8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42475326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9DFA3-E17A-4F72-A341-557A973A3CB8}"/>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13E40078-8968-486F-984F-94B4BC45EC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165A22CA-EA17-41A1-AC4A-995736F180E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3E0FBE6-1DA1-453F-BE78-8D4B65EC3AF9}"/>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6" name="Footer Placeholder 5">
            <a:extLst>
              <a:ext uri="{FF2B5EF4-FFF2-40B4-BE49-F238E27FC236}">
                <a16:creationId xmlns:a16="http://schemas.microsoft.com/office/drawing/2014/main" id="{4A911582-ECCF-4D73-A91A-27E0716987C5}"/>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E552B74B-9181-46DC-B583-49307CF6AAD0}"/>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3243560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346322" y="404085"/>
            <a:ext cx="11546635" cy="971709"/>
          </a:xfrm>
          <a:prstGeom prst="rect">
            <a:avLst/>
          </a:prstGeom>
        </p:spPr>
        <p:txBody>
          <a:bodyPr anchor="t" anchorCtr="0">
            <a:noAutofit/>
          </a:bodyPr>
          <a:lstStyle>
            <a:lvl1pPr algn="l">
              <a:lnSpc>
                <a:spcPct val="90000"/>
              </a:lnSpc>
              <a:defRPr sz="3300" b="0" i="0" spc="0" baseline="0">
                <a:solidFill>
                  <a:srgbClr val="00A2BF"/>
                </a:solidFill>
                <a:latin typeface="+mj-lt"/>
                <a:cs typeface="CiscoSans Thin"/>
              </a:defRPr>
            </a:lvl1pPr>
          </a:lstStyle>
          <a:p>
            <a:r>
              <a:rPr lang="en-US" dirty="0"/>
              <a:t>Bullet Title Goes Here</a:t>
            </a:r>
          </a:p>
        </p:txBody>
      </p:sp>
    </p:spTree>
    <p:extLst>
      <p:ext uri="{BB962C8B-B14F-4D97-AF65-F5344CB8AC3E}">
        <p14:creationId xmlns:p14="http://schemas.microsoft.com/office/powerpoint/2010/main" val="3173207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p:cNvSpPr>
            <a:spLocks noGrp="1"/>
          </p:cNvSpPr>
          <p:nvPr>
            <p:ph type="dt" sz="half" idx="10"/>
          </p:nvPr>
        </p:nvSpPr>
        <p:spPr/>
        <p:txBody>
          <a:bodyPr/>
          <a:lstStyle/>
          <a:p>
            <a:fld id="{411D00B1-BBE2-4623-8633-61E91945FB19}" type="datetime1">
              <a:rPr lang="de-DE" smtClean="0"/>
              <a:t>04.02.2022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B8A518-6235-41DF-A2D4-5BBB2CBB43EF}" type="slidenum">
              <a:rPr lang="de-DE" smtClean="0"/>
              <a:t>‹#›</a:t>
            </a:fld>
            <a:endParaRPr lang="de-DE"/>
          </a:p>
        </p:txBody>
      </p:sp>
    </p:spTree>
    <p:extLst>
      <p:ext uri="{BB962C8B-B14F-4D97-AF65-F5344CB8AC3E}">
        <p14:creationId xmlns:p14="http://schemas.microsoft.com/office/powerpoint/2010/main" val="9569908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3582" y="2655459"/>
            <a:ext cx="6856214" cy="1545292"/>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7161" y="1676401"/>
            <a:ext cx="514642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extLst>
      <p:ext uri="{BB962C8B-B14F-4D97-AF65-F5344CB8AC3E}">
        <p14:creationId xmlns:p14="http://schemas.microsoft.com/office/powerpoint/2010/main" val="1807049079"/>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D9007-1668-4C09-BD90-36D2CAD6798E}"/>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04BE36-93B5-4D29-A868-87764740C7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B0CB95-F4DF-4189-AFB0-90CB8E0B03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41992A8D-7941-4BA3-AD13-7B86BBB0BF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897522-7090-4ACA-89E8-6D91BFE686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F9B2C6D1-9E46-4F5D-856A-57D1FD6EF299}"/>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8" name="Footer Placeholder 7">
            <a:extLst>
              <a:ext uri="{FF2B5EF4-FFF2-40B4-BE49-F238E27FC236}">
                <a16:creationId xmlns:a16="http://schemas.microsoft.com/office/drawing/2014/main" id="{458D0020-114E-44FC-AA35-1EB0575E4B16}"/>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2AAC8658-47F9-4E01-BF8C-B0855071261F}"/>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16494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38849-47D5-4A9E-BB01-32024B5DB731}"/>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749F4362-65F0-4B85-88A1-C511A4A2E13B}"/>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4" name="Footer Placeholder 3">
            <a:extLst>
              <a:ext uri="{FF2B5EF4-FFF2-40B4-BE49-F238E27FC236}">
                <a16:creationId xmlns:a16="http://schemas.microsoft.com/office/drawing/2014/main" id="{C4D36331-720B-4D9F-9995-81335951E8B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F4DB94E1-5B26-498D-A587-B40059BD7A79}"/>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4194074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C5998E-01EF-498B-9231-5D68A0B727C7}"/>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3" name="Footer Placeholder 2">
            <a:extLst>
              <a:ext uri="{FF2B5EF4-FFF2-40B4-BE49-F238E27FC236}">
                <a16:creationId xmlns:a16="http://schemas.microsoft.com/office/drawing/2014/main" id="{0651F1BB-5E7E-4BDD-AFB9-6E822526E32F}"/>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CAA3ED1-5AF8-4582-9C7C-46D4130B7511}"/>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3653930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E88A4-3F6C-42DA-B2CA-2ED30B34D6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0EC7FE34-BA60-4C1D-A8F9-9EE90698CB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A8BD70D7-01DF-4093-966F-1912537236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4B85CA-3260-4B9E-B441-D102057C51EC}"/>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6" name="Footer Placeholder 5">
            <a:extLst>
              <a:ext uri="{FF2B5EF4-FFF2-40B4-BE49-F238E27FC236}">
                <a16:creationId xmlns:a16="http://schemas.microsoft.com/office/drawing/2014/main" id="{79054331-442D-4AFE-9A39-3D79A6D0C0BF}"/>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B3F86084-96DA-4C75-880C-0763739FC980}"/>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1771013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8E210-875C-4CCF-ACAF-7AC40E34B0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7937466E-7F31-4FA0-9868-9AF697714F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01DF1127-D0CF-4146-AFC1-AD29722AAD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B95CA1-2C97-45FE-B396-C4B05F3CC905}"/>
              </a:ext>
            </a:extLst>
          </p:cNvPr>
          <p:cNvSpPr>
            <a:spLocks noGrp="1"/>
          </p:cNvSpPr>
          <p:nvPr>
            <p:ph type="dt" sz="half" idx="10"/>
          </p:nvPr>
        </p:nvSpPr>
        <p:spPr/>
        <p:txBody>
          <a:bodyPr/>
          <a:lstStyle/>
          <a:p>
            <a:fld id="{C94F1037-878E-4F50-8DC3-A3FD6EAE8C87}" type="datetimeFigureOut">
              <a:rPr lang="de-DE" smtClean="0"/>
              <a:t>04.02.2022</a:t>
            </a:fld>
            <a:endParaRPr lang="de-DE"/>
          </a:p>
        </p:txBody>
      </p:sp>
      <p:sp>
        <p:nvSpPr>
          <p:cNvPr id="6" name="Footer Placeholder 5">
            <a:extLst>
              <a:ext uri="{FF2B5EF4-FFF2-40B4-BE49-F238E27FC236}">
                <a16:creationId xmlns:a16="http://schemas.microsoft.com/office/drawing/2014/main" id="{82CC3BBC-11A2-42CB-BB80-CB7864078202}"/>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C6A454E-A81F-41AD-917D-A5345A7678C7}"/>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1037708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CE4093-AF17-4BAB-8872-D65903B58A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5DC8825E-6E20-4BAA-B45F-3612488C6F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A31F37A2-A39E-41DC-9A63-919B755D86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4F1037-878E-4F50-8DC3-A3FD6EAE8C87}" type="datetimeFigureOut">
              <a:rPr lang="de-DE" smtClean="0"/>
              <a:t>04.02.2022</a:t>
            </a:fld>
            <a:endParaRPr lang="de-DE"/>
          </a:p>
        </p:txBody>
      </p:sp>
      <p:sp>
        <p:nvSpPr>
          <p:cNvPr id="5" name="Footer Placeholder 4">
            <a:extLst>
              <a:ext uri="{FF2B5EF4-FFF2-40B4-BE49-F238E27FC236}">
                <a16:creationId xmlns:a16="http://schemas.microsoft.com/office/drawing/2014/main" id="{B0F6D322-807E-4F5E-8534-4B4E58CB34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1DE11424-B289-4182-AC48-F92CD2BA7D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2522C9-FA48-49B0-86BD-EA458DCD3B5F}" type="slidenum">
              <a:rPr lang="de-DE" smtClean="0"/>
              <a:t>‹#›</a:t>
            </a:fld>
            <a:endParaRPr lang="de-DE"/>
          </a:p>
        </p:txBody>
      </p:sp>
    </p:spTree>
    <p:extLst>
      <p:ext uri="{BB962C8B-B14F-4D97-AF65-F5344CB8AC3E}">
        <p14:creationId xmlns:p14="http://schemas.microsoft.com/office/powerpoint/2010/main" val="3704082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1396578" y="6473952"/>
            <a:ext cx="4115872" cy="153888"/>
          </a:xfrm>
          <a:prstGeom prst="rect">
            <a:avLst/>
          </a:prstGeom>
        </p:spPr>
        <p:txBody>
          <a:bodyPr vert="horz" lIns="0" tIns="0" rIns="0" bIns="0" rtlCol="0" anchor="ctr">
            <a:noAutofit/>
          </a:bodyPr>
          <a:lstStyle>
            <a:lvl1pPr algn="l">
              <a:defRPr sz="1000">
                <a:solidFill>
                  <a:schemeClr val="tx1"/>
                </a:solidFill>
              </a:defRPr>
            </a:lvl1pPr>
          </a:lstStyle>
          <a:p>
            <a:endParaRPr lang="en-US" dirty="0"/>
          </a:p>
        </p:txBody>
      </p:sp>
      <p:sp>
        <p:nvSpPr>
          <p:cNvPr id="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p:nvGrpSpPr>
        <p:grpSpPr>
          <a:xfrm>
            <a:off x="554483" y="6421482"/>
            <a:ext cx="734547"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66333509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Lst>
  <p:transition spd="med"/>
  <p:hf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s://openclipart.org/detail/4454/beetle-car" TargetMode="External"/><Relationship Id="rId2" Type="http://schemas.openxmlformats.org/officeDocument/2006/relationships/image" Target="../media/image1.png"/><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6D603-C31F-47F9-AD13-E4F30759F24B}"/>
              </a:ext>
            </a:extLst>
          </p:cNvPr>
          <p:cNvSpPr>
            <a:spLocks noGrp="1"/>
          </p:cNvSpPr>
          <p:nvPr>
            <p:ph type="title"/>
          </p:nvPr>
        </p:nvSpPr>
        <p:spPr/>
        <p:txBody>
          <a:bodyPr/>
          <a:lstStyle/>
          <a:p>
            <a:r>
              <a:rPr lang="en-US" sz="5400" dirty="0"/>
              <a:t>Study on supporting enhanced services configuration in a hosting network</a:t>
            </a:r>
            <a:endParaRPr lang="de-DE" sz="5400" dirty="0"/>
          </a:p>
        </p:txBody>
      </p:sp>
      <p:sp>
        <p:nvSpPr>
          <p:cNvPr id="3" name="Subtitle 2">
            <a:extLst>
              <a:ext uri="{FF2B5EF4-FFF2-40B4-BE49-F238E27FC236}">
                <a16:creationId xmlns:a16="http://schemas.microsoft.com/office/drawing/2014/main" id="{1EEF1037-8F13-4831-9882-F39C9861ED36}"/>
              </a:ext>
            </a:extLst>
          </p:cNvPr>
          <p:cNvSpPr>
            <a:spLocks noGrp="1"/>
          </p:cNvSpPr>
          <p:nvPr>
            <p:ph type="subTitle" idx="1"/>
          </p:nvPr>
        </p:nvSpPr>
        <p:spPr>
          <a:xfrm>
            <a:off x="548783" y="4749800"/>
            <a:ext cx="9952388" cy="1266952"/>
          </a:xfrm>
        </p:spPr>
        <p:txBody>
          <a:bodyPr/>
          <a:lstStyle/>
          <a:p>
            <a:endParaRPr lang="en-US" dirty="0"/>
          </a:p>
          <a:p>
            <a:r>
              <a:rPr lang="en-US" dirty="0"/>
              <a:t>Lenovo | 04.02.2022</a:t>
            </a:r>
          </a:p>
        </p:txBody>
      </p:sp>
    </p:spTree>
    <p:extLst>
      <p:ext uri="{BB962C8B-B14F-4D97-AF65-F5344CB8AC3E}">
        <p14:creationId xmlns:p14="http://schemas.microsoft.com/office/powerpoint/2010/main" val="388632403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868B-B537-4680-9ED8-8E13163E4223}"/>
              </a:ext>
            </a:extLst>
          </p:cNvPr>
          <p:cNvSpPr>
            <a:spLocks noGrp="1"/>
          </p:cNvSpPr>
          <p:nvPr>
            <p:ph type="title"/>
          </p:nvPr>
        </p:nvSpPr>
        <p:spPr/>
        <p:txBody>
          <a:bodyPr/>
          <a:lstStyle/>
          <a:p>
            <a:r>
              <a:rPr lang="en-GB" dirty="0"/>
              <a:t>Use Case – V2X / UAS service configuration</a:t>
            </a:r>
          </a:p>
        </p:txBody>
      </p:sp>
      <p:sp>
        <p:nvSpPr>
          <p:cNvPr id="3" name="Content Placeholder 2">
            <a:extLst>
              <a:ext uri="{FF2B5EF4-FFF2-40B4-BE49-F238E27FC236}">
                <a16:creationId xmlns:a16="http://schemas.microsoft.com/office/drawing/2014/main" id="{207507D1-20C1-49C6-ABE3-87CA4E75405A}"/>
              </a:ext>
            </a:extLst>
          </p:cNvPr>
          <p:cNvSpPr>
            <a:spLocks noGrp="1"/>
          </p:cNvSpPr>
          <p:nvPr>
            <p:ph sz="half" idx="1"/>
          </p:nvPr>
        </p:nvSpPr>
        <p:spPr>
          <a:xfrm>
            <a:off x="548783" y="1179576"/>
            <a:ext cx="7917058" cy="5211699"/>
          </a:xfrm>
        </p:spPr>
        <p:txBody>
          <a:bodyPr/>
          <a:lstStyle/>
          <a:p>
            <a:r>
              <a:rPr lang="en-GB" sz="1800" dirty="0">
                <a:latin typeface="Times New Roman" panose="02020603050405020304" pitchFamily="18" charset="0"/>
                <a:cs typeface="Times New Roman" panose="02020603050405020304" pitchFamily="18" charset="0"/>
              </a:rPr>
              <a:t>Scenario 1: The vehicle driver or the V2X server asks whether and when automated driving is possible before starting his journey or during the trip. In particular, he asks from the MNO this as a service. </a:t>
            </a:r>
          </a:p>
          <a:p>
            <a:r>
              <a:rPr lang="en-GB" sz="1800" dirty="0">
                <a:latin typeface="Times New Roman" panose="02020603050405020304" pitchFamily="18" charset="0"/>
                <a:cs typeface="Times New Roman" panose="02020603050405020304" pitchFamily="18" charset="0"/>
              </a:rPr>
              <a:t>Scenario 2: A V2X server requests to perform service provisioning for various traffic efficiency and safety services within a service area.</a:t>
            </a:r>
          </a:p>
          <a:p>
            <a:r>
              <a:rPr lang="en-GB" sz="1800" dirty="0">
                <a:solidFill>
                  <a:srgbClr val="FF0000"/>
                </a:solidFill>
                <a:latin typeface="Times New Roman" panose="02020603050405020304" pitchFamily="18" charset="0"/>
                <a:cs typeface="Times New Roman" panose="02020603050405020304" pitchFamily="18" charset="0"/>
              </a:rPr>
              <a:t>Outcome: </a:t>
            </a:r>
            <a:r>
              <a:rPr lang="en-GB" sz="1800" dirty="0">
                <a:latin typeface="Times New Roman" panose="02020603050405020304" pitchFamily="18" charset="0"/>
                <a:cs typeface="Times New Roman" panose="02020603050405020304" pitchFamily="18" charset="0"/>
              </a:rPr>
              <a:t>MNO will evaluate whether this is possible using a simulation environment (e.g. based on digital twins configuration) applicable to the V2X service requirements and will provide a prediction of when/whether and what path to follow to have full automation along the path. Another possible recommendation from MNO may be to propose an alternative route where the full automated driving can be achieved.</a:t>
            </a:r>
          </a:p>
          <a:p>
            <a:endParaRPr lang="en-GB" dirty="0"/>
          </a:p>
        </p:txBody>
      </p:sp>
      <p:sp>
        <p:nvSpPr>
          <p:cNvPr id="4" name="Slide Number Placeholder 3">
            <a:extLst>
              <a:ext uri="{FF2B5EF4-FFF2-40B4-BE49-F238E27FC236}">
                <a16:creationId xmlns:a16="http://schemas.microsoft.com/office/drawing/2014/main" id="{A2BB6648-4212-4313-A38C-1DF130C60208}"/>
              </a:ext>
            </a:extLst>
          </p:cNvPr>
          <p:cNvSpPr>
            <a:spLocks noGrp="1"/>
          </p:cNvSpPr>
          <p:nvPr>
            <p:ph type="sldNum" sz="quarter" idx="4"/>
          </p:nvPr>
        </p:nvSpPr>
        <p:spPr/>
        <p:txBody>
          <a:bodyPr/>
          <a:lstStyle/>
          <a:p>
            <a:fld id="{6D22F896-40B5-4ADD-8801-0D06FADFA095}" type="slidenum">
              <a:rPr lang="en-US" smtClean="0"/>
              <a:pPr/>
              <a:t>10</a:t>
            </a:fld>
            <a:endParaRPr lang="en-US" dirty="0"/>
          </a:p>
        </p:txBody>
      </p:sp>
      <p:sp>
        <p:nvSpPr>
          <p:cNvPr id="5" name="Rectangle: Rounded Corners 4">
            <a:extLst>
              <a:ext uri="{FF2B5EF4-FFF2-40B4-BE49-F238E27FC236}">
                <a16:creationId xmlns:a16="http://schemas.microsoft.com/office/drawing/2014/main" id="{98C7BE63-08DD-4AF4-A7D0-2525C0FBFFD3}"/>
              </a:ext>
            </a:extLst>
          </p:cNvPr>
          <p:cNvSpPr/>
          <p:nvPr/>
        </p:nvSpPr>
        <p:spPr bwMode="auto">
          <a:xfrm>
            <a:off x="8701958" y="3883916"/>
            <a:ext cx="3112090" cy="207797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tx1"/>
              </a:solidFill>
              <a:effectLst/>
              <a:latin typeface="Arial" charset="0"/>
            </a:endParaRPr>
          </a:p>
        </p:txBody>
      </p:sp>
      <p:sp>
        <p:nvSpPr>
          <p:cNvPr id="6" name="Oval 5">
            <a:extLst>
              <a:ext uri="{FF2B5EF4-FFF2-40B4-BE49-F238E27FC236}">
                <a16:creationId xmlns:a16="http://schemas.microsoft.com/office/drawing/2014/main" id="{616CB319-E797-4DAB-BA92-BF241DEE61F6}"/>
              </a:ext>
            </a:extLst>
          </p:cNvPr>
          <p:cNvSpPr/>
          <p:nvPr/>
        </p:nvSpPr>
        <p:spPr bwMode="auto">
          <a:xfrm>
            <a:off x="8973312" y="5360191"/>
            <a:ext cx="2773680" cy="511218"/>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pic>
        <p:nvPicPr>
          <p:cNvPr id="7" name="Picture 6" descr="A picture containing icon&#10;&#10;Description automatically generated">
            <a:extLst>
              <a:ext uri="{FF2B5EF4-FFF2-40B4-BE49-F238E27FC236}">
                <a16:creationId xmlns:a16="http://schemas.microsoft.com/office/drawing/2014/main" id="{166DA3FA-06E0-414A-8C9D-C09A73D4762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359280" y="5360191"/>
            <a:ext cx="686928" cy="340315"/>
          </a:xfrm>
          <a:prstGeom prst="rect">
            <a:avLst/>
          </a:prstGeom>
        </p:spPr>
      </p:pic>
      <p:pic>
        <p:nvPicPr>
          <p:cNvPr id="8" name="Picture 7" descr="A picture containing icon&#10;&#10;Description automatically generated">
            <a:extLst>
              <a:ext uri="{FF2B5EF4-FFF2-40B4-BE49-F238E27FC236}">
                <a16:creationId xmlns:a16="http://schemas.microsoft.com/office/drawing/2014/main" id="{207A6AC6-FC53-4337-9E7C-56775440AC0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17520" y="5360191"/>
            <a:ext cx="686928" cy="340315"/>
          </a:xfrm>
          <a:prstGeom prst="rect">
            <a:avLst/>
          </a:prstGeom>
        </p:spPr>
      </p:pic>
      <p:sp>
        <p:nvSpPr>
          <p:cNvPr id="9" name="Cloud 8">
            <a:extLst>
              <a:ext uri="{FF2B5EF4-FFF2-40B4-BE49-F238E27FC236}">
                <a16:creationId xmlns:a16="http://schemas.microsoft.com/office/drawing/2014/main" id="{49E3BE31-5FF3-4F26-A353-25372199CE50}"/>
              </a:ext>
            </a:extLst>
          </p:cNvPr>
          <p:cNvSpPr/>
          <p:nvPr/>
        </p:nvSpPr>
        <p:spPr bwMode="auto">
          <a:xfrm>
            <a:off x="9344906" y="3934283"/>
            <a:ext cx="1049026" cy="575184"/>
          </a:xfrm>
          <a:prstGeom prst="cloud">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Core Network</a:t>
            </a:r>
            <a:endParaRPr kumimoji="0" lang="de-DE" sz="1000" b="0" i="0" u="none" strike="noStrike" cap="none" normalizeH="0" baseline="0" dirty="0">
              <a:ln>
                <a:noFill/>
              </a:ln>
              <a:solidFill>
                <a:schemeClr val="tx1"/>
              </a:solidFill>
              <a:effectLst/>
              <a:latin typeface="Arial" charset="0"/>
            </a:endParaRPr>
          </a:p>
        </p:txBody>
      </p:sp>
      <p:grpSp>
        <p:nvGrpSpPr>
          <p:cNvPr id="10" name="Group 46">
            <a:extLst>
              <a:ext uri="{FF2B5EF4-FFF2-40B4-BE49-F238E27FC236}">
                <a16:creationId xmlns:a16="http://schemas.microsoft.com/office/drawing/2014/main" id="{C76AAD99-4E2E-4406-A630-235A75CDEE2C}"/>
              </a:ext>
            </a:extLst>
          </p:cNvPr>
          <p:cNvGrpSpPr>
            <a:grpSpLocks noChangeAspect="1"/>
          </p:cNvGrpSpPr>
          <p:nvPr/>
        </p:nvGrpSpPr>
        <p:grpSpPr bwMode="auto">
          <a:xfrm>
            <a:off x="10091518" y="4374783"/>
            <a:ext cx="416276" cy="597408"/>
            <a:chOff x="5435" y="3545"/>
            <a:chExt cx="133" cy="275"/>
          </a:xfrm>
        </p:grpSpPr>
        <p:sp>
          <p:nvSpPr>
            <p:cNvPr id="11" name="Freeform 47">
              <a:extLst>
                <a:ext uri="{FF2B5EF4-FFF2-40B4-BE49-F238E27FC236}">
                  <a16:creationId xmlns:a16="http://schemas.microsoft.com/office/drawing/2014/main" id="{A77091E2-7825-4913-91A6-F27C9BDE13BA}"/>
                </a:ext>
              </a:extLst>
            </p:cNvPr>
            <p:cNvSpPr>
              <a:spLocks noChangeAspect="1"/>
            </p:cNvSpPr>
            <p:nvPr/>
          </p:nvSpPr>
          <p:spPr bwMode="auto">
            <a:xfrm>
              <a:off x="5445" y="3602"/>
              <a:ext cx="112" cy="194"/>
            </a:xfrm>
            <a:custGeom>
              <a:avLst/>
              <a:gdLst>
                <a:gd name="T0" fmla="*/ 56 w 112"/>
                <a:gd name="T1" fmla="*/ 194 h 194"/>
                <a:gd name="T2" fmla="*/ 112 w 112"/>
                <a:gd name="T3" fmla="*/ 165 h 194"/>
                <a:gd name="T4" fmla="*/ 19 w 112"/>
                <a:gd name="T5" fmla="*/ 117 h 194"/>
                <a:gd name="T6" fmla="*/ 83 w 112"/>
                <a:gd name="T7" fmla="*/ 84 h 194"/>
                <a:gd name="T8" fmla="*/ 35 w 112"/>
                <a:gd name="T9" fmla="*/ 60 h 194"/>
                <a:gd name="T10" fmla="*/ 72 w 112"/>
                <a:gd name="T11" fmla="*/ 41 h 194"/>
                <a:gd name="T12" fmla="*/ 43 w 112"/>
                <a:gd name="T13" fmla="*/ 26 h 194"/>
                <a:gd name="T14" fmla="*/ 66 w 112"/>
                <a:gd name="T15" fmla="*/ 14 h 194"/>
                <a:gd name="T16" fmla="*/ 48 w 112"/>
                <a:gd name="T17" fmla="*/ 4 h 194"/>
                <a:gd name="T18" fmla="*/ 55 w 112"/>
                <a:gd name="T19" fmla="*/ 0 h 194"/>
                <a:gd name="T20" fmla="*/ 63 w 112"/>
                <a:gd name="T21" fmla="*/ 4 h 194"/>
                <a:gd name="T22" fmla="*/ 45 w 112"/>
                <a:gd name="T23" fmla="*/ 14 h 194"/>
                <a:gd name="T24" fmla="*/ 68 w 112"/>
                <a:gd name="T25" fmla="*/ 26 h 194"/>
                <a:gd name="T26" fmla="*/ 39 w 112"/>
                <a:gd name="T27" fmla="*/ 41 h 194"/>
                <a:gd name="T28" fmla="*/ 76 w 112"/>
                <a:gd name="T29" fmla="*/ 60 h 194"/>
                <a:gd name="T30" fmla="*/ 29 w 112"/>
                <a:gd name="T31" fmla="*/ 84 h 194"/>
                <a:gd name="T32" fmla="*/ 93 w 112"/>
                <a:gd name="T33" fmla="*/ 117 h 194"/>
                <a:gd name="T34" fmla="*/ 0 w 112"/>
                <a:gd name="T35" fmla="*/ 165 h 194"/>
                <a:gd name="T36" fmla="*/ 56 w 112"/>
                <a:gd name="T37" fmla="*/ 194 h 1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2"/>
                <a:gd name="T58" fmla="*/ 0 h 194"/>
                <a:gd name="T59" fmla="*/ 112 w 112"/>
                <a:gd name="T60" fmla="*/ 194 h 1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2" h="194">
                  <a:moveTo>
                    <a:pt x="56" y="194"/>
                  </a:moveTo>
                  <a:lnTo>
                    <a:pt x="112" y="165"/>
                  </a:lnTo>
                  <a:lnTo>
                    <a:pt x="19" y="117"/>
                  </a:lnTo>
                  <a:lnTo>
                    <a:pt x="83" y="84"/>
                  </a:lnTo>
                  <a:lnTo>
                    <a:pt x="35" y="60"/>
                  </a:lnTo>
                  <a:lnTo>
                    <a:pt x="72" y="41"/>
                  </a:lnTo>
                  <a:lnTo>
                    <a:pt x="43" y="26"/>
                  </a:lnTo>
                  <a:lnTo>
                    <a:pt x="66" y="14"/>
                  </a:lnTo>
                  <a:lnTo>
                    <a:pt x="48" y="4"/>
                  </a:lnTo>
                  <a:lnTo>
                    <a:pt x="55" y="0"/>
                  </a:lnTo>
                  <a:lnTo>
                    <a:pt x="63" y="4"/>
                  </a:lnTo>
                  <a:lnTo>
                    <a:pt x="45" y="14"/>
                  </a:lnTo>
                  <a:lnTo>
                    <a:pt x="68" y="26"/>
                  </a:lnTo>
                  <a:lnTo>
                    <a:pt x="39" y="41"/>
                  </a:lnTo>
                  <a:lnTo>
                    <a:pt x="76" y="60"/>
                  </a:lnTo>
                  <a:lnTo>
                    <a:pt x="29" y="84"/>
                  </a:lnTo>
                  <a:lnTo>
                    <a:pt x="93" y="117"/>
                  </a:lnTo>
                  <a:lnTo>
                    <a:pt x="0" y="165"/>
                  </a:lnTo>
                  <a:lnTo>
                    <a:pt x="56" y="194"/>
                  </a:lnTo>
                  <a:close/>
                </a:path>
              </a:pathLst>
            </a:custGeom>
            <a:noFill/>
            <a:ln w="635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Line 48">
              <a:extLst>
                <a:ext uri="{FF2B5EF4-FFF2-40B4-BE49-F238E27FC236}">
                  <a16:creationId xmlns:a16="http://schemas.microsoft.com/office/drawing/2014/main" id="{0AB533AF-BA14-4A42-B59E-B3352C5F64D3}"/>
                </a:ext>
              </a:extLst>
            </p:cNvPr>
            <p:cNvSpPr>
              <a:spLocks noChangeAspect="1" noChangeShapeType="1"/>
            </p:cNvSpPr>
            <p:nvPr/>
          </p:nvSpPr>
          <p:spPr bwMode="auto">
            <a:xfrm>
              <a:off x="5501" y="3545"/>
              <a:ext cx="1" cy="275"/>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Freeform 49">
              <a:extLst>
                <a:ext uri="{FF2B5EF4-FFF2-40B4-BE49-F238E27FC236}">
                  <a16:creationId xmlns:a16="http://schemas.microsoft.com/office/drawing/2014/main" id="{998715DA-57D0-4F93-9E8F-311304D41CFE}"/>
                </a:ext>
              </a:extLst>
            </p:cNvPr>
            <p:cNvSpPr>
              <a:spLocks noChangeAspect="1"/>
            </p:cNvSpPr>
            <p:nvPr/>
          </p:nvSpPr>
          <p:spPr bwMode="auto">
            <a:xfrm>
              <a:off x="5455" y="3607"/>
              <a:ext cx="92" cy="159"/>
            </a:xfrm>
            <a:custGeom>
              <a:avLst/>
              <a:gdLst>
                <a:gd name="T0" fmla="*/ 46 w 92"/>
                <a:gd name="T1" fmla="*/ 159 h 159"/>
                <a:gd name="T2" fmla="*/ 0 w 92"/>
                <a:gd name="T3" fmla="*/ 135 h 159"/>
                <a:gd name="T4" fmla="*/ 78 w 92"/>
                <a:gd name="T5" fmla="*/ 96 h 159"/>
                <a:gd name="T6" fmla="*/ 21 w 92"/>
                <a:gd name="T7" fmla="*/ 67 h 159"/>
                <a:gd name="T8" fmla="*/ 63 w 92"/>
                <a:gd name="T9" fmla="*/ 45 h 159"/>
                <a:gd name="T10" fmla="*/ 31 w 92"/>
                <a:gd name="T11" fmla="*/ 28 h 159"/>
                <a:gd name="T12" fmla="*/ 57 w 92"/>
                <a:gd name="T13" fmla="*/ 14 h 159"/>
                <a:gd name="T14" fmla="*/ 37 w 92"/>
                <a:gd name="T15" fmla="*/ 4 h 159"/>
                <a:gd name="T16" fmla="*/ 45 w 92"/>
                <a:gd name="T17" fmla="*/ 0 h 159"/>
                <a:gd name="T18" fmla="*/ 54 w 92"/>
                <a:gd name="T19" fmla="*/ 4 h 159"/>
                <a:gd name="T20" fmla="*/ 34 w 92"/>
                <a:gd name="T21" fmla="*/ 14 h 159"/>
                <a:gd name="T22" fmla="*/ 61 w 92"/>
                <a:gd name="T23" fmla="*/ 28 h 159"/>
                <a:gd name="T24" fmla="*/ 27 w 92"/>
                <a:gd name="T25" fmla="*/ 45 h 159"/>
                <a:gd name="T26" fmla="*/ 70 w 92"/>
                <a:gd name="T27" fmla="*/ 67 h 159"/>
                <a:gd name="T28" fmla="*/ 14 w 92"/>
                <a:gd name="T29" fmla="*/ 96 h 159"/>
                <a:gd name="T30" fmla="*/ 92 w 92"/>
                <a:gd name="T31" fmla="*/ 135 h 159"/>
                <a:gd name="T32" fmla="*/ 46 w 92"/>
                <a:gd name="T33" fmla="*/ 159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2"/>
                <a:gd name="T52" fmla="*/ 0 h 159"/>
                <a:gd name="T53" fmla="*/ 92 w 92"/>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2" h="159">
                  <a:moveTo>
                    <a:pt x="46" y="159"/>
                  </a:moveTo>
                  <a:lnTo>
                    <a:pt x="0" y="135"/>
                  </a:lnTo>
                  <a:lnTo>
                    <a:pt x="78" y="96"/>
                  </a:lnTo>
                  <a:lnTo>
                    <a:pt x="21" y="67"/>
                  </a:lnTo>
                  <a:lnTo>
                    <a:pt x="63" y="45"/>
                  </a:lnTo>
                  <a:lnTo>
                    <a:pt x="31" y="28"/>
                  </a:lnTo>
                  <a:lnTo>
                    <a:pt x="57" y="14"/>
                  </a:lnTo>
                  <a:lnTo>
                    <a:pt x="37" y="4"/>
                  </a:lnTo>
                  <a:lnTo>
                    <a:pt x="45" y="0"/>
                  </a:lnTo>
                  <a:lnTo>
                    <a:pt x="54" y="4"/>
                  </a:lnTo>
                  <a:lnTo>
                    <a:pt x="34" y="14"/>
                  </a:lnTo>
                  <a:lnTo>
                    <a:pt x="61" y="28"/>
                  </a:lnTo>
                  <a:lnTo>
                    <a:pt x="27" y="45"/>
                  </a:lnTo>
                  <a:lnTo>
                    <a:pt x="70" y="67"/>
                  </a:lnTo>
                  <a:lnTo>
                    <a:pt x="14" y="96"/>
                  </a:lnTo>
                  <a:lnTo>
                    <a:pt x="92" y="135"/>
                  </a:lnTo>
                  <a:lnTo>
                    <a:pt x="46" y="159"/>
                  </a:lnTo>
                  <a:close/>
                </a:path>
              </a:pathLst>
            </a:custGeom>
            <a:noFill/>
            <a:ln w="635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50">
              <a:extLst>
                <a:ext uri="{FF2B5EF4-FFF2-40B4-BE49-F238E27FC236}">
                  <a16:creationId xmlns:a16="http://schemas.microsoft.com/office/drawing/2014/main" id="{27A01E02-23BA-4CA4-BF8A-43D6ACD924D7}"/>
                </a:ext>
              </a:extLst>
            </p:cNvPr>
            <p:cNvSpPr>
              <a:spLocks noChangeAspect="1"/>
            </p:cNvSpPr>
            <p:nvPr/>
          </p:nvSpPr>
          <p:spPr bwMode="auto">
            <a:xfrm>
              <a:off x="5435" y="3578"/>
              <a:ext cx="133" cy="242"/>
            </a:xfrm>
            <a:custGeom>
              <a:avLst/>
              <a:gdLst>
                <a:gd name="T0" fmla="*/ 0 w 501"/>
                <a:gd name="T1" fmla="*/ 0 h 916"/>
                <a:gd name="T2" fmla="*/ 0 w 501"/>
                <a:gd name="T3" fmla="*/ 0 h 916"/>
                <a:gd name="T4" fmla="*/ 0 w 501"/>
                <a:gd name="T5" fmla="*/ 0 h 916"/>
                <a:gd name="T6" fmla="*/ 0 w 501"/>
                <a:gd name="T7" fmla="*/ 0 h 916"/>
                <a:gd name="T8" fmla="*/ 0 w 501"/>
                <a:gd name="T9" fmla="*/ 0 h 916"/>
                <a:gd name="T10" fmla="*/ 0 w 501"/>
                <a:gd name="T11" fmla="*/ 0 h 916"/>
                <a:gd name="T12" fmla="*/ 0 w 501"/>
                <a:gd name="T13" fmla="*/ 0 h 916"/>
                <a:gd name="T14" fmla="*/ 0 w 501"/>
                <a:gd name="T15" fmla="*/ 0 h 916"/>
                <a:gd name="T16" fmla="*/ 0 w 501"/>
                <a:gd name="T17" fmla="*/ 0 h 916"/>
                <a:gd name="T18" fmla="*/ 0 w 501"/>
                <a:gd name="T19" fmla="*/ 0 h 916"/>
                <a:gd name="T20" fmla="*/ 0 w 501"/>
                <a:gd name="T21" fmla="*/ 0 h 916"/>
                <a:gd name="T22" fmla="*/ 0 w 501"/>
                <a:gd name="T23" fmla="*/ 0 h 916"/>
                <a:gd name="T24" fmla="*/ 0 w 501"/>
                <a:gd name="T25" fmla="*/ 0 h 916"/>
                <a:gd name="T26" fmla="*/ 0 w 501"/>
                <a:gd name="T27" fmla="*/ 0 h 916"/>
                <a:gd name="T28" fmla="*/ 0 w 501"/>
                <a:gd name="T29" fmla="*/ 0 h 916"/>
                <a:gd name="T30" fmla="*/ 0 w 501"/>
                <a:gd name="T31" fmla="*/ 0 h 9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1"/>
                <a:gd name="T49" fmla="*/ 0 h 916"/>
                <a:gd name="T50" fmla="*/ 501 w 501"/>
                <a:gd name="T51" fmla="*/ 916 h 9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1" h="916">
                  <a:moveTo>
                    <a:pt x="0" y="801"/>
                  </a:moveTo>
                  <a:cubicBezTo>
                    <a:pt x="101" y="576"/>
                    <a:pt x="173" y="342"/>
                    <a:pt x="214" y="104"/>
                  </a:cubicBezTo>
                  <a:lnTo>
                    <a:pt x="226" y="103"/>
                  </a:lnTo>
                  <a:cubicBezTo>
                    <a:pt x="229" y="69"/>
                    <a:pt x="231" y="34"/>
                    <a:pt x="233" y="0"/>
                  </a:cubicBezTo>
                  <a:cubicBezTo>
                    <a:pt x="242" y="0"/>
                    <a:pt x="251" y="0"/>
                    <a:pt x="260" y="0"/>
                  </a:cubicBezTo>
                  <a:cubicBezTo>
                    <a:pt x="261" y="33"/>
                    <a:pt x="263" y="67"/>
                    <a:pt x="266" y="101"/>
                  </a:cubicBezTo>
                  <a:cubicBezTo>
                    <a:pt x="270" y="101"/>
                    <a:pt x="274" y="102"/>
                    <a:pt x="278" y="103"/>
                  </a:cubicBezTo>
                  <a:cubicBezTo>
                    <a:pt x="317" y="343"/>
                    <a:pt x="392" y="578"/>
                    <a:pt x="501" y="801"/>
                  </a:cubicBezTo>
                  <a:lnTo>
                    <a:pt x="460" y="714"/>
                  </a:lnTo>
                  <a:lnTo>
                    <a:pt x="249" y="822"/>
                  </a:lnTo>
                  <a:lnTo>
                    <a:pt x="248" y="916"/>
                  </a:lnTo>
                  <a:lnTo>
                    <a:pt x="249" y="822"/>
                  </a:lnTo>
                  <a:lnTo>
                    <a:pt x="38" y="713"/>
                  </a:lnTo>
                  <a:lnTo>
                    <a:pt x="0" y="801"/>
                  </a:lnTo>
                  <a:close/>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5" name="Group 34">
            <a:extLst>
              <a:ext uri="{FF2B5EF4-FFF2-40B4-BE49-F238E27FC236}">
                <a16:creationId xmlns:a16="http://schemas.microsoft.com/office/drawing/2014/main" id="{4184D8D5-3C89-4B55-895B-FB920427C063}"/>
              </a:ext>
            </a:extLst>
          </p:cNvPr>
          <p:cNvGrpSpPr>
            <a:grpSpLocks noChangeAspect="1"/>
          </p:cNvGrpSpPr>
          <p:nvPr/>
        </p:nvGrpSpPr>
        <p:grpSpPr bwMode="auto">
          <a:xfrm rot="12539630" flipV="1">
            <a:off x="10428925" y="5086438"/>
            <a:ext cx="570885" cy="55105"/>
            <a:chOff x="4204" y="2298"/>
            <a:chExt cx="763" cy="90"/>
          </a:xfrm>
        </p:grpSpPr>
        <p:sp>
          <p:nvSpPr>
            <p:cNvPr id="16" name="Line 35">
              <a:extLst>
                <a:ext uri="{FF2B5EF4-FFF2-40B4-BE49-F238E27FC236}">
                  <a16:creationId xmlns:a16="http://schemas.microsoft.com/office/drawing/2014/main" id="{9A371649-812E-4A37-9BE9-23887FFFC592}"/>
                </a:ext>
              </a:extLst>
            </p:cNvPr>
            <p:cNvSpPr>
              <a:spLocks noChangeAspect="1" noChangeShapeType="1"/>
            </p:cNvSpPr>
            <p:nvPr/>
          </p:nvSpPr>
          <p:spPr bwMode="auto">
            <a:xfrm flipV="1">
              <a:off x="4204" y="2298"/>
              <a:ext cx="408" cy="50"/>
            </a:xfrm>
            <a:prstGeom prst="line">
              <a:avLst/>
            </a:prstGeom>
            <a:noFill/>
            <a:ln w="19050">
              <a:solidFill>
                <a:srgbClr val="00B0F0"/>
              </a:solidFill>
              <a:miter lim="800000"/>
              <a:headEnd type="triangle" w="med" len="med"/>
              <a:tailEnd type="none" w="med" len="med"/>
            </a:ln>
            <a:extLst>
              <a:ext uri="{909E8E84-426E-40DD-AFC4-6F175D3DCCD1}">
                <a14:hiddenFill xmlns:a14="http://schemas.microsoft.com/office/drawing/2010/main">
                  <a:noFill/>
                </a14:hiddenFill>
              </a:ext>
            </a:extLst>
          </p:spPr>
          <p:txBody>
            <a:bodyPr/>
            <a:lstStyle/>
            <a:p>
              <a:endParaRPr lang="en-US"/>
            </a:p>
          </p:txBody>
        </p:sp>
        <p:sp>
          <p:nvSpPr>
            <p:cNvPr id="17" name="Line 36">
              <a:extLst>
                <a:ext uri="{FF2B5EF4-FFF2-40B4-BE49-F238E27FC236}">
                  <a16:creationId xmlns:a16="http://schemas.microsoft.com/office/drawing/2014/main" id="{1220C857-4643-4CFA-AA23-AA8A220AB619}"/>
                </a:ext>
              </a:extLst>
            </p:cNvPr>
            <p:cNvSpPr>
              <a:spLocks noChangeAspect="1" noChangeShapeType="1"/>
            </p:cNvSpPr>
            <p:nvPr/>
          </p:nvSpPr>
          <p:spPr bwMode="auto">
            <a:xfrm flipH="1">
              <a:off x="4467" y="2299"/>
              <a:ext cx="146" cy="88"/>
            </a:xfrm>
            <a:prstGeom prst="line">
              <a:avLst/>
            </a:prstGeom>
            <a:noFill/>
            <a:ln w="19050">
              <a:solidFill>
                <a:srgbClr val="00B0F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8" name="Line 37">
              <a:extLst>
                <a:ext uri="{FF2B5EF4-FFF2-40B4-BE49-F238E27FC236}">
                  <a16:creationId xmlns:a16="http://schemas.microsoft.com/office/drawing/2014/main" id="{F5B2CE80-7793-473D-9474-8C474C1695A0}"/>
                </a:ext>
              </a:extLst>
            </p:cNvPr>
            <p:cNvSpPr>
              <a:spLocks noChangeAspect="1" noChangeShapeType="1"/>
            </p:cNvSpPr>
            <p:nvPr/>
          </p:nvSpPr>
          <p:spPr bwMode="auto">
            <a:xfrm flipV="1">
              <a:off x="4460" y="2341"/>
              <a:ext cx="507" cy="47"/>
            </a:xfrm>
            <a:prstGeom prst="line">
              <a:avLst/>
            </a:prstGeom>
            <a:noFill/>
            <a:ln w="19050">
              <a:solidFill>
                <a:srgbClr val="00B0F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19" name="Group 34">
            <a:extLst>
              <a:ext uri="{FF2B5EF4-FFF2-40B4-BE49-F238E27FC236}">
                <a16:creationId xmlns:a16="http://schemas.microsoft.com/office/drawing/2014/main" id="{DB168996-3468-4EA5-B8DC-ED3D17C69064}"/>
              </a:ext>
            </a:extLst>
          </p:cNvPr>
          <p:cNvGrpSpPr>
            <a:grpSpLocks noChangeAspect="1"/>
          </p:cNvGrpSpPr>
          <p:nvPr/>
        </p:nvGrpSpPr>
        <p:grpSpPr bwMode="auto">
          <a:xfrm rot="18574373" flipV="1">
            <a:off x="9614212" y="5082694"/>
            <a:ext cx="473651" cy="45719"/>
            <a:chOff x="4204" y="2298"/>
            <a:chExt cx="763" cy="90"/>
          </a:xfrm>
        </p:grpSpPr>
        <p:sp>
          <p:nvSpPr>
            <p:cNvPr id="20" name="Line 35">
              <a:extLst>
                <a:ext uri="{FF2B5EF4-FFF2-40B4-BE49-F238E27FC236}">
                  <a16:creationId xmlns:a16="http://schemas.microsoft.com/office/drawing/2014/main" id="{BFD79AB6-E8F9-4869-843B-3703C0385CE3}"/>
                </a:ext>
              </a:extLst>
            </p:cNvPr>
            <p:cNvSpPr>
              <a:spLocks noChangeAspect="1" noChangeShapeType="1"/>
            </p:cNvSpPr>
            <p:nvPr/>
          </p:nvSpPr>
          <p:spPr bwMode="auto">
            <a:xfrm flipV="1">
              <a:off x="4204" y="2298"/>
              <a:ext cx="408" cy="50"/>
            </a:xfrm>
            <a:prstGeom prst="line">
              <a:avLst/>
            </a:prstGeom>
            <a:noFill/>
            <a:ln w="19050">
              <a:solidFill>
                <a:srgbClr val="00B0F0"/>
              </a:solidFill>
              <a:miter lim="800000"/>
              <a:headEnd type="triangle" w="med" len="med"/>
              <a:tailEnd type="none" w="med" len="med"/>
            </a:ln>
            <a:extLst>
              <a:ext uri="{909E8E84-426E-40DD-AFC4-6F175D3DCCD1}">
                <a14:hiddenFill xmlns:a14="http://schemas.microsoft.com/office/drawing/2010/main">
                  <a:noFill/>
                </a14:hiddenFill>
              </a:ext>
            </a:extLst>
          </p:spPr>
          <p:txBody>
            <a:bodyPr/>
            <a:lstStyle/>
            <a:p>
              <a:endParaRPr lang="en-US"/>
            </a:p>
          </p:txBody>
        </p:sp>
        <p:sp>
          <p:nvSpPr>
            <p:cNvPr id="21" name="Line 36">
              <a:extLst>
                <a:ext uri="{FF2B5EF4-FFF2-40B4-BE49-F238E27FC236}">
                  <a16:creationId xmlns:a16="http://schemas.microsoft.com/office/drawing/2014/main" id="{25A75E07-EC3F-4930-B51B-36BFDFED6D5C}"/>
                </a:ext>
              </a:extLst>
            </p:cNvPr>
            <p:cNvSpPr>
              <a:spLocks noChangeAspect="1" noChangeShapeType="1"/>
            </p:cNvSpPr>
            <p:nvPr/>
          </p:nvSpPr>
          <p:spPr bwMode="auto">
            <a:xfrm flipH="1">
              <a:off x="4467" y="2299"/>
              <a:ext cx="146" cy="88"/>
            </a:xfrm>
            <a:prstGeom prst="line">
              <a:avLst/>
            </a:prstGeom>
            <a:noFill/>
            <a:ln w="19050">
              <a:solidFill>
                <a:srgbClr val="00B0F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2" name="Line 37">
              <a:extLst>
                <a:ext uri="{FF2B5EF4-FFF2-40B4-BE49-F238E27FC236}">
                  <a16:creationId xmlns:a16="http://schemas.microsoft.com/office/drawing/2014/main" id="{63629FD2-12F6-4D87-9121-527364EEF268}"/>
                </a:ext>
              </a:extLst>
            </p:cNvPr>
            <p:cNvSpPr>
              <a:spLocks noChangeAspect="1" noChangeShapeType="1"/>
            </p:cNvSpPr>
            <p:nvPr/>
          </p:nvSpPr>
          <p:spPr bwMode="auto">
            <a:xfrm flipV="1">
              <a:off x="4460" y="2341"/>
              <a:ext cx="507" cy="47"/>
            </a:xfrm>
            <a:prstGeom prst="line">
              <a:avLst/>
            </a:prstGeom>
            <a:noFill/>
            <a:ln w="19050">
              <a:solidFill>
                <a:srgbClr val="00B0F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23" name="Group 34">
            <a:extLst>
              <a:ext uri="{FF2B5EF4-FFF2-40B4-BE49-F238E27FC236}">
                <a16:creationId xmlns:a16="http://schemas.microsoft.com/office/drawing/2014/main" id="{1C495C35-61A5-4BD2-8604-EF112AF20C9E}"/>
              </a:ext>
            </a:extLst>
          </p:cNvPr>
          <p:cNvGrpSpPr>
            <a:grpSpLocks noChangeAspect="1"/>
          </p:cNvGrpSpPr>
          <p:nvPr/>
        </p:nvGrpSpPr>
        <p:grpSpPr bwMode="auto">
          <a:xfrm rot="10455131" flipV="1">
            <a:off x="10016630" y="5435985"/>
            <a:ext cx="570885" cy="55105"/>
            <a:chOff x="4204" y="2298"/>
            <a:chExt cx="763" cy="90"/>
          </a:xfrm>
        </p:grpSpPr>
        <p:sp>
          <p:nvSpPr>
            <p:cNvPr id="24" name="Line 35">
              <a:extLst>
                <a:ext uri="{FF2B5EF4-FFF2-40B4-BE49-F238E27FC236}">
                  <a16:creationId xmlns:a16="http://schemas.microsoft.com/office/drawing/2014/main" id="{197EFA70-67D1-45B0-98AE-9B1E7B71D9C6}"/>
                </a:ext>
              </a:extLst>
            </p:cNvPr>
            <p:cNvSpPr>
              <a:spLocks noChangeAspect="1" noChangeShapeType="1"/>
            </p:cNvSpPr>
            <p:nvPr/>
          </p:nvSpPr>
          <p:spPr bwMode="auto">
            <a:xfrm flipV="1">
              <a:off x="4204" y="2298"/>
              <a:ext cx="408" cy="50"/>
            </a:xfrm>
            <a:prstGeom prst="line">
              <a:avLst/>
            </a:prstGeom>
            <a:noFill/>
            <a:ln w="19050">
              <a:solidFill>
                <a:srgbClr val="00B0F0"/>
              </a:solidFill>
              <a:miter lim="800000"/>
              <a:headEnd type="triangle" w="med" len="med"/>
              <a:tailEnd type="none" w="med" len="med"/>
            </a:ln>
            <a:extLst>
              <a:ext uri="{909E8E84-426E-40DD-AFC4-6F175D3DCCD1}">
                <a14:hiddenFill xmlns:a14="http://schemas.microsoft.com/office/drawing/2010/main">
                  <a:noFill/>
                </a14:hiddenFill>
              </a:ext>
            </a:extLst>
          </p:spPr>
          <p:txBody>
            <a:bodyPr/>
            <a:lstStyle/>
            <a:p>
              <a:endParaRPr lang="en-US"/>
            </a:p>
          </p:txBody>
        </p:sp>
        <p:sp>
          <p:nvSpPr>
            <p:cNvPr id="25" name="Line 36">
              <a:extLst>
                <a:ext uri="{FF2B5EF4-FFF2-40B4-BE49-F238E27FC236}">
                  <a16:creationId xmlns:a16="http://schemas.microsoft.com/office/drawing/2014/main" id="{8FC5551A-98F3-4C66-811A-6E6E22823E5C}"/>
                </a:ext>
              </a:extLst>
            </p:cNvPr>
            <p:cNvSpPr>
              <a:spLocks noChangeAspect="1" noChangeShapeType="1"/>
            </p:cNvSpPr>
            <p:nvPr/>
          </p:nvSpPr>
          <p:spPr bwMode="auto">
            <a:xfrm flipH="1">
              <a:off x="4467" y="2299"/>
              <a:ext cx="146" cy="88"/>
            </a:xfrm>
            <a:prstGeom prst="line">
              <a:avLst/>
            </a:prstGeom>
            <a:noFill/>
            <a:ln w="19050">
              <a:solidFill>
                <a:srgbClr val="00B0F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6" name="Line 37">
              <a:extLst>
                <a:ext uri="{FF2B5EF4-FFF2-40B4-BE49-F238E27FC236}">
                  <a16:creationId xmlns:a16="http://schemas.microsoft.com/office/drawing/2014/main" id="{BFC23152-224B-46CE-9FA0-9D8E10EB5C4E}"/>
                </a:ext>
              </a:extLst>
            </p:cNvPr>
            <p:cNvSpPr>
              <a:spLocks noChangeAspect="1" noChangeShapeType="1"/>
            </p:cNvSpPr>
            <p:nvPr/>
          </p:nvSpPr>
          <p:spPr bwMode="auto">
            <a:xfrm flipV="1">
              <a:off x="4460" y="2341"/>
              <a:ext cx="507" cy="47"/>
            </a:xfrm>
            <a:prstGeom prst="line">
              <a:avLst/>
            </a:prstGeom>
            <a:noFill/>
            <a:ln w="19050">
              <a:solidFill>
                <a:srgbClr val="00B0F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7" name="Cloud 26">
            <a:extLst>
              <a:ext uri="{FF2B5EF4-FFF2-40B4-BE49-F238E27FC236}">
                <a16:creationId xmlns:a16="http://schemas.microsoft.com/office/drawing/2014/main" id="{B2F791C9-69AD-4C4E-AFC4-4DC38DDB6F94}"/>
              </a:ext>
            </a:extLst>
          </p:cNvPr>
          <p:cNvSpPr/>
          <p:nvPr/>
        </p:nvSpPr>
        <p:spPr bwMode="auto">
          <a:xfrm>
            <a:off x="8479944" y="1691747"/>
            <a:ext cx="3541367" cy="1669098"/>
          </a:xfrm>
          <a:prstGeom prst="cloud">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tx1"/>
              </a:solidFill>
              <a:effectLst/>
              <a:latin typeface="Arial" charset="0"/>
            </a:endParaRPr>
          </a:p>
        </p:txBody>
      </p:sp>
      <p:pic>
        <p:nvPicPr>
          <p:cNvPr id="28" name="Picture 27">
            <a:extLst>
              <a:ext uri="{FF2B5EF4-FFF2-40B4-BE49-F238E27FC236}">
                <a16:creationId xmlns:a16="http://schemas.microsoft.com/office/drawing/2014/main" id="{6C138ED3-92B1-4FEE-913F-4D6397FC44A1}"/>
              </a:ext>
            </a:extLst>
          </p:cNvPr>
          <p:cNvPicPr>
            <a:picLocks noChangeAspect="1"/>
          </p:cNvPicPr>
          <p:nvPr/>
        </p:nvPicPr>
        <p:blipFill>
          <a:blip r:embed="rId4"/>
          <a:stretch>
            <a:fillRect/>
          </a:stretch>
        </p:blipFill>
        <p:spPr>
          <a:xfrm>
            <a:off x="9083902" y="1986308"/>
            <a:ext cx="1502485" cy="1052068"/>
          </a:xfrm>
          <a:prstGeom prst="rect">
            <a:avLst/>
          </a:prstGeom>
        </p:spPr>
      </p:pic>
      <p:sp>
        <p:nvSpPr>
          <p:cNvPr id="29" name="TextBox 28">
            <a:extLst>
              <a:ext uri="{FF2B5EF4-FFF2-40B4-BE49-F238E27FC236}">
                <a16:creationId xmlns:a16="http://schemas.microsoft.com/office/drawing/2014/main" id="{C534CE6B-83D6-4043-BC2D-3EE745527ABF}"/>
              </a:ext>
            </a:extLst>
          </p:cNvPr>
          <p:cNvSpPr txBox="1"/>
          <p:nvPr/>
        </p:nvSpPr>
        <p:spPr>
          <a:xfrm>
            <a:off x="10625328" y="3915948"/>
            <a:ext cx="1188720" cy="276999"/>
          </a:xfrm>
          <a:prstGeom prst="rect">
            <a:avLst/>
          </a:prstGeom>
          <a:noFill/>
        </p:spPr>
        <p:txBody>
          <a:bodyPr wrap="square">
            <a:spAutoFit/>
          </a:bodyPr>
          <a:lstStyle/>
          <a:p>
            <a:r>
              <a:rPr lang="de-DE" sz="1200" dirty="0"/>
              <a:t>Physical Twin</a:t>
            </a:r>
          </a:p>
        </p:txBody>
      </p:sp>
      <p:sp>
        <p:nvSpPr>
          <p:cNvPr id="30" name="Arrow: Up-Down 29">
            <a:extLst>
              <a:ext uri="{FF2B5EF4-FFF2-40B4-BE49-F238E27FC236}">
                <a16:creationId xmlns:a16="http://schemas.microsoft.com/office/drawing/2014/main" id="{ABFDC5E5-700C-43A9-BD43-8FF1904C0B15}"/>
              </a:ext>
            </a:extLst>
          </p:cNvPr>
          <p:cNvSpPr/>
          <p:nvPr/>
        </p:nvSpPr>
        <p:spPr bwMode="auto">
          <a:xfrm>
            <a:off x="10154116" y="3371088"/>
            <a:ext cx="124786" cy="443229"/>
          </a:xfrm>
          <a:prstGeom prst="up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31" name="Flowchart: Data 30">
            <a:extLst>
              <a:ext uri="{FF2B5EF4-FFF2-40B4-BE49-F238E27FC236}">
                <a16:creationId xmlns:a16="http://schemas.microsoft.com/office/drawing/2014/main" id="{71CF3905-B80F-4967-ADCD-6E8A22841CA3}"/>
              </a:ext>
            </a:extLst>
          </p:cNvPr>
          <p:cNvSpPr/>
          <p:nvPr/>
        </p:nvSpPr>
        <p:spPr bwMode="auto">
          <a:xfrm>
            <a:off x="8869680" y="1910003"/>
            <a:ext cx="2027889" cy="1277390"/>
          </a:xfrm>
          <a:prstGeom prst="flowChartInputOutpu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32" name="TextBox 31">
            <a:extLst>
              <a:ext uri="{FF2B5EF4-FFF2-40B4-BE49-F238E27FC236}">
                <a16:creationId xmlns:a16="http://schemas.microsoft.com/office/drawing/2014/main" id="{CF8E2F18-0100-41AA-A910-7227952099ED}"/>
              </a:ext>
            </a:extLst>
          </p:cNvPr>
          <p:cNvSpPr txBox="1"/>
          <p:nvPr/>
        </p:nvSpPr>
        <p:spPr>
          <a:xfrm>
            <a:off x="9992027" y="1872150"/>
            <a:ext cx="1188720" cy="276999"/>
          </a:xfrm>
          <a:prstGeom prst="rect">
            <a:avLst/>
          </a:prstGeom>
          <a:noFill/>
        </p:spPr>
        <p:txBody>
          <a:bodyPr wrap="square">
            <a:spAutoFit/>
          </a:bodyPr>
          <a:lstStyle/>
          <a:p>
            <a:r>
              <a:rPr lang="de-DE" sz="1200" dirty="0"/>
              <a:t>Digital Twin</a:t>
            </a:r>
          </a:p>
        </p:txBody>
      </p:sp>
      <p:sp>
        <p:nvSpPr>
          <p:cNvPr id="33" name="TextBox 32">
            <a:extLst>
              <a:ext uri="{FF2B5EF4-FFF2-40B4-BE49-F238E27FC236}">
                <a16:creationId xmlns:a16="http://schemas.microsoft.com/office/drawing/2014/main" id="{6C55700C-1FD9-4476-9358-AA987B1BB937}"/>
              </a:ext>
            </a:extLst>
          </p:cNvPr>
          <p:cNvSpPr txBox="1"/>
          <p:nvPr/>
        </p:nvSpPr>
        <p:spPr>
          <a:xfrm>
            <a:off x="10957133" y="1949019"/>
            <a:ext cx="1062783" cy="461665"/>
          </a:xfrm>
          <a:prstGeom prst="rect">
            <a:avLst/>
          </a:prstGeom>
          <a:noFill/>
        </p:spPr>
        <p:txBody>
          <a:bodyPr wrap="square">
            <a:spAutoFit/>
          </a:bodyPr>
          <a:lstStyle/>
          <a:p>
            <a:r>
              <a:rPr lang="de-DE" sz="1200" dirty="0"/>
              <a:t>Simulation Environment</a:t>
            </a:r>
          </a:p>
        </p:txBody>
      </p:sp>
    </p:spTree>
    <p:extLst>
      <p:ext uri="{BB962C8B-B14F-4D97-AF65-F5344CB8AC3E}">
        <p14:creationId xmlns:p14="http://schemas.microsoft.com/office/powerpoint/2010/main" val="213461282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326470" y="27695"/>
            <a:ext cx="11426503" cy="868418"/>
          </a:xfrm>
        </p:spPr>
        <p:txBody>
          <a:bodyPr>
            <a:normAutofit/>
          </a:bodyPr>
          <a:lstStyle/>
          <a:p>
            <a:r>
              <a:rPr lang="en-US" dirty="0"/>
              <a:t>Motivation</a:t>
            </a:r>
            <a:endParaRPr lang="de-DE" dirty="0"/>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429992" y="1065121"/>
            <a:ext cx="10524520" cy="5051474"/>
          </a:xfrm>
        </p:spPr>
        <p:txBody>
          <a:bodyPr>
            <a:normAutofit fontScale="92500" lnSpcReduction="10000"/>
          </a:bodyPr>
          <a:lstStyle/>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5G networks acting as a hosting network is provisioned/configured with requirements to host a service from a trusted 3</a:t>
            </a:r>
            <a:r>
              <a:rPr lang="en-US" sz="2100"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dirty="0">
                <a:latin typeface="Calibri" panose="020F0502020204030204" pitchFamily="34" charset="0"/>
                <a:ea typeface="Times New Roman" panose="02020603050405020304" pitchFamily="18" charset="0"/>
                <a:cs typeface="Calibri" panose="020F0502020204030204" pitchFamily="34" charset="0"/>
              </a:rPr>
              <a:t> party service provider.</a:t>
            </a:r>
          </a:p>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Currently a 3</a:t>
            </a:r>
            <a:r>
              <a:rPr lang="en-US" sz="2100"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dirty="0">
                <a:latin typeface="Calibri" panose="020F0502020204030204" pitchFamily="34" charset="0"/>
                <a:ea typeface="Times New Roman" panose="02020603050405020304" pitchFamily="18" charset="0"/>
                <a:cs typeface="Calibri" panose="020F0502020204030204" pitchFamily="34" charset="0"/>
              </a:rPr>
              <a:t> party service provider (e.g. a vertical industry) and a 5G network operator agree on a set of KPIs required to be supported over the 5G network to deliver a specific 3</a:t>
            </a:r>
            <a:r>
              <a:rPr lang="en-US" sz="2100"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dirty="0">
                <a:latin typeface="Calibri" panose="020F0502020204030204" pitchFamily="34" charset="0"/>
                <a:ea typeface="Times New Roman" panose="02020603050405020304" pitchFamily="18" charset="0"/>
                <a:cs typeface="Calibri" panose="020F0502020204030204" pitchFamily="34" charset="0"/>
              </a:rPr>
              <a:t> party service. The KPIs range from:</a:t>
            </a:r>
          </a:p>
          <a:p>
            <a:pPr lvl="1" algn="just" hangingPunct="0">
              <a:spcBef>
                <a:spcPts val="300"/>
              </a:spcBef>
              <a:spcAft>
                <a:spcPts val="600"/>
              </a:spcAft>
            </a:pPr>
            <a:r>
              <a:rPr lang="en-US" sz="1700" dirty="0">
                <a:latin typeface="Calibri" panose="020F0502020204030204" pitchFamily="34" charset="0"/>
                <a:ea typeface="Times New Roman" panose="02020603050405020304" pitchFamily="18" charset="0"/>
                <a:cs typeface="Calibri" panose="020F0502020204030204" pitchFamily="34" charset="0"/>
              </a:rPr>
              <a:t>KPIs for a network slice (e.g. number of UEs supported, resources required etc.)</a:t>
            </a:r>
          </a:p>
          <a:p>
            <a:pPr lvl="1" algn="just" hangingPunct="0">
              <a:spcBef>
                <a:spcPts val="300"/>
              </a:spcBef>
              <a:spcAft>
                <a:spcPts val="600"/>
              </a:spcAft>
            </a:pPr>
            <a:r>
              <a:rPr lang="en-US" sz="1700" dirty="0">
                <a:latin typeface="Calibri" panose="020F0502020204030204" pitchFamily="34" charset="0"/>
                <a:ea typeface="Times New Roman" panose="02020603050405020304" pitchFamily="18" charset="0"/>
                <a:cs typeface="Calibri" panose="020F0502020204030204" pitchFamily="34" charset="0"/>
              </a:rPr>
              <a:t>KPIs for QoS of a service (e.g. required bit rate, minimum latency)</a:t>
            </a:r>
          </a:p>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The KPIs agreed take into account an expected maximum capacity based on the expected number of users/UE required to support the service over a hosting network</a:t>
            </a:r>
          </a:p>
          <a:p>
            <a:pPr algn="just" hangingPunct="0">
              <a:spcBef>
                <a:spcPts val="300"/>
              </a:spcBef>
              <a:spcAft>
                <a:spcPts val="600"/>
              </a:spcAft>
            </a:pPr>
            <a:r>
              <a:rPr lang="en-GB" sz="2100" dirty="0">
                <a:latin typeface="Calibri" panose="020F0502020204030204" pitchFamily="34" charset="0"/>
                <a:ea typeface="Times New Roman" panose="02020603050405020304" pitchFamily="18" charset="0"/>
                <a:cs typeface="Calibri" panose="020F0502020204030204" pitchFamily="34" charset="0"/>
              </a:rPr>
              <a:t>The conditions to provide a service and/or service requirements can dynamically change. </a:t>
            </a:r>
            <a:r>
              <a:rPr lang="en-US" sz="2100" u="sng" dirty="0">
                <a:latin typeface="Calibri" panose="020F0502020204030204" pitchFamily="34" charset="0"/>
                <a:ea typeface="Times New Roman" panose="02020603050405020304" pitchFamily="18" charset="0"/>
                <a:cs typeface="Calibri" panose="020F0502020204030204" pitchFamily="34" charset="0"/>
              </a:rPr>
              <a:t>There are no mechanisms currently available to allow a 3</a:t>
            </a:r>
            <a:r>
              <a:rPr lang="en-US" sz="2100" u="sng"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u="sng" dirty="0">
                <a:latin typeface="Calibri" panose="020F0502020204030204" pitchFamily="34" charset="0"/>
                <a:ea typeface="Times New Roman" panose="02020603050405020304" pitchFamily="18" charset="0"/>
                <a:cs typeface="Calibri" panose="020F0502020204030204" pitchFamily="34" charset="0"/>
              </a:rPr>
              <a:t> party service provider and/or network operator to estimate if a service can be delivered in the hosting network under specific conditions</a:t>
            </a:r>
          </a:p>
          <a:p>
            <a:pPr lvl="1" algn="just" hangingPunct="0">
              <a:spcBef>
                <a:spcPts val="300"/>
              </a:spcBef>
              <a:spcAft>
                <a:spcPts val="600"/>
              </a:spcAft>
            </a:pPr>
            <a:r>
              <a:rPr lang="en-US" sz="1700" dirty="0">
                <a:latin typeface="Calibri" panose="020F0502020204030204" pitchFamily="34" charset="0"/>
                <a:ea typeface="Times New Roman" panose="02020603050405020304" pitchFamily="18" charset="0"/>
                <a:cs typeface="Calibri" panose="020F0502020204030204" pitchFamily="34" charset="0"/>
              </a:rPr>
              <a:t>Specific conditions can range from: A dynamic change of users accessing the service, unexpected congestion in the RAN and/or core network,  upgrading/downgrading the service requirements (e.g. increasing bandwidth requirements of a service)</a:t>
            </a:r>
          </a:p>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3GPP SA5 is working on studying requirements for estimating “testing” the network in a simulation environment but this is limited to testing NF performance rather than “service” performance</a:t>
            </a:r>
          </a:p>
          <a:p>
            <a:pPr algn="just" hangingPunct="0">
              <a:spcBef>
                <a:spcPts val="300"/>
              </a:spcBef>
              <a:spcAft>
                <a:spcPts val="600"/>
              </a:spcAft>
            </a:pPr>
            <a:endParaRPr lang="en-US" sz="2100" dirty="0">
              <a:latin typeface="Calibri" panose="020F0502020204030204" pitchFamily="34" charset="0"/>
              <a:ea typeface="Times New Roman" panose="02020603050405020304" pitchFamily="18" charset="0"/>
              <a:cs typeface="Calibri" panose="020F0502020204030204" pitchFamily="34" charset="0"/>
            </a:endParaRPr>
          </a:p>
          <a:p>
            <a:pPr algn="just" hangingPunct="0">
              <a:spcBef>
                <a:spcPts val="300"/>
              </a:spcBef>
              <a:spcAft>
                <a:spcPts val="600"/>
              </a:spcAft>
            </a:pPr>
            <a:endParaRPr lang="en-US" sz="2100" u="sng" dirty="0">
              <a:latin typeface="Calibri" panose="020F0502020204030204" pitchFamily="34" charset="0"/>
              <a:ea typeface="Times New Roman" panose="02020603050405020304" pitchFamily="18" charset="0"/>
              <a:cs typeface="Calibri" panose="020F0502020204030204" pitchFamily="34" charset="0"/>
            </a:endParaRPr>
          </a:p>
          <a:p>
            <a:pPr algn="just" hangingPunct="0">
              <a:spcBef>
                <a:spcPts val="300"/>
              </a:spcBef>
              <a:spcAft>
                <a:spcPts val="600"/>
              </a:spcAft>
            </a:pPr>
            <a:endParaRPr lang="en-US" sz="2100" u="sng" dirty="0">
              <a:latin typeface="Calibri" panose="020F0502020204030204" pitchFamily="34" charset="0"/>
              <a:ea typeface="Times New Roman" panose="02020603050405020304" pitchFamily="18" charset="0"/>
              <a:cs typeface="Calibri" panose="020F0502020204030204" pitchFamily="34" charset="0"/>
            </a:endParaRPr>
          </a:p>
          <a:p>
            <a:pPr marL="0" indent="0" algn="just" hangingPunct="0">
              <a:spcBef>
                <a:spcPts val="300"/>
              </a:spcBef>
              <a:spcAft>
                <a:spcPts val="600"/>
              </a:spcAft>
              <a:buNone/>
            </a:pPr>
            <a:endParaRPr lang="en-US" sz="1800" i="1" dirty="0">
              <a:effectLst/>
              <a:latin typeface="Calibri" panose="020F0502020204030204" pitchFamily="34" charset="0"/>
              <a:ea typeface="Times New Roman" panose="02020603050405020304" pitchFamily="18" charset="0"/>
              <a:cs typeface="Calibri" panose="020F0502020204030204" pitchFamily="34" charset="0"/>
            </a:endParaRPr>
          </a:p>
          <a:p>
            <a:pPr lvl="1" algn="just">
              <a:spcBef>
                <a:spcPts val="300"/>
              </a:spcBef>
              <a:spcAft>
                <a:spcPts val="600"/>
              </a:spcAft>
            </a:pPr>
            <a:endParaRPr lang="en-US" sz="1600" dirty="0">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63300949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2F891-150B-40E1-8301-00AB2EDFE642}"/>
              </a:ext>
            </a:extLst>
          </p:cNvPr>
          <p:cNvSpPr>
            <a:spLocks noGrp="1"/>
          </p:cNvSpPr>
          <p:nvPr>
            <p:ph type="title"/>
          </p:nvPr>
        </p:nvSpPr>
        <p:spPr/>
        <p:txBody>
          <a:bodyPr/>
          <a:lstStyle/>
          <a:p>
            <a:r>
              <a:rPr lang="en-US" dirty="0"/>
              <a:t>Example Use Cases of dynamic configuration of services</a:t>
            </a:r>
            <a:endParaRPr lang="de-DE" dirty="0"/>
          </a:p>
        </p:txBody>
      </p:sp>
      <p:sp>
        <p:nvSpPr>
          <p:cNvPr id="3" name="Content Placeholder 2">
            <a:extLst>
              <a:ext uri="{FF2B5EF4-FFF2-40B4-BE49-F238E27FC236}">
                <a16:creationId xmlns:a16="http://schemas.microsoft.com/office/drawing/2014/main" id="{84B33009-067C-4ADF-96E1-5C7268ED373C}"/>
              </a:ext>
            </a:extLst>
          </p:cNvPr>
          <p:cNvSpPr>
            <a:spLocks noGrp="1"/>
          </p:cNvSpPr>
          <p:nvPr>
            <p:ph idx="1"/>
          </p:nvPr>
        </p:nvSpPr>
        <p:spPr>
          <a:xfrm>
            <a:off x="548783" y="1704914"/>
            <a:ext cx="11076268" cy="3952567"/>
          </a:xfrm>
        </p:spPr>
        <p:txBody>
          <a:bodyPr/>
          <a:lstStyle/>
          <a:p>
            <a:r>
              <a:rPr lang="en-US" dirty="0">
                <a:latin typeface="Calibri" panose="020F0502020204030204" pitchFamily="34" charset="0"/>
                <a:cs typeface="Calibri" panose="020F0502020204030204" pitchFamily="34" charset="0"/>
              </a:rPr>
              <a:t>Identifying optimal service parameters by assessing performance and availability of a hosting network supporting localized services in Stadium/Campus Events</a:t>
            </a:r>
          </a:p>
          <a:p>
            <a:r>
              <a:rPr lang="en-US" dirty="0">
                <a:latin typeface="Calibri" panose="020F0502020204030204" pitchFamily="34" charset="0"/>
                <a:cs typeface="Calibri" panose="020F0502020204030204" pitchFamily="34" charset="0"/>
              </a:rPr>
              <a:t>Identifying optimal service parameters by assessing performance and availability of a network slice supporting a service under specific conditions</a:t>
            </a:r>
          </a:p>
          <a:p>
            <a:r>
              <a:rPr lang="en-US" dirty="0">
                <a:latin typeface="Calibri" panose="020F0502020204030204" pitchFamily="34" charset="0"/>
                <a:cs typeface="Calibri" panose="020F0502020204030204" pitchFamily="34" charset="0"/>
              </a:rPr>
              <a:t>Industrial scenarios: Identification of service requirements for deploying a deterministic network via a private network slice</a:t>
            </a:r>
          </a:p>
          <a:p>
            <a:r>
              <a:rPr lang="en-US" dirty="0">
                <a:latin typeface="Calibri" panose="020F0502020204030204" pitchFamily="34" charset="0"/>
                <a:cs typeface="Calibri" panose="020F0502020204030204" pitchFamily="34" charset="0"/>
              </a:rPr>
              <a:t>V2X/UAS scenarios: </a:t>
            </a:r>
            <a:r>
              <a:rPr lang="en-US" sz="2400" dirty="0">
                <a:latin typeface="Calibri" panose="020F0502020204030204" pitchFamily="34" charset="0"/>
                <a:cs typeface="Calibri" panose="020F0502020204030204" pitchFamily="34" charset="0"/>
              </a:rPr>
              <a:t>V2X / UAS service provisioning and route planning</a:t>
            </a:r>
            <a:endParaRPr lang="en-US" dirty="0">
              <a:highlight>
                <a:srgbClr val="FFFF00"/>
              </a:highlight>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17DC5B1-DE47-4B21-827E-7010597111E4}"/>
              </a:ext>
            </a:extLst>
          </p:cNvPr>
          <p:cNvSpPr txBox="1"/>
          <p:nvPr/>
        </p:nvSpPr>
        <p:spPr>
          <a:xfrm>
            <a:off x="323088" y="5739384"/>
            <a:ext cx="6096000" cy="369332"/>
          </a:xfrm>
          <a:prstGeom prst="rect">
            <a:avLst/>
          </a:prstGeom>
          <a:noFill/>
        </p:spPr>
        <p:txBody>
          <a:bodyPr wrap="square">
            <a:spAutoFit/>
          </a:bodyPr>
          <a:lstStyle/>
          <a:p>
            <a:r>
              <a:rPr lang="en-US" i="1" dirty="0"/>
              <a:t>* More details in the Annex Slides </a:t>
            </a:r>
            <a:endParaRPr lang="de-DE" i="1" dirty="0"/>
          </a:p>
        </p:txBody>
      </p:sp>
    </p:spTree>
    <p:extLst>
      <p:ext uri="{BB962C8B-B14F-4D97-AF65-F5344CB8AC3E}">
        <p14:creationId xmlns:p14="http://schemas.microsoft.com/office/powerpoint/2010/main" val="192497619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368D9-6E97-4A33-9890-80C90D1D4098}"/>
              </a:ext>
            </a:extLst>
          </p:cNvPr>
          <p:cNvSpPr>
            <a:spLocks noGrp="1"/>
          </p:cNvSpPr>
          <p:nvPr>
            <p:ph type="title"/>
          </p:nvPr>
        </p:nvSpPr>
        <p:spPr>
          <a:xfrm>
            <a:off x="651933" y="228600"/>
            <a:ext cx="9103784" cy="899160"/>
          </a:xfrm>
        </p:spPr>
        <p:txBody>
          <a:bodyPr/>
          <a:lstStyle/>
          <a:p>
            <a:r>
              <a:rPr lang="en-US" dirty="0"/>
              <a:t>Objectives</a:t>
            </a:r>
            <a:endParaRPr lang="de-DE" dirty="0"/>
          </a:p>
        </p:txBody>
      </p:sp>
      <p:sp>
        <p:nvSpPr>
          <p:cNvPr id="3" name="Content Placeholder 2">
            <a:extLst>
              <a:ext uri="{FF2B5EF4-FFF2-40B4-BE49-F238E27FC236}">
                <a16:creationId xmlns:a16="http://schemas.microsoft.com/office/drawing/2014/main" id="{C07C5F2A-2A60-4AAB-A311-CC289AF2551B}"/>
              </a:ext>
            </a:extLst>
          </p:cNvPr>
          <p:cNvSpPr>
            <a:spLocks noGrp="1"/>
          </p:cNvSpPr>
          <p:nvPr>
            <p:ph idx="1"/>
          </p:nvPr>
        </p:nvSpPr>
        <p:spPr>
          <a:xfrm>
            <a:off x="645499" y="1347216"/>
            <a:ext cx="9730954" cy="4651248"/>
          </a:xfrm>
        </p:spPr>
        <p:txBody>
          <a:bodyPr>
            <a:normAutofit fontScale="92500" lnSpcReduction="10000"/>
          </a:bodyPr>
          <a:lstStyle/>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Identifying scenarios/use cases for supporting enhanced configuration of services in a hosting network taking into account specific network conditions when a service is delivered</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Identifying scenarios/use cases where a (hosting) network can determine/estimate a performance of a service</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Specifying requirements for exposure of performance estimation of services to 3</a:t>
            </a:r>
            <a:r>
              <a:rPr lang="en-GB" baseline="30000" dirty="0">
                <a:latin typeface="Calibri" panose="020F0502020204030204" pitchFamily="34" charset="0"/>
                <a:ea typeface="MS Mincho" panose="02020609040205080304" pitchFamily="49" charset="-128"/>
                <a:cs typeface="Calibri" panose="020F0502020204030204" pitchFamily="34" charset="0"/>
              </a:rPr>
              <a:t>rd</a:t>
            </a:r>
            <a:r>
              <a:rPr lang="en-GB" dirty="0">
                <a:latin typeface="Calibri" panose="020F0502020204030204" pitchFamily="34" charset="0"/>
                <a:ea typeface="MS Mincho" panose="02020609040205080304" pitchFamily="49" charset="-128"/>
                <a:cs typeface="Calibri" panose="020F0502020204030204" pitchFamily="34" charset="0"/>
              </a:rPr>
              <a:t> party service providers </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Investigating potential application enablement layer requirements for supporting the exposure of performance estimation of services to 3rd party service providers</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Investigating requirements for service negotiation and configuration between MNO and 3</a:t>
            </a:r>
            <a:r>
              <a:rPr lang="en-GB" baseline="30000" dirty="0">
                <a:latin typeface="Calibri" panose="020F0502020204030204" pitchFamily="34" charset="0"/>
                <a:ea typeface="MS Mincho" panose="02020609040205080304" pitchFamily="49" charset="-128"/>
                <a:cs typeface="Calibri" panose="020F0502020204030204" pitchFamily="34" charset="0"/>
              </a:rPr>
              <a:t>rd</a:t>
            </a:r>
            <a:r>
              <a:rPr lang="en-GB" dirty="0">
                <a:latin typeface="Calibri" panose="020F0502020204030204" pitchFamily="34" charset="0"/>
                <a:ea typeface="MS Mincho" panose="02020609040205080304" pitchFamily="49" charset="-128"/>
                <a:cs typeface="Calibri" panose="020F0502020204030204" pitchFamily="34" charset="0"/>
              </a:rPr>
              <a:t> party service providers</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Identifying any potential security, charging requirements when performance estimation is exposed to 3</a:t>
            </a:r>
            <a:r>
              <a:rPr lang="en-GB" baseline="30000" dirty="0">
                <a:latin typeface="Calibri" panose="020F0502020204030204" pitchFamily="34" charset="0"/>
                <a:ea typeface="MS Mincho" panose="02020609040205080304" pitchFamily="49" charset="-128"/>
                <a:cs typeface="Calibri" panose="020F0502020204030204" pitchFamily="34" charset="0"/>
              </a:rPr>
              <a:t>rd</a:t>
            </a:r>
            <a:r>
              <a:rPr lang="en-GB" dirty="0">
                <a:latin typeface="Calibri" panose="020F0502020204030204" pitchFamily="34" charset="0"/>
                <a:ea typeface="MS Mincho" panose="02020609040205080304" pitchFamily="49" charset="-128"/>
                <a:cs typeface="Calibri" panose="020F0502020204030204" pitchFamily="34" charset="0"/>
              </a:rPr>
              <a:t> party service providers</a:t>
            </a:r>
          </a:p>
          <a:p>
            <a:pPr lvl="1" algn="just" hangingPunct="0">
              <a:spcAft>
                <a:spcPts val="600"/>
              </a:spcAft>
              <a:buFont typeface="Wingdings" panose="05000000000000000000" pitchFamily="2" charset="2"/>
              <a:buChar char="Ø"/>
              <a:tabLst>
                <a:tab pos="457200" algn="l"/>
              </a:tabLst>
            </a:pPr>
            <a:endParaRPr lang="en-GB" dirty="0">
              <a:highlight>
                <a:srgbClr val="FFFF00"/>
              </a:highlight>
              <a:latin typeface="Calibri" panose="020F0502020204030204" pitchFamily="34" charset="0"/>
              <a:ea typeface="MS Mincho" panose="02020609040205080304" pitchFamily="49" charset="-128"/>
              <a:cs typeface="Calibri" panose="020F0502020204030204" pitchFamily="34" charset="0"/>
            </a:endParaRPr>
          </a:p>
          <a:p>
            <a:pPr marL="380933" lvl="1" indent="0" algn="just" hangingPunct="0">
              <a:spcAft>
                <a:spcPts val="600"/>
              </a:spcAft>
              <a:buNone/>
              <a:tabLst>
                <a:tab pos="457200" algn="l"/>
              </a:tabLst>
            </a:pPr>
            <a:endParaRPr lang="de-DE" sz="18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46448664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64AF0-B436-476C-BD0B-C5308F96A81A}"/>
              </a:ext>
            </a:extLst>
          </p:cNvPr>
          <p:cNvSpPr>
            <a:spLocks noGrp="1"/>
          </p:cNvSpPr>
          <p:nvPr>
            <p:ph type="title"/>
          </p:nvPr>
        </p:nvSpPr>
        <p:spPr>
          <a:xfrm>
            <a:off x="639822" y="202359"/>
            <a:ext cx="10156194" cy="632793"/>
          </a:xfrm>
        </p:spPr>
        <p:txBody>
          <a:bodyPr/>
          <a:lstStyle/>
          <a:p>
            <a:r>
              <a:rPr lang="en-US" dirty="0"/>
              <a:t>Potential service requirements</a:t>
            </a:r>
            <a:endParaRPr lang="de-DE" dirty="0"/>
          </a:p>
        </p:txBody>
      </p:sp>
      <p:sp>
        <p:nvSpPr>
          <p:cNvPr id="3" name="Content Placeholder 2">
            <a:extLst>
              <a:ext uri="{FF2B5EF4-FFF2-40B4-BE49-F238E27FC236}">
                <a16:creationId xmlns:a16="http://schemas.microsoft.com/office/drawing/2014/main" id="{CF281908-4FA8-4F38-BAE4-D83B243E8F55}"/>
              </a:ext>
            </a:extLst>
          </p:cNvPr>
          <p:cNvSpPr>
            <a:spLocks noGrp="1"/>
          </p:cNvSpPr>
          <p:nvPr>
            <p:ph idx="1"/>
          </p:nvPr>
        </p:nvSpPr>
        <p:spPr>
          <a:xfrm>
            <a:off x="639822" y="1395984"/>
            <a:ext cx="9827010" cy="3730752"/>
          </a:xfrm>
        </p:spPr>
        <p:txBody>
          <a:bodyPr/>
          <a:lstStyle/>
          <a:p>
            <a:pPr marL="0" indent="0">
              <a:buNone/>
            </a:pPr>
            <a:r>
              <a:rPr lang="en-US" b="0" i="0" u="none" strike="noStrike" baseline="0" dirty="0">
                <a:latin typeface="Calibri" panose="020F0502020204030204" pitchFamily="34" charset="0"/>
                <a:cs typeface="Calibri" panose="020F0502020204030204" pitchFamily="34" charset="0"/>
              </a:rPr>
              <a:t>Potential example functionalities and requirements to support the target use cases include:</a:t>
            </a:r>
          </a:p>
          <a:p>
            <a:pPr lvl="1"/>
            <a:r>
              <a:rPr lang="en-US" sz="1800" dirty="0">
                <a:latin typeface="Calibri" panose="020F0502020204030204" pitchFamily="34" charset="0"/>
                <a:cs typeface="Calibri" panose="020F0502020204030204" pitchFamily="34" charset="0"/>
              </a:rPr>
              <a:t>Define requirements for MNO to support functionality/mechanism (for example via Digital Twin functionality) for 3</a:t>
            </a:r>
            <a:r>
              <a:rPr lang="en-US" sz="1800" baseline="30000" dirty="0">
                <a:latin typeface="Calibri" panose="020F0502020204030204" pitchFamily="34" charset="0"/>
                <a:cs typeface="Calibri" panose="020F0502020204030204" pitchFamily="34" charset="0"/>
              </a:rPr>
              <a:t>rd</a:t>
            </a:r>
            <a:r>
              <a:rPr lang="en-US" sz="1800" dirty="0">
                <a:latin typeface="Calibri" panose="020F0502020204030204" pitchFamily="34" charset="0"/>
                <a:cs typeface="Calibri" panose="020F0502020204030204" pitchFamily="34" charset="0"/>
              </a:rPr>
              <a:t> party service provider and network operator to evaluate the performance of a network supporting a service at specific conditions</a:t>
            </a:r>
          </a:p>
          <a:p>
            <a:pPr lvl="1"/>
            <a:r>
              <a:rPr lang="en-US" sz="1800" dirty="0">
                <a:latin typeface="Calibri" panose="020F0502020204030204" pitchFamily="34" charset="0"/>
                <a:cs typeface="Calibri" panose="020F0502020204030204" pitchFamily="34" charset="0"/>
              </a:rPr>
              <a:t>Support a trusted 3</a:t>
            </a:r>
            <a:r>
              <a:rPr lang="en-US" sz="1800" baseline="30000" dirty="0">
                <a:latin typeface="Calibri" panose="020F0502020204030204" pitchFamily="34" charset="0"/>
                <a:cs typeface="Calibri" panose="020F0502020204030204" pitchFamily="34" charset="0"/>
              </a:rPr>
              <a:t>rd</a:t>
            </a:r>
            <a:r>
              <a:rPr lang="en-US" sz="1800" dirty="0">
                <a:latin typeface="Calibri" panose="020F0502020204030204" pitchFamily="34" charset="0"/>
                <a:cs typeface="Calibri" panose="020F0502020204030204" pitchFamily="34" charset="0"/>
              </a:rPr>
              <a:t> party to discover and utilize mechanisms offered via MNO for service evaluation</a:t>
            </a:r>
          </a:p>
          <a:p>
            <a:pPr lvl="1"/>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389203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CB9C6B-B0A5-43BF-A83E-33260D09CA5F}"/>
              </a:ext>
            </a:extLst>
          </p:cNvPr>
          <p:cNvSpPr>
            <a:spLocks noGrp="1"/>
          </p:cNvSpPr>
          <p:nvPr>
            <p:ph idx="1"/>
          </p:nvPr>
        </p:nvSpPr>
        <p:spPr/>
        <p:txBody>
          <a:bodyPr/>
          <a:lstStyle/>
          <a:p>
            <a:pPr marL="0" indent="0" algn="ctr">
              <a:buNone/>
            </a:pPr>
            <a:endParaRPr lang="en-US" sz="4400" dirty="0"/>
          </a:p>
          <a:p>
            <a:pPr marL="0" indent="0" algn="ctr">
              <a:buNone/>
            </a:pPr>
            <a:endParaRPr lang="en-US" sz="4400" dirty="0"/>
          </a:p>
          <a:p>
            <a:pPr marL="0" indent="0" algn="ctr">
              <a:buNone/>
            </a:pPr>
            <a:r>
              <a:rPr lang="en-US" sz="4400" dirty="0"/>
              <a:t>Annex</a:t>
            </a:r>
            <a:endParaRPr lang="de-DE" sz="4400" dirty="0"/>
          </a:p>
        </p:txBody>
      </p:sp>
    </p:spTree>
    <p:extLst>
      <p:ext uri="{BB962C8B-B14F-4D97-AF65-F5344CB8AC3E}">
        <p14:creationId xmlns:p14="http://schemas.microsoft.com/office/powerpoint/2010/main" val="318200230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C4EC5-4A9D-4611-BEAB-C7627540ED06}"/>
              </a:ext>
            </a:extLst>
          </p:cNvPr>
          <p:cNvSpPr>
            <a:spLocks noGrp="1"/>
          </p:cNvSpPr>
          <p:nvPr>
            <p:ph type="title"/>
          </p:nvPr>
        </p:nvSpPr>
        <p:spPr/>
        <p:txBody>
          <a:bodyPr/>
          <a:lstStyle/>
          <a:p>
            <a:r>
              <a:rPr lang="en-US" dirty="0"/>
              <a:t>Use Case  – Identifying optimal service parameters for a Stadium event</a:t>
            </a:r>
            <a:endParaRPr lang="de-DE" dirty="0"/>
          </a:p>
        </p:txBody>
      </p:sp>
      <p:sp>
        <p:nvSpPr>
          <p:cNvPr id="3" name="Content Placeholder 2">
            <a:extLst>
              <a:ext uri="{FF2B5EF4-FFF2-40B4-BE49-F238E27FC236}">
                <a16:creationId xmlns:a16="http://schemas.microsoft.com/office/drawing/2014/main" id="{9B33ED3C-F240-4F20-9D35-6DE93DAF2489}"/>
              </a:ext>
            </a:extLst>
          </p:cNvPr>
          <p:cNvSpPr>
            <a:spLocks noGrp="1"/>
          </p:cNvSpPr>
          <p:nvPr>
            <p:ph idx="1"/>
          </p:nvPr>
        </p:nvSpPr>
        <p:spPr>
          <a:xfrm>
            <a:off x="508000" y="1515111"/>
            <a:ext cx="10589846" cy="4830763"/>
          </a:xfrm>
        </p:spPr>
        <p:txBody>
          <a:bodyPr/>
          <a:lstStyle/>
          <a:p>
            <a:pPr algn="just">
              <a:spcBef>
                <a:spcPts val="300"/>
              </a:spcBef>
              <a:spcAft>
                <a:spcPts val="600"/>
              </a:spcAft>
            </a:pPr>
            <a:r>
              <a:rPr lang="en-US" sz="1800" dirty="0">
                <a:effectLst/>
                <a:latin typeface="Times New Roman" panose="02020603050405020304" pitchFamily="18" charset="0"/>
                <a:ea typeface="Times New Roman" panose="02020603050405020304" pitchFamily="18" charset="0"/>
              </a:rPr>
              <a:t>The event service provider, provides some services/applications for the fans, e.g. offer live 8K video from the pitch or the stage, with fans able to choose from multiple camera angles in real time, show data overlays and stats about players on the audience’s mobile or wearable devices, sell merchandise or additional services on the fly to customers using mobile devices, support pop-up retailers with secure wireless connections for payment processing, extend market reach, by offering the same live video and information feeds to fans who couldn’t get to the venue.</a:t>
            </a:r>
            <a:endParaRPr lang="de-DE" sz="1800" dirty="0">
              <a:effectLst/>
              <a:latin typeface="Times New Roman" panose="02020603050405020304" pitchFamily="18" charset="0"/>
              <a:ea typeface="Times New Roman" panose="02020603050405020304" pitchFamily="18" charset="0"/>
            </a:endParaRPr>
          </a:p>
          <a:p>
            <a:pPr algn="just">
              <a:spcBef>
                <a:spcPts val="300"/>
              </a:spcBef>
              <a:spcAft>
                <a:spcPts val="600"/>
              </a:spcAft>
            </a:pPr>
            <a:r>
              <a:rPr lang="en-US" sz="1800" dirty="0">
                <a:effectLst/>
                <a:latin typeface="Times New Roman" panose="02020603050405020304" pitchFamily="18" charset="0"/>
                <a:ea typeface="Times New Roman" panose="02020603050405020304" pitchFamily="18" charset="0"/>
              </a:rPr>
              <a:t>Service Provider/Organizer uses a service offered by the MNO to evaluate whether the service can be delivered taking into account the expecte</a:t>
            </a:r>
            <a:r>
              <a:rPr lang="en-US" sz="1800" dirty="0">
                <a:latin typeface="Times New Roman" panose="02020603050405020304" pitchFamily="18" charset="0"/>
                <a:ea typeface="Times New Roman" panose="02020603050405020304" pitchFamily="18" charset="0"/>
              </a:rPr>
              <a:t>d number of users that will use the service during the event</a:t>
            </a:r>
            <a:r>
              <a:rPr lang="en-US" sz="1800" dirty="0">
                <a:effectLst/>
                <a:latin typeface="Times New Roman" panose="02020603050405020304" pitchFamily="18" charset="0"/>
                <a:ea typeface="Times New Roman" panose="02020603050405020304" pitchFamily="18" charset="0"/>
              </a:rPr>
              <a:t>. This will cover different worst-case scenarios (load of the stadium, unexpected events, different average use of services offered, </a:t>
            </a:r>
            <a:r>
              <a:rPr lang="en-US" sz="1800" dirty="0" err="1">
                <a:effectLst/>
                <a:latin typeface="Times New Roman" panose="02020603050405020304" pitchFamily="18" charset="0"/>
                <a:ea typeface="Times New Roman" panose="02020603050405020304" pitchFamily="18" charset="0"/>
              </a:rPr>
              <a:t>etc</a:t>
            </a:r>
            <a:r>
              <a:rPr lang="en-US" sz="1800" dirty="0">
                <a:effectLst/>
                <a:latin typeface="Times New Roman" panose="02020603050405020304" pitchFamily="18" charset="0"/>
                <a:ea typeface="Times New Roman" panose="02020603050405020304" pitchFamily="18" charset="0"/>
              </a:rPr>
              <a:t>) and possible network related resource and functional requirements. </a:t>
            </a:r>
          </a:p>
          <a:p>
            <a:pPr algn="just">
              <a:spcBef>
                <a:spcPts val="300"/>
              </a:spcBef>
              <a:spcAft>
                <a:spcPts val="600"/>
              </a:spcAft>
            </a:pPr>
            <a:r>
              <a:rPr lang="en-US" sz="1800" dirty="0">
                <a:solidFill>
                  <a:srgbClr val="FF0000"/>
                </a:solidFill>
                <a:effectLst/>
                <a:latin typeface="Times New Roman" panose="02020603050405020304" pitchFamily="18" charset="0"/>
                <a:ea typeface="Times New Roman" panose="02020603050405020304" pitchFamily="18" charset="0"/>
              </a:rPr>
              <a:t>Outcome: </a:t>
            </a:r>
            <a:r>
              <a:rPr lang="en-US" sz="1800" dirty="0">
                <a:effectLst/>
                <a:latin typeface="Times New Roman" panose="02020603050405020304" pitchFamily="18" charset="0"/>
                <a:ea typeface="Times New Roman" panose="02020603050405020304" pitchFamily="18" charset="0"/>
              </a:rPr>
              <a:t>Service provider and MNO finely tunes the service </a:t>
            </a:r>
            <a:r>
              <a:rPr lang="en-US" sz="1800" dirty="0">
                <a:latin typeface="Times New Roman" panose="02020603050405020304" pitchFamily="18" charset="0"/>
                <a:ea typeface="Times New Roman" panose="02020603050405020304" pitchFamily="18" charset="0"/>
              </a:rPr>
              <a:t>parameters and network resources to support service during the event.</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356857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CA19D-7907-4E17-8369-CDAAC3D5A74D}"/>
              </a:ext>
            </a:extLst>
          </p:cNvPr>
          <p:cNvSpPr>
            <a:spLocks noGrp="1"/>
          </p:cNvSpPr>
          <p:nvPr>
            <p:ph type="title"/>
          </p:nvPr>
        </p:nvSpPr>
        <p:spPr/>
        <p:txBody>
          <a:bodyPr/>
          <a:lstStyle/>
          <a:p>
            <a:r>
              <a:rPr lang="en-GB" dirty="0"/>
              <a:t>Network slice use case</a:t>
            </a:r>
          </a:p>
        </p:txBody>
      </p:sp>
      <p:sp>
        <p:nvSpPr>
          <p:cNvPr id="3" name="Content Placeholder 2">
            <a:extLst>
              <a:ext uri="{FF2B5EF4-FFF2-40B4-BE49-F238E27FC236}">
                <a16:creationId xmlns:a16="http://schemas.microsoft.com/office/drawing/2014/main" id="{81196786-E6DC-4B24-A704-32D1FF88C7BE}"/>
              </a:ext>
            </a:extLst>
          </p:cNvPr>
          <p:cNvSpPr>
            <a:spLocks noGrp="1"/>
          </p:cNvSpPr>
          <p:nvPr>
            <p:ph sz="half" idx="1"/>
          </p:nvPr>
        </p:nvSpPr>
        <p:spPr>
          <a:xfrm>
            <a:off x="548783" y="1289538"/>
            <a:ext cx="11076268" cy="5101737"/>
          </a:xfrm>
        </p:spPr>
        <p:txBody>
          <a:bodyPr/>
          <a:lstStyle/>
          <a:p>
            <a:pPr algn="just"/>
            <a:r>
              <a:rPr lang="en-US" sz="1800" dirty="0">
                <a:latin typeface="Times New Roman" panose="02020603050405020304" pitchFamily="18" charset="0"/>
                <a:cs typeface="Times New Roman" panose="02020603050405020304" pitchFamily="18" charset="0"/>
              </a:rPr>
              <a:t>A private slice of the MNO is going to be instantiated for potential use at a small factory. The factory owner is not requiring the private slice 24/7 in all areas since connectivity is also available via other means. However, the MNO has no clear requirements of what would be the KPIs required for the private slice. </a:t>
            </a:r>
          </a:p>
          <a:p>
            <a:pPr algn="just"/>
            <a:r>
              <a:rPr lang="en-US" sz="1800" dirty="0">
                <a:latin typeface="Times New Roman" panose="02020603050405020304" pitchFamily="18" charset="0"/>
                <a:cs typeface="Times New Roman" panose="02020603050405020304" pitchFamily="18" charset="0"/>
              </a:rPr>
              <a:t>Also, in the factory 3rd party SP may need to operate (e.g. OEMs to update firmware for the IoT sensors, logistics company to track shipments </a:t>
            </a:r>
            <a:r>
              <a:rPr lang="en-US" sz="1800" dirty="0" err="1">
                <a:latin typeface="Times New Roman" panose="02020603050405020304" pitchFamily="18" charset="0"/>
                <a:cs typeface="Times New Roman" panose="02020603050405020304" pitchFamily="18" charset="0"/>
              </a:rPr>
              <a:t>etc</a:t>
            </a:r>
            <a:r>
              <a:rPr lang="en-US" sz="1800" dirty="0">
                <a:latin typeface="Times New Roman" panose="02020603050405020304" pitchFamily="18" charset="0"/>
                <a:cs typeface="Times New Roman" panose="02020603050405020304" pitchFamily="18" charset="0"/>
              </a:rPr>
              <a:t>) and may require wireless connectivity. All these requirements will shape the SLA with the MNO, and the simple assumption would be to overprovision resources, but the factory owner requires to optimize the process to avoid unnecessary charges.</a:t>
            </a:r>
          </a:p>
          <a:p>
            <a:pPr algn="just"/>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Outcome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Using an MNO service it will be </a:t>
            </a:r>
            <a:r>
              <a:rPr lang="en-US" sz="1800" dirty="0">
                <a:latin typeface="Times New Roman" panose="02020603050405020304" pitchFamily="18" charset="0"/>
                <a:cs typeface="Times New Roman" panose="02020603050405020304" pitchFamily="18" charset="0"/>
              </a:rPr>
              <a:t>possible to take into account all realistic “deviations” and “failures” and identify granular network requirements that will shape the SLA and the agreement on the actual need and charging of the private slice.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lvl="1" algn="just"/>
            <a:endParaRPr lang="en-US" sz="1200" dirty="0"/>
          </a:p>
          <a:p>
            <a:endParaRPr lang="en-GB" dirty="0"/>
          </a:p>
        </p:txBody>
      </p:sp>
      <p:sp>
        <p:nvSpPr>
          <p:cNvPr id="4" name="Slide Number Placeholder 3">
            <a:extLst>
              <a:ext uri="{FF2B5EF4-FFF2-40B4-BE49-F238E27FC236}">
                <a16:creationId xmlns:a16="http://schemas.microsoft.com/office/drawing/2014/main" id="{BB7FB7D8-2255-45F4-BE8B-C0709D96D04A}"/>
              </a:ext>
            </a:extLst>
          </p:cNvPr>
          <p:cNvSpPr>
            <a:spLocks noGrp="1"/>
          </p:cNvSpPr>
          <p:nvPr>
            <p:ph type="sldNum" sz="quarter" idx="4"/>
          </p:nvPr>
        </p:nvSpPr>
        <p:spPr/>
        <p:txBody>
          <a:bodyPr/>
          <a:lstStyle/>
          <a:p>
            <a:fld id="{6D22F896-40B5-4ADD-8801-0D06FADFA095}" type="slidenum">
              <a:rPr lang="en-US" smtClean="0"/>
              <a:pPr/>
              <a:t>8</a:t>
            </a:fld>
            <a:endParaRPr lang="en-US" dirty="0"/>
          </a:p>
        </p:txBody>
      </p:sp>
    </p:spTree>
    <p:extLst>
      <p:ext uri="{BB962C8B-B14F-4D97-AF65-F5344CB8AC3E}">
        <p14:creationId xmlns:p14="http://schemas.microsoft.com/office/powerpoint/2010/main" val="22080004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875A3-AFFD-4BBB-AF0D-8F0DA3560CCA}"/>
              </a:ext>
            </a:extLst>
          </p:cNvPr>
          <p:cNvSpPr>
            <a:spLocks noGrp="1"/>
          </p:cNvSpPr>
          <p:nvPr>
            <p:ph type="title"/>
          </p:nvPr>
        </p:nvSpPr>
        <p:spPr/>
        <p:txBody>
          <a:bodyPr/>
          <a:lstStyle/>
          <a:p>
            <a:r>
              <a:rPr lang="en-US" dirty="0"/>
              <a:t>Use Case – Identifying optimal service parameters for Deterministic Networks</a:t>
            </a:r>
            <a:endParaRPr lang="en-GB" dirty="0"/>
          </a:p>
        </p:txBody>
      </p:sp>
      <p:sp>
        <p:nvSpPr>
          <p:cNvPr id="3" name="Content Placeholder 2">
            <a:extLst>
              <a:ext uri="{FF2B5EF4-FFF2-40B4-BE49-F238E27FC236}">
                <a16:creationId xmlns:a16="http://schemas.microsoft.com/office/drawing/2014/main" id="{86E9C312-B51B-4E90-9C57-648D33ECFAB7}"/>
              </a:ext>
            </a:extLst>
          </p:cNvPr>
          <p:cNvSpPr>
            <a:spLocks noGrp="1"/>
          </p:cNvSpPr>
          <p:nvPr>
            <p:ph sz="half" idx="1"/>
          </p:nvPr>
        </p:nvSpPr>
        <p:spPr>
          <a:xfrm>
            <a:off x="548783" y="1563077"/>
            <a:ext cx="11076268" cy="4828198"/>
          </a:xfrm>
        </p:spPr>
        <p:txBody>
          <a:bodyPr/>
          <a:lstStyle/>
          <a:p>
            <a:pPr algn="just">
              <a:spcBef>
                <a:spcPts val="300"/>
              </a:spcBef>
              <a:spcAft>
                <a:spcPts val="600"/>
              </a:spcAft>
            </a:pPr>
            <a:r>
              <a:rPr lang="en-GB" sz="1800" dirty="0">
                <a:latin typeface="Times New Roman" panose="02020603050405020304" pitchFamily="18" charset="0"/>
                <a:cs typeface="Times New Roman" panose="02020603050405020304" pitchFamily="18" charset="0"/>
              </a:rPr>
              <a:t>An industrial network provider requires to identify the maximum number of Gateway UEs that can sustain TSN synchronisation requirements via a 5GS bridge under a certain RAN load conditions</a:t>
            </a:r>
          </a:p>
          <a:p>
            <a:pPr algn="just">
              <a:spcBef>
                <a:spcPts val="300"/>
              </a:spcBef>
              <a:spcAft>
                <a:spcPts val="600"/>
              </a:spcAft>
            </a:pPr>
            <a:r>
              <a:rPr lang="en-GB" sz="1800" dirty="0">
                <a:latin typeface="Times New Roman" panose="02020603050405020304" pitchFamily="18" charset="0"/>
                <a:cs typeface="Times New Roman" panose="02020603050405020304" pitchFamily="18" charset="0"/>
              </a:rPr>
              <a:t>MNO uses a service to evaluate the </a:t>
            </a:r>
            <a:r>
              <a:rPr lang="en-GB" sz="1800" dirty="0" err="1">
                <a:latin typeface="Times New Roman" panose="02020603050405020304" pitchFamily="18" charset="0"/>
                <a:cs typeface="Times New Roman" panose="02020603050405020304" pitchFamily="18" charset="0"/>
              </a:rPr>
              <a:t>behavior</a:t>
            </a:r>
            <a:r>
              <a:rPr lang="en-GB" sz="1800" dirty="0">
                <a:latin typeface="Times New Roman" panose="02020603050405020304" pitchFamily="18" charset="0"/>
                <a:cs typeface="Times New Roman" panose="02020603050405020304" pitchFamily="18" charset="0"/>
              </a:rPr>
              <a:t> and performance of the 5G network based on the requirements of the industrial network provider</a:t>
            </a:r>
          </a:p>
          <a:p>
            <a:pPr algn="just">
              <a:spcBef>
                <a:spcPts val="300"/>
              </a:spcBef>
              <a:spcAft>
                <a:spcPts val="600"/>
              </a:spcAft>
            </a:pPr>
            <a:r>
              <a:rPr lang="en-GB" sz="1800" dirty="0">
                <a:solidFill>
                  <a:srgbClr val="FF0000"/>
                </a:solidFill>
                <a:latin typeface="Times New Roman" panose="02020603050405020304" pitchFamily="18" charset="0"/>
                <a:cs typeface="Times New Roman" panose="02020603050405020304" pitchFamily="18" charset="0"/>
              </a:rPr>
              <a:t>Outcome: </a:t>
            </a:r>
            <a:r>
              <a:rPr lang="en-GB" sz="1800" dirty="0">
                <a:latin typeface="Times New Roman" panose="02020603050405020304" pitchFamily="18" charset="0"/>
                <a:cs typeface="Times New Roman" panose="02020603050405020304" pitchFamily="18" charset="0"/>
              </a:rPr>
              <a:t>MNO indicates to Service provider the optimal number of gateway UEs that can be supported under specific RAN load conditions</a:t>
            </a:r>
          </a:p>
          <a:p>
            <a:endParaRPr lang="en-GB" dirty="0"/>
          </a:p>
        </p:txBody>
      </p:sp>
      <p:sp>
        <p:nvSpPr>
          <p:cNvPr id="4" name="Slide Number Placeholder 3">
            <a:extLst>
              <a:ext uri="{FF2B5EF4-FFF2-40B4-BE49-F238E27FC236}">
                <a16:creationId xmlns:a16="http://schemas.microsoft.com/office/drawing/2014/main" id="{53A4D0B7-BE26-4BA0-A9B9-3C1421441A72}"/>
              </a:ext>
            </a:extLst>
          </p:cNvPr>
          <p:cNvSpPr>
            <a:spLocks noGrp="1"/>
          </p:cNvSpPr>
          <p:nvPr>
            <p:ph type="sldNum" sz="quarter" idx="4"/>
          </p:nvPr>
        </p:nvSpPr>
        <p:spPr/>
        <p:txBody>
          <a:bodyPr/>
          <a:lstStyle/>
          <a:p>
            <a:fld id="{6D22F896-40B5-4ADD-8801-0D06FADFA095}" type="slidenum">
              <a:rPr lang="en-US" smtClean="0"/>
              <a:pPr/>
              <a:t>9</a:t>
            </a:fld>
            <a:endParaRPr lang="en-US" dirty="0"/>
          </a:p>
        </p:txBody>
      </p:sp>
    </p:spTree>
    <p:extLst>
      <p:ext uri="{BB962C8B-B14F-4D97-AF65-F5344CB8AC3E}">
        <p14:creationId xmlns:p14="http://schemas.microsoft.com/office/powerpoint/2010/main" val="3785256677"/>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Template-16x9_DCG (2)" id="{17B25BF0-B0D4-48D8-A276-F6E0D52132CA}" vid="{D4AB1331-D756-47AE-8B25-8961225A5A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1110</TotalTime>
  <Words>1195</Words>
  <Application>Microsoft Office PowerPoint</Application>
  <PresentationFormat>Widescreen</PresentationFormat>
  <Paragraphs>61</Paragraphs>
  <Slides>10</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Arial</vt:lpstr>
      <vt:lpstr>Calibri</vt:lpstr>
      <vt:lpstr>Calibri Light</vt:lpstr>
      <vt:lpstr>Times New Roman</vt:lpstr>
      <vt:lpstr>Wingdings</vt:lpstr>
      <vt:lpstr>Office Theme</vt:lpstr>
      <vt:lpstr>Lenovo Master</vt:lpstr>
      <vt:lpstr>Study on supporting enhanced services configuration in a hosting network</vt:lpstr>
      <vt:lpstr>Motivation</vt:lpstr>
      <vt:lpstr>Example Use Cases of dynamic configuration of services</vt:lpstr>
      <vt:lpstr>Objectives</vt:lpstr>
      <vt:lpstr>Potential service requirements</vt:lpstr>
      <vt:lpstr>PowerPoint Presentation</vt:lpstr>
      <vt:lpstr>Use Case  – Identifying optimal service parameters for a Stadium event</vt:lpstr>
      <vt:lpstr>Network slice use case</vt:lpstr>
      <vt:lpstr>Use Case – Identifying optimal service parameters for Deterministic Networks</vt:lpstr>
      <vt:lpstr>Use Case – V2X / UAS service configuration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Cases and Requirements for Digital Twins…</dc:title>
  <dc:creator>LNV_MM</dc:creator>
  <cp:lastModifiedBy>Lenovo DK</cp:lastModifiedBy>
  <cp:revision>145</cp:revision>
  <dcterms:created xsi:type="dcterms:W3CDTF">2022-01-07T10:35:34Z</dcterms:created>
  <dcterms:modified xsi:type="dcterms:W3CDTF">2022-02-04T14:03:16Z</dcterms:modified>
</cp:coreProperties>
</file>