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"/>
  </p:notesMasterIdLst>
  <p:sldIdLst>
    <p:sldId id="336" r:id="rId3"/>
    <p:sldId id="418" r:id="rId4"/>
    <p:sldId id="427" r:id="rId5"/>
    <p:sldId id="469" r:id="rId6"/>
    <p:sldId id="338" r:id="rId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A38"/>
    <a:srgbClr val="3D8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547" autoAdjust="0"/>
  </p:normalViewPr>
  <p:slideViewPr>
    <p:cSldViewPr snapToGrid="0">
      <p:cViewPr varScale="1">
        <p:scale>
          <a:sx n="72" d="100"/>
          <a:sy n="72" d="100"/>
        </p:scale>
        <p:origin x="328" y="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96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259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206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31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0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46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/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631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4" y="51957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233290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33628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-S B" panose="00020600040101010101" charset="-122"/>
                <a:ea typeface="OPPOSans-S B" panose="00020600040101010101" charset="-122"/>
                <a:cs typeface="OPPOSans-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-S M" panose="00020600040101010101" charset="-122"/>
                <a:ea typeface="OPPOSans-S M" panose="00020600040101010101" charset="-122"/>
                <a:cs typeface="OPPOSans-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42"/>
          <a:stretch>
            <a:fillRect/>
          </a:stretch>
        </p:blipFill>
        <p:spPr>
          <a:xfrm>
            <a:off x="-795" y="0"/>
            <a:ext cx="12192000" cy="6858000"/>
          </a:xfrm>
          <a:prstGeom prst="rect">
            <a:avLst/>
          </a:prstGeom>
        </p:spPr>
      </p:pic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5620882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932556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3969417"/>
            <a:ext cx="10850563" cy="558799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1858863"/>
            <a:ext cx="10850563" cy="2095151"/>
          </a:xfrm>
        </p:spPr>
        <p:txBody>
          <a:bodyPr anchor="b" anchorCtr="0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BE4CE0-B892-4A86-8DB8-A145D5468B07}" type="datetime1">
              <a:rPr lang="en-US" altLang="zh-CN" smtClean="0"/>
              <a:t>2/4/2022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74906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9333"/>
            <a:ext cx="10515600" cy="782462"/>
          </a:xfrm>
        </p:spPr>
        <p:txBody>
          <a:bodyPr>
            <a:normAutofit/>
          </a:bodyPr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6958"/>
            <a:ext cx="10515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2022/2/4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838200" y="1081795"/>
            <a:ext cx="10515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30728" r="6825" b="34424"/>
          <a:stretch>
            <a:fillRect/>
          </a:stretch>
        </p:blipFill>
        <p:spPr>
          <a:xfrm>
            <a:off x="9704717" y="490756"/>
            <a:ext cx="1509622" cy="45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937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388301" y="2594554"/>
            <a:ext cx="2201333" cy="436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2022/2/4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486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314715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pg. xx"/>
          <p:cNvSpPr txBox="1"/>
          <p:nvPr userDrawn="1"/>
        </p:nvSpPr>
        <p:spPr>
          <a:xfrm>
            <a:off x="10442363" y="6437145"/>
            <a:ext cx="1366779" cy="14224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6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6" r:id="rId5"/>
    <p:sldLayoutId id="2147483657" r:id="rId6"/>
    <p:sldLayoutId id="2147483667" r:id="rId7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-S B" panose="00020600040101010101" charset="-122"/>
          <a:ea typeface="OPPOSans-S B" panose="00020600040101010101" charset="-122"/>
          <a:cs typeface="OPPOSans-S B" panose="00020600040101010101" charset="-122"/>
          <a:sym typeface="OPPOSans B" panose="00020600040101010101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/>
          <a:ea typeface="OPPOSans B" panose="00020600040101010101"/>
          <a:cs typeface="OPPOSans B" panose="00020600040101010101"/>
          <a:sym typeface="OPPOSans B" panose="00020600040101010101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-S M" panose="00020600040101010101" charset="-122"/>
          <a:ea typeface="OPPOSans-S M" panose="00020600040101010101" charset="-122"/>
          <a:cs typeface="OPPOSans-S M" panose="00020600040101010101" charset="-122"/>
          <a:sym typeface="OPPOSans M" panose="00020600040101010101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-S M" panose="00020600040101010101" charset="-122"/>
          <a:ea typeface="OPPOSans-S M" panose="00020600040101010101" charset="-122"/>
          <a:cs typeface="OPPOSans-S M" panose="00020600040101010101" charset="-122"/>
          <a:sym typeface="OPPOSans M" panose="00020600040101010101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-S M" panose="00020600040101010101" charset="-122"/>
          <a:ea typeface="OPPOSans-S M" panose="00020600040101010101" charset="-122"/>
          <a:cs typeface="OPPOSans-S M" panose="00020600040101010101" charset="-122"/>
          <a:sym typeface="OPPOSans M" panose="00020600040101010101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-S M" panose="00020600040101010101" charset="-122"/>
          <a:ea typeface="OPPOSans-S M" panose="00020600040101010101" charset="-122"/>
          <a:cs typeface="OPPOSans-S M" panose="00020600040101010101" charset="-122"/>
          <a:sym typeface="OPPOSans M" panose="00020600040101010101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-S M" panose="00020600040101010101" charset="-122"/>
          <a:ea typeface="OPPOSans-S M" panose="00020600040101010101" charset="-122"/>
          <a:cs typeface="OPPOSans-S M" panose="00020600040101010101" charset="-122"/>
          <a:sym typeface="OPPOSans M" panose="00020600040101010101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/>
          <a:ea typeface="OPPOSans M" panose="00020600040101010101"/>
          <a:cs typeface="OPPOSans M" panose="00020600040101010101"/>
          <a:sym typeface="OPPOSans M" panose="00020600040101010101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/>
          <a:ea typeface="OPPOSans M" panose="00020600040101010101"/>
          <a:cs typeface="OPPOSans M" panose="00020600040101010101"/>
          <a:sym typeface="OPPOSans M" panose="00020600040101010101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/>
          <a:ea typeface="OPPOSans M" panose="00020600040101010101"/>
          <a:cs typeface="OPPOSans M" panose="00020600040101010101"/>
          <a:sym typeface="OPPOSans M" panose="00020600040101010101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/>
          <a:ea typeface="OPPOSans M" panose="00020600040101010101"/>
          <a:cs typeface="OPPOSans M" panose="00020600040101010101"/>
          <a:sym typeface="OPPOSans M" panose="00020600040101010101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pg. xx"/>
          <p:cNvSpPr txBox="1"/>
          <p:nvPr userDrawn="1"/>
        </p:nvSpPr>
        <p:spPr>
          <a:xfrm>
            <a:off x="10442363" y="6437145"/>
            <a:ext cx="1366779" cy="143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6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10531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635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952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1270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1587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1905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2222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2540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2857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41C6005-7CBE-40C4-9FB1-B99BA85F7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585" cy="6858000"/>
          </a:xfrm>
          <a:prstGeom prst="rect">
            <a:avLst/>
          </a:prstGeom>
        </p:spPr>
      </p:pic>
      <p:sp>
        <p:nvSpPr>
          <p:cNvPr id="6" name="标题 6">
            <a:extLst>
              <a:ext uri="{FF2B5EF4-FFF2-40B4-BE49-F238E27FC236}">
                <a16:creationId xmlns:a16="http://schemas.microsoft.com/office/drawing/2014/main" id="{400EF065-828A-4097-B787-B21C3CA9BD44}"/>
              </a:ext>
            </a:extLst>
          </p:cNvPr>
          <p:cNvSpPr txBox="1">
            <a:spLocks/>
          </p:cNvSpPr>
          <p:nvPr/>
        </p:nvSpPr>
        <p:spPr>
          <a:xfrm>
            <a:off x="5458005" y="2435191"/>
            <a:ext cx="5995085" cy="1372533"/>
          </a:xfrm>
          <a:prstGeom prst="rect">
            <a:avLst/>
          </a:prstGeom>
        </p:spPr>
        <p:txBody>
          <a:bodyPr vert="horz" lIns="45720" tIns="22860" rIns="45720" bIns="22860" rtlCol="0" anchor="b">
            <a:noAutofit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r>
              <a:rPr lang="en-US" altLang="zh-CN" sz="3600" dirty="0">
                <a:solidFill>
                  <a:schemeClr val="bg1"/>
                </a:solidFill>
              </a:rPr>
              <a:t>Discussion on Sensing Scenarios and Use Case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758CFC-C3E9-4E0B-B76C-2A5C9BA999BB}"/>
              </a:ext>
            </a:extLst>
          </p:cNvPr>
          <p:cNvSpPr txBox="1"/>
          <p:nvPr/>
        </p:nvSpPr>
        <p:spPr>
          <a:xfrm>
            <a:off x="258618" y="0"/>
            <a:ext cx="5541818" cy="9144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algn="just" defTabSz="825500" hangingPunct="0"/>
            <a:r>
              <a:rPr lang="en-GB" b="1" dirty="0">
                <a:solidFill>
                  <a:schemeClr val="bg1"/>
                </a:solidFill>
              </a:rPr>
              <a:t>3GPP TSG-SA WG1 Meeting #97e</a:t>
            </a:r>
            <a:endParaRPr lang="en-US" sz="1600" b="1" dirty="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43D11B-298F-46A2-A54C-61D23BBEBB4A}"/>
              </a:ext>
            </a:extLst>
          </p:cNvPr>
          <p:cNvSpPr/>
          <p:nvPr/>
        </p:nvSpPr>
        <p:spPr>
          <a:xfrm>
            <a:off x="8455547" y="27253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S1-220108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2C4567-177A-4984-A975-13261F097D54}"/>
              </a:ext>
            </a:extLst>
          </p:cNvPr>
          <p:cNvSpPr/>
          <p:nvPr/>
        </p:nvSpPr>
        <p:spPr>
          <a:xfrm>
            <a:off x="212438" y="545068"/>
            <a:ext cx="424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MS Mincho" panose="02020609040205080304" pitchFamily="49" charset="-128"/>
              </a:rPr>
              <a:t>Electronic Meeting, 14 – 24 Feb. 2022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23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C63D12-7757-42F8-A365-AFCF4E6E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Scenario and Use Case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BF2D2D-2950-4709-8170-ECF075C3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38B0-D444-438D-A284-E97EEF995EEB}" type="datetime1">
              <a:rPr lang="zh-CN" altLang="en-US" smtClean="0"/>
              <a:t>2022/2/4</a:t>
            </a:fld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57753D-DC4D-493A-9E2B-5F7D184AD6F4}"/>
              </a:ext>
            </a:extLst>
          </p:cNvPr>
          <p:cNvSpPr/>
          <p:nvPr/>
        </p:nvSpPr>
        <p:spPr>
          <a:xfrm>
            <a:off x="486032" y="1081794"/>
            <a:ext cx="11244150" cy="55973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noAutofit/>
          </a:bodyPr>
          <a:lstStyle/>
          <a:p>
            <a:pPr marL="171450" indent="-171450" algn="just" defTabSz="825500" hangingPunct="0">
              <a:lnSpc>
                <a:spcPct val="150000"/>
              </a:lnSpc>
              <a:buFontTx/>
              <a:buChar char="-"/>
            </a:pPr>
            <a:r>
              <a:rPr lang="en-US" sz="1200" b="1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Main Services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Sensing-Assisted Communication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Beam Management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Smart Scheduling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Mobility Management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Sensing-assisted AI communication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Communication-Assisted Sensing</a:t>
            </a:r>
          </a:p>
          <a:p>
            <a:pPr marL="171450" indent="-171450" algn="just" defTabSz="825500" hangingPunct="0">
              <a:lnSpc>
                <a:spcPct val="150000"/>
              </a:lnSpc>
              <a:buFontTx/>
              <a:buChar char="-"/>
            </a:pPr>
            <a:r>
              <a:rPr lang="en-US" sz="1200" b="1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Vertical Applications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Smart Home, Room sensing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Home monitoring</a:t>
            </a: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: Presence detection, Proximity detection, Movement detection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Home security</a:t>
            </a: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: intruder detection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Healthcare</a:t>
            </a: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: health conditions of human beings, e.g., walk (gait), sleep, fall, breath, heart beats</a:t>
            </a:r>
          </a:p>
          <a:p>
            <a:pPr marL="742950" lvl="1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Interactive control</a:t>
            </a:r>
            <a:r>
              <a:rPr lang="en-US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: Motion sensing gaming, controlling smart devices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Smart Factory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FF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marL="171450" indent="-171450" algn="just" defTabSz="825500" hangingPunct="0">
              <a:lnSpc>
                <a:spcPct val="150000"/>
              </a:lnSpc>
              <a:buFont typeface="Symbol" panose="05050102010706020507" pitchFamily="18" charset="2"/>
              <a:buChar char="Þ"/>
            </a:pP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Proposal: in Release 19 Sensing, the first priority is </a:t>
            </a:r>
            <a:r>
              <a:rPr lang="en-US" altLang="zh-CN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the indoor/local area scenarios, e.g. </a:t>
            </a: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Smart Home/Factory etc.</a:t>
            </a:r>
            <a:r>
              <a:rPr lang="en-US" altLang="zh-CN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, </a:t>
            </a: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to identify the use cases where UEs or IoT devices are involved and their requirements. </a:t>
            </a:r>
          </a:p>
          <a:p>
            <a:pPr marL="628650" lvl="1" indent="-171450" algn="just" defTabSz="825500" hangingPunct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indoor/local area scenarios </a:t>
            </a: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have high technical feasibility and its signal transmission is relatively more stable and simpler than outdoor area scenarios.</a:t>
            </a:r>
          </a:p>
          <a:p>
            <a:pPr marL="285750" indent="-285750" algn="just" defTabSz="825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sz="12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54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C63D12-7757-42F8-A365-AFCF4E6E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Sensing Mode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BF2D2D-2950-4709-8170-ECF075C3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38B0-D444-438D-A284-E97EEF995EEB}" type="datetime1">
              <a:rPr lang="zh-CN" altLang="en-US" smtClean="0"/>
              <a:t>2022/2/4</a:t>
            </a:fld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57753D-DC4D-493A-9E2B-5F7D184AD6F4}"/>
              </a:ext>
            </a:extLst>
          </p:cNvPr>
          <p:cNvSpPr/>
          <p:nvPr/>
        </p:nvSpPr>
        <p:spPr>
          <a:xfrm>
            <a:off x="428367" y="1076195"/>
            <a:ext cx="11327027" cy="558261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noAutofit/>
          </a:bodyPr>
          <a:lstStyle/>
          <a:p>
            <a:pPr marL="285750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Only UE involved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1: </a:t>
            </a:r>
            <a:r>
              <a:rPr lang="en-US" altLang="zh-CN" sz="1200" dirty="0" err="1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Sidelink</a:t>
            </a: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Sensing between UE1 and UE2</a:t>
            </a:r>
          </a:p>
          <a:p>
            <a:pPr lvl="2" algn="just" defTabSz="825500" hangingPunct="0">
              <a:lnSpc>
                <a:spcPct val="13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=&gt; For indoor scenario, Mode 1 has benefit than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 sensing(Mode 3/4), since for indoor short-distance scenarios PC5-interface is more likely to have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LoS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paths than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-interface.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2: monostatic radar (UE)</a:t>
            </a:r>
          </a:p>
          <a:p>
            <a:pPr lvl="2" algn="just" defTabSz="825500" hangingPunct="0">
              <a:lnSpc>
                <a:spcPct val="13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=&gt; Need technical progress at physical layer, e.g. full-duplex,  can be considered with lower priority</a:t>
            </a:r>
          </a:p>
          <a:p>
            <a:pPr marL="285750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UE and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involved (bistatic radar)</a:t>
            </a:r>
          </a:p>
          <a:p>
            <a:pPr lvl="1" algn="just" defTabSz="825500" hangingPunct="0">
              <a:lnSpc>
                <a:spcPct val="130000"/>
              </a:lnSpc>
            </a:pPr>
            <a:r>
              <a:rPr lang="en-US" altLang="zh-CN" sz="1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=&gt; Minimum impact on legacy RAN, can be considered with the highest priority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3: </a:t>
            </a:r>
            <a:r>
              <a:rPr lang="en-US" altLang="zh-CN" sz="1200" dirty="0" err="1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 Downlink Sensing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4: </a:t>
            </a:r>
            <a:r>
              <a:rPr lang="en-US" altLang="zh-CN" sz="1200" dirty="0" err="1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 Uplink Sensing</a:t>
            </a:r>
          </a:p>
          <a:p>
            <a:pPr marL="285750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Only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involved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5: </a:t>
            </a:r>
            <a:r>
              <a:rPr lang="en-US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bistatic radar between gNB1 and gNB2</a:t>
            </a:r>
          </a:p>
          <a:p>
            <a:pPr marL="742950" lvl="1" indent="-285750" algn="just" defTabSz="825500" hangingPunct="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6: </a:t>
            </a:r>
            <a:r>
              <a:rPr lang="en-US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monostatic radar (</a:t>
            </a:r>
            <a:r>
              <a:rPr lang="en-US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gNB</a:t>
            </a:r>
            <a:r>
              <a:rPr lang="en-US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)</a:t>
            </a:r>
          </a:p>
          <a:p>
            <a:pPr marL="1200150" lvl="2" indent="-285750" algn="just" defTabSz="825500" hangingPunct="0">
              <a:lnSpc>
                <a:spcPct val="130000"/>
              </a:lnSpc>
              <a:buFont typeface="Symbol" panose="05050102010706020507" pitchFamily="18" charset="2"/>
              <a:buChar char="Þ"/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Need technical progress at physical layer, e.g. full-duplex,  but it seems to be easier than Mode 2 since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has better capability than UE, can be considered with lower priority</a:t>
            </a:r>
          </a:p>
          <a:p>
            <a:pPr algn="just" defTabSz="825500" hangingPunct="0">
              <a:lnSpc>
                <a:spcPct val="13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Note 1: Sensed objective can be within and </a:t>
            </a:r>
            <a:r>
              <a:rPr lang="en-US" altLang="zh-CN" sz="1200" dirty="0" err="1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out-of</a:t>
            </a: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3GPP network</a:t>
            </a:r>
          </a:p>
          <a:p>
            <a:pPr algn="just" defTabSz="825500" hangingPunct="0">
              <a:lnSpc>
                <a:spcPct val="13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Note 2: Both single link sensing and multiple link sensing are considered</a:t>
            </a:r>
          </a:p>
          <a:p>
            <a:pPr algn="just" defTabSz="825500" hangingPunct="0">
              <a:lnSpc>
                <a:spcPct val="13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Note 3: IoT as a special case of UE, is also involved in above modes</a:t>
            </a:r>
          </a:p>
          <a:p>
            <a:pPr algn="just" defTabSz="825500" hangingPunct="0">
              <a:lnSpc>
                <a:spcPct val="130000"/>
              </a:lnSpc>
            </a:pPr>
            <a:endParaRPr lang="en-US" altLang="zh-CN" sz="12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marL="285750" indent="-285750" algn="just" defTabSz="825500" hangingPunct="0">
              <a:lnSpc>
                <a:spcPct val="150000"/>
              </a:lnSpc>
              <a:buFont typeface="Symbol" panose="05050102010706020507" pitchFamily="18" charset="2"/>
              <a:buChar char="Þ"/>
            </a:pP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</a:t>
            </a:r>
            <a:r>
              <a:rPr lang="en-US" altLang="zh-CN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roposal: i</a:t>
            </a: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n Release 19 Sensing, Mode 1/3/4 are first priority, and open to discuss other of these sensing modes including </a:t>
            </a:r>
            <a:r>
              <a:rPr lang="en-US" sz="1200" b="1" dirty="0" err="1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sz="12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and PC5 sensing, if needed.</a:t>
            </a:r>
          </a:p>
          <a:p>
            <a:pPr algn="just" defTabSz="825500" hangingPunct="0">
              <a:lnSpc>
                <a:spcPct val="150000"/>
              </a:lnSpc>
            </a:pPr>
            <a:endParaRPr lang="en-US" sz="12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1" algn="just" defTabSz="825500" hangingPunct="0">
              <a:lnSpc>
                <a:spcPct val="150000"/>
              </a:lnSpc>
            </a:pPr>
            <a:endParaRPr lang="en-US" sz="12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780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C63D12-7757-42F8-A365-AFCF4E6E4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BF2D2D-2950-4709-8170-ECF075C3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938B0-D444-438D-A284-E97EEF995EEB}" type="datetime1">
              <a:rPr lang="zh-CN" altLang="en-US" smtClean="0"/>
              <a:t>2022/2/4</a:t>
            </a:fld>
            <a:endParaRPr lang="zh-CN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57753D-DC4D-493A-9E2B-5F7D184AD6F4}"/>
              </a:ext>
            </a:extLst>
          </p:cNvPr>
          <p:cNvSpPr/>
          <p:nvPr/>
        </p:nvSpPr>
        <p:spPr>
          <a:xfrm>
            <a:off x="532563" y="1299805"/>
            <a:ext cx="11073283" cy="512829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noAutofit/>
          </a:bodyPr>
          <a:lstStyle/>
          <a:p>
            <a:pPr algn="just" defTabSz="825500" hangingPunct="0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</a:t>
            </a:r>
          </a:p>
          <a:p>
            <a:pPr algn="just" defTabSz="825500" hangingPunct="0">
              <a:lnSpc>
                <a:spcPct val="150000"/>
              </a:lnSpc>
            </a:pPr>
            <a:endParaRPr lang="en-US" altLang="zh-CN" sz="1400" b="1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marL="171450" lvl="0" indent="-171450" algn="just" defTabSz="825500" hangingPunct="0">
              <a:lnSpc>
                <a:spcPct val="150000"/>
              </a:lnSpc>
              <a:buFont typeface="Symbol" panose="05050102010706020507" pitchFamily="18" charset="2"/>
              <a:buChar char="Þ"/>
            </a:pP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Focus on </a:t>
            </a:r>
            <a:r>
              <a:rPr lang="en-US" altLang="zh-CN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the indoor/local area scenarios, e.g. </a:t>
            </a: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Smart Home/Factory etc.</a:t>
            </a:r>
            <a:r>
              <a:rPr lang="en-US" altLang="zh-CN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, </a:t>
            </a: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to identify the use cases where UEs or IoT devices are involved and their requirements, considering that it has high technical feasibility and its signal transmission is relatively stable and simple.</a:t>
            </a:r>
          </a:p>
          <a:p>
            <a:pPr marL="171450" lvl="0" indent="-171450" algn="just" defTabSz="825500" hangingPunct="0">
              <a:lnSpc>
                <a:spcPct val="150000"/>
              </a:lnSpc>
              <a:buFont typeface="Symbol" panose="05050102010706020507" pitchFamily="18" charset="2"/>
              <a:buChar char="Þ"/>
            </a:pPr>
            <a:endParaRPr lang="en-US" sz="1400" b="1" dirty="0">
              <a:solidFill>
                <a:schemeClr val="accent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marL="285750" lvl="0" indent="-285750" algn="just" defTabSz="825500" hangingPunct="0">
              <a:lnSpc>
                <a:spcPct val="150000"/>
              </a:lnSpc>
              <a:buFont typeface="Symbol" panose="05050102010706020507" pitchFamily="18" charset="2"/>
              <a:buChar char="Þ"/>
            </a:pP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1/3/4 are first priority, and open to discuss other of these sensing modes including </a:t>
            </a:r>
            <a:r>
              <a:rPr lang="en-US" sz="1400" b="1" dirty="0" err="1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and PC5 sensing, if needed.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</a:t>
            </a: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1: </a:t>
            </a:r>
            <a:r>
              <a:rPr lang="en-US" altLang="zh-CN" sz="1400" dirty="0" err="1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Sidelink</a:t>
            </a: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Sensing between UE1 and UE2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Mode 2: monostatic radar (UE)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Mode 3: </a:t>
            </a:r>
            <a:r>
              <a:rPr lang="en-US" altLang="zh-CN" sz="1400" dirty="0" err="1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 Downlink Sensing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Mode 4: </a:t>
            </a:r>
            <a:r>
              <a:rPr lang="en-US" altLang="zh-CN" sz="1400" dirty="0" err="1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Uu</a:t>
            </a: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-interface Uplink Sensing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Mode 5: </a:t>
            </a:r>
            <a:r>
              <a:rPr lang="en-US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bistatic radar between gNB1 and gNB2</a:t>
            </a:r>
          </a:p>
          <a:p>
            <a:pPr algn="just" defTabSz="825500" hangingPunct="0">
              <a:lnSpc>
                <a:spcPct val="150000"/>
              </a:lnSpc>
            </a:pPr>
            <a:r>
              <a:rPr lang="en-US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	</a:t>
            </a: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Mode 6: </a:t>
            </a:r>
            <a:r>
              <a:rPr lang="en-US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monostatic radar (</a:t>
            </a:r>
            <a:r>
              <a:rPr lang="en-US" sz="1400" dirty="0" err="1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gNB</a:t>
            </a:r>
            <a:r>
              <a:rPr lang="en-US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)</a:t>
            </a:r>
          </a:p>
          <a:p>
            <a:pPr algn="just" defTabSz="825500" hangingPunct="0">
              <a:lnSpc>
                <a:spcPct val="150000"/>
              </a:lnSpc>
            </a:pPr>
            <a:endParaRPr lang="en-US" sz="14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altLang="zh-CN" sz="1400" dirty="0">
              <a:solidFill>
                <a:srgbClr val="FF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altLang="zh-CN" sz="14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altLang="zh-CN" sz="1400" dirty="0">
              <a:solidFill>
                <a:srgbClr val="FF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0" algn="just" defTabSz="825500" hangingPunct="0">
              <a:lnSpc>
                <a:spcPct val="150000"/>
              </a:lnSpc>
            </a:pPr>
            <a:endParaRPr lang="en-US" sz="1400" b="1" dirty="0">
              <a:solidFill>
                <a:schemeClr val="accent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altLang="zh-CN" sz="1400" b="1" dirty="0">
              <a:solidFill>
                <a:schemeClr val="accent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algn="just" defTabSz="825500" hangingPunct="0">
              <a:lnSpc>
                <a:spcPct val="150000"/>
              </a:lnSpc>
            </a:pPr>
            <a:endParaRPr lang="en-US" sz="1400" dirty="0">
              <a:solidFill>
                <a:srgbClr val="000000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2236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41C6005-7CBE-40C4-9FB1-B99BA85F7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" y="0"/>
            <a:ext cx="12186585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337077-6DC8-4E0F-B33E-A038DBDAFC9B}"/>
              </a:ext>
            </a:extLst>
          </p:cNvPr>
          <p:cNvSpPr txBox="1"/>
          <p:nvPr/>
        </p:nvSpPr>
        <p:spPr>
          <a:xfrm>
            <a:off x="5079176" y="2856545"/>
            <a:ext cx="6475516" cy="8254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OPPOSans-S B" panose="00020600040101010101" pitchFamily="18" charset="-122"/>
                <a:ea typeface="OPPOSans-S B" panose="00020600040101010101" pitchFamily="18" charset="-122"/>
                <a:cs typeface="OPPOSans-S B" panose="00020600040101010101" pitchFamily="18" charset="-122"/>
              </a:rPr>
              <a:t>Thanks!</a:t>
            </a:r>
            <a:endParaRPr lang="zh-CN" altLang="en-US" sz="3600" dirty="0">
              <a:solidFill>
                <a:schemeClr val="bg1"/>
              </a:solidFill>
              <a:latin typeface="OPPOSans-S B" panose="00020600040101010101" pitchFamily="18" charset="-122"/>
              <a:ea typeface="OPPOSans-S B" panose="00020600040101010101" pitchFamily="18" charset="-122"/>
              <a:cs typeface="OPPOSans-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69218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no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noAutofit/>
      </a:bodyPr>
      <a:lstStyle>
        <a:defPPr marL="285750" marR="0" indent="-285750" algn="just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Wingdings" panose="05000000000000000000" pitchFamily="2" charset="2"/>
          <a:buChar char="l"/>
          <a:defRPr sz="1600" b="1" dirty="0">
            <a:solidFill>
              <a:srgbClr val="000000"/>
            </a:solidFill>
            <a:latin typeface="Helvetica Neue"/>
            <a:ea typeface="Helvetica Neue"/>
            <a:cs typeface="Helvetica Neue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solidFill>
            <a:srgbClr val="FF0000"/>
          </a:solidFill>
          <a:miter lim="400000"/>
        </a:ln>
        <a:effectLst/>
        <a:sp3d/>
      </a:spPr>
      <a:bodyPr rtlCol="0" anchor="ctr"/>
      <a:lstStyle>
        <a:defPPr algn="ctr">
          <a:defRPr/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6350" cap="flat">
          <a:solidFill>
            <a:srgbClr val="000000"/>
          </a:solidFill>
          <a:prstDash val="solid"/>
          <a:miter lim="400000"/>
        </a:ln>
        <a:effectLst/>
        <a:sp3d/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11772</TotalTime>
  <Words>545</Words>
  <Application>Microsoft Office PowerPoint</Application>
  <PresentationFormat>宽屏</PresentationFormat>
  <Paragraphs>65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Helvetica Neue</vt:lpstr>
      <vt:lpstr>Helvetica Neue Medium</vt:lpstr>
      <vt:lpstr>MS Mincho</vt:lpstr>
      <vt:lpstr>OPPOSans B</vt:lpstr>
      <vt:lpstr>OPPOSans M</vt:lpstr>
      <vt:lpstr>OPPOSans R</vt:lpstr>
      <vt:lpstr>OPPOSans-S B</vt:lpstr>
      <vt:lpstr>OPPOSans-S M</vt:lpstr>
      <vt:lpstr>宋体</vt:lpstr>
      <vt:lpstr>微软雅黑</vt:lpstr>
      <vt:lpstr>Arial</vt:lpstr>
      <vt:lpstr>Calibri</vt:lpstr>
      <vt:lpstr>Helvetica</vt:lpstr>
      <vt:lpstr>Symbol</vt:lpstr>
      <vt:lpstr>Wingdings</vt:lpstr>
      <vt:lpstr>White 白底</vt:lpstr>
      <vt:lpstr>1_White 白底</vt:lpstr>
      <vt:lpstr>PowerPoint 演示文稿</vt:lpstr>
      <vt:lpstr>Scenario and Use Case</vt:lpstr>
      <vt:lpstr>Sensing Mode</vt:lpstr>
      <vt:lpstr>Summary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80236552</dc:creator>
  <cp:lastModifiedBy>OPPO editing</cp:lastModifiedBy>
  <cp:revision>458</cp:revision>
  <dcterms:created xsi:type="dcterms:W3CDTF">2020-05-06T07:49:00Z</dcterms:created>
  <dcterms:modified xsi:type="dcterms:W3CDTF">2022-02-04T07:37:20Z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