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256" r:id="rId2"/>
    <p:sldId id="264" r:id="rId3"/>
    <p:sldId id="266" r:id="rId4"/>
    <p:sldId id="267" r:id="rId5"/>
    <p:sldId id="268" r:id="rId6"/>
    <p:sldId id="269" r:id="rId7"/>
    <p:sldId id="26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040CDA"/>
    <a:srgbClr val="0066FF"/>
    <a:srgbClr val="7EB2FF"/>
    <a:srgbClr val="A8AEBE"/>
    <a:srgbClr val="A9A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a:t>单击以编辑母版副标题样式</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a:t>
            </a:r>
            <a:r>
              <a:rPr lang="en-US" altLang="en-GB" sz="1100" b="1" spc="300" dirty="0">
                <a:ea typeface="+mn-ea"/>
                <a:cs typeface="Arial" panose="020B0604020202020204" pitchFamily="34" charset="0"/>
              </a:rPr>
              <a:t>7</a:t>
            </a:r>
            <a:r>
              <a:rPr lang="en-GB" sz="1100" b="1" spc="300" dirty="0">
                <a:ea typeface="+mn-ea"/>
                <a:cs typeface="Arial" panose="020B0604020202020204" pitchFamily="34" charset="0"/>
              </a:rPr>
              <a:t>-e, e-meeting,</a:t>
            </a:r>
            <a:r>
              <a:rPr lang="en-US" altLang="en-GB" sz="1100" b="1" spc="300" dirty="0">
                <a:ea typeface="+mn-ea"/>
                <a:cs typeface="Arial" panose="020B0604020202020204" pitchFamily="34" charset="0"/>
              </a:rPr>
              <a:t>14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a:t>
            </a:r>
            <a:r>
              <a:rPr lang="en-US" altLang="en-GB" sz="1100" b="1" spc="300" dirty="0">
                <a:ea typeface="+mn-ea"/>
                <a:cs typeface="Arial" panose="020B0604020202020204" pitchFamily="34" charset="0"/>
              </a:rPr>
              <a:t>Feb</a:t>
            </a:r>
            <a:r>
              <a:rPr lang="en-GB" sz="1100" b="1" spc="300" dirty="0">
                <a:ea typeface="+mn-ea"/>
                <a:cs typeface="Arial" panose="020B0604020202020204" pitchFamily="34" charset="0"/>
              </a:rPr>
              <a:t> – </a:t>
            </a:r>
            <a:r>
              <a:rPr lang="en-US" altLang="en-GB" sz="1100" b="1" spc="300" dirty="0">
                <a:ea typeface="+mn-ea"/>
                <a:cs typeface="Arial" panose="020B0604020202020204" pitchFamily="34" charset="0"/>
              </a:rPr>
              <a:t>24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a:t>
            </a:r>
            <a:r>
              <a:rPr lang="en-US" altLang="en-GB" sz="1100" b="1" spc="300" dirty="0">
                <a:cs typeface="Arial" panose="020B0604020202020204" pitchFamily="34" charset="0"/>
                <a:sym typeface="+mn-ea"/>
              </a:rPr>
              <a:t>Feb</a:t>
            </a:r>
            <a:r>
              <a:rPr lang="en-GB" sz="1100" b="1" spc="300" dirty="0">
                <a:ea typeface="+mn-ea"/>
                <a:cs typeface="Arial" panose="020B0604020202020204" pitchFamily="34" charset="0"/>
              </a:rPr>
              <a:t>,202</a:t>
            </a:r>
            <a:r>
              <a:rPr lang="en-US" altLang="en-GB" sz="1100" b="1" spc="300" dirty="0">
                <a:ea typeface="+mn-ea"/>
                <a:cs typeface="Arial" panose="020B0604020202020204" pitchFamily="34" charset="0"/>
              </a:rPr>
              <a:t>2</a:t>
            </a:r>
            <a:r>
              <a:rPr lang="en-GB" sz="1100" b="1" spc="300" dirty="0">
                <a:ea typeface="+mn-ea"/>
                <a:cs typeface="Arial" panose="020B0604020202020204" pitchFamily="34" charset="0"/>
              </a:rPr>
              <a:t>  </a:t>
            </a: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2</a:t>
            </a:r>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730" indent="-303530" algn="l" rtl="0" eaLnBrk="1" fontAlgn="base" hangingPunct="1">
        <a:spcBef>
          <a:spcPct val="20000"/>
        </a:spcBef>
        <a:spcAft>
          <a:spcPct val="0"/>
        </a:spcAft>
        <a:buBlip>
          <a:blip r:embed="rId11"/>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9C996E6-26BC-4D64-8A34-464CD9A07AC3}"/>
              </a:ext>
            </a:extLst>
          </p:cNvPr>
          <p:cNvSpPr txBox="1"/>
          <p:nvPr/>
        </p:nvSpPr>
        <p:spPr>
          <a:xfrm>
            <a:off x="3514724" y="2085975"/>
            <a:ext cx="7486651" cy="1015663"/>
          </a:xfrm>
          <a:prstGeom prst="rect">
            <a:avLst/>
          </a:prstGeom>
          <a:noFill/>
        </p:spPr>
        <p:txBody>
          <a:bodyPr wrap="square" rtlCol="0">
            <a:spAutoFit/>
          </a:bodyPr>
          <a:lstStyle/>
          <a:p>
            <a:r>
              <a:rPr lang="en-US" sz="6000" dirty="0">
                <a:solidFill>
                  <a:srgbClr val="7030A0"/>
                </a:solidFill>
              </a:rPr>
              <a:t>5G Enabled Open-SON. </a:t>
            </a:r>
            <a:endParaRPr lang="en-IN" sz="6000" dirty="0">
              <a:solidFill>
                <a:srgbClr val="7030A0"/>
              </a:solidFill>
            </a:endParaRPr>
          </a:p>
        </p:txBody>
      </p:sp>
      <p:sp>
        <p:nvSpPr>
          <p:cNvPr id="7" name="TextBox 6">
            <a:extLst>
              <a:ext uri="{FF2B5EF4-FFF2-40B4-BE49-F238E27FC236}">
                <a16:creationId xmlns:a16="http://schemas.microsoft.com/office/drawing/2014/main" id="{4427E679-A05C-4651-8596-44B877F23856}"/>
              </a:ext>
            </a:extLst>
          </p:cNvPr>
          <p:cNvSpPr txBox="1"/>
          <p:nvPr/>
        </p:nvSpPr>
        <p:spPr>
          <a:xfrm>
            <a:off x="2609849" y="4200525"/>
            <a:ext cx="7486651" cy="707886"/>
          </a:xfrm>
          <a:prstGeom prst="rect">
            <a:avLst/>
          </a:prstGeom>
          <a:noFill/>
        </p:spPr>
        <p:txBody>
          <a:bodyPr wrap="square" rtlCol="0">
            <a:spAutoFit/>
          </a:bodyPr>
          <a:lstStyle/>
          <a:p>
            <a:r>
              <a:rPr lang="en-US" sz="4000" dirty="0">
                <a:solidFill>
                  <a:srgbClr val="00B050"/>
                </a:solidFill>
              </a:rPr>
              <a:t>Reliance Jio, </a:t>
            </a:r>
            <a:r>
              <a:rPr lang="en-US" sz="4000" dirty="0" err="1">
                <a:solidFill>
                  <a:srgbClr val="00B050"/>
                </a:solidFill>
              </a:rPr>
              <a:t>Radisys</a:t>
            </a:r>
            <a:r>
              <a:rPr lang="en-US" sz="4000" dirty="0">
                <a:solidFill>
                  <a:srgbClr val="00B050"/>
                </a:solidFill>
              </a:rPr>
              <a:t>.</a:t>
            </a:r>
            <a:endParaRPr lang="en-IN" sz="4000" dirty="0">
              <a:solidFill>
                <a:srgbClr val="00B05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E5828-E661-47A9-8F06-ABED2387B8D4}"/>
              </a:ext>
            </a:extLst>
          </p:cNvPr>
          <p:cNvSpPr>
            <a:spLocks noGrp="1"/>
          </p:cNvSpPr>
          <p:nvPr>
            <p:ph idx="1"/>
          </p:nvPr>
        </p:nvSpPr>
        <p:spPr>
          <a:xfrm>
            <a:off x="7277100" y="1274234"/>
            <a:ext cx="4495800" cy="5250391"/>
          </a:xfrm>
        </p:spPr>
        <p:txBody>
          <a:bodyPr/>
          <a:lstStyle/>
          <a:p>
            <a:r>
              <a:rPr lang="en-US" sz="1600" dirty="0"/>
              <a:t>Vendor specific SON Implementations.</a:t>
            </a:r>
          </a:p>
          <a:p>
            <a:r>
              <a:rPr lang="en-US" sz="1600" dirty="0"/>
              <a:t>SON solutions as independent node with proprietary interfaces, supporting either or both Non-Real Time (Non-RT) and Near-Real Time(Near-RT) SON functions, adds to cost and deployment complexity.</a:t>
            </a:r>
          </a:p>
          <a:p>
            <a:r>
              <a:rPr lang="en-US" sz="1600" dirty="0"/>
              <a:t>SON implementations today exist in Management and/or RAN entities but is tightly coupled with proprietary implementations and interfaces.</a:t>
            </a:r>
          </a:p>
          <a:p>
            <a:r>
              <a:rPr lang="en-US" sz="1600" dirty="0"/>
              <a:t>Lack of SON coordination across vendor solutions, leading to </a:t>
            </a:r>
            <a:r>
              <a:rPr lang="en-GB" sz="1600" dirty="0">
                <a:effectLst/>
                <a:latin typeface="Times New Roman" panose="02020603050405020304" pitchFamily="18" charset="0"/>
                <a:ea typeface="Times New Roman" panose="02020603050405020304" pitchFamily="18" charset="0"/>
              </a:rPr>
              <a:t>ping-pong effects and swinging phenomena.</a:t>
            </a:r>
            <a:endParaRPr lang="en-US" sz="1600" dirty="0"/>
          </a:p>
          <a:p>
            <a:r>
              <a:rPr lang="en-US" sz="1600" dirty="0"/>
              <a:t>Generally, Vendors are not open to integrate 3</a:t>
            </a:r>
            <a:r>
              <a:rPr lang="en-US" sz="1600" baseline="30000" dirty="0"/>
              <a:t>rd</a:t>
            </a:r>
            <a:r>
              <a:rPr lang="en-US" sz="1600" dirty="0"/>
              <a:t> party solutions or the integration process is very expensive.</a:t>
            </a:r>
          </a:p>
          <a:p>
            <a:r>
              <a:rPr lang="en-US" sz="1600" dirty="0"/>
              <a:t>Even after integration, no assurance on overall KPIs of the Network, due to design constraints of involved parties. </a:t>
            </a:r>
          </a:p>
          <a:p>
            <a:endParaRPr lang="en-US" dirty="0"/>
          </a:p>
          <a:p>
            <a:endParaRPr lang="en-IN" dirty="0"/>
          </a:p>
        </p:txBody>
      </p:sp>
      <p:sp>
        <p:nvSpPr>
          <p:cNvPr id="2" name="标题 1"/>
          <p:cNvSpPr>
            <a:spLocks noGrp="1"/>
          </p:cNvSpPr>
          <p:nvPr>
            <p:ph type="title"/>
          </p:nvPr>
        </p:nvSpPr>
        <p:spPr>
          <a:xfrm>
            <a:off x="500063" y="104775"/>
            <a:ext cx="9102725" cy="563033"/>
          </a:xfrm>
        </p:spPr>
        <p:txBody>
          <a:bodyPr/>
          <a:lstStyle/>
          <a:p>
            <a:pPr algn="l"/>
            <a:r>
              <a:rPr lang="en-US" altLang="zh-CN" sz="3200" dirty="0"/>
              <a:t>Issues of SON in 4G </a:t>
            </a:r>
            <a:r>
              <a:rPr lang="en-US" altLang="zh-CN" sz="3200" dirty="0" err="1"/>
              <a:t>HetNet</a:t>
            </a:r>
            <a:r>
              <a:rPr lang="en-US" altLang="zh-CN" sz="3200" dirty="0"/>
              <a:t> deployment.</a:t>
            </a:r>
          </a:p>
        </p:txBody>
      </p:sp>
      <p:pic>
        <p:nvPicPr>
          <p:cNvPr id="5" name="Picture 4">
            <a:extLst>
              <a:ext uri="{FF2B5EF4-FFF2-40B4-BE49-F238E27FC236}">
                <a16:creationId xmlns:a16="http://schemas.microsoft.com/office/drawing/2014/main" id="{F8FCD8F0-9D88-4C85-9965-7EE3C2CB6DB4}"/>
              </a:ext>
            </a:extLst>
          </p:cNvPr>
          <p:cNvPicPr>
            <a:picLocks noChangeAspect="1"/>
          </p:cNvPicPr>
          <p:nvPr/>
        </p:nvPicPr>
        <p:blipFill>
          <a:blip r:embed="rId2"/>
          <a:stretch>
            <a:fillRect/>
          </a:stretch>
        </p:blipFill>
        <p:spPr>
          <a:xfrm>
            <a:off x="228600" y="667808"/>
            <a:ext cx="6691365" cy="56546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E5828-E661-47A9-8F06-ABED2387B8D4}"/>
              </a:ext>
            </a:extLst>
          </p:cNvPr>
          <p:cNvSpPr>
            <a:spLocks noGrp="1"/>
          </p:cNvSpPr>
          <p:nvPr>
            <p:ph idx="1"/>
          </p:nvPr>
        </p:nvSpPr>
        <p:spPr>
          <a:xfrm>
            <a:off x="7286625" y="3314701"/>
            <a:ext cx="4495800" cy="2323470"/>
          </a:xfrm>
        </p:spPr>
        <p:txBody>
          <a:bodyPr/>
          <a:lstStyle/>
          <a:p>
            <a:r>
              <a:rPr lang="en-US" sz="1600" dirty="0"/>
              <a:t>Existing SON solutions are either reactive or proactive based on the available data.</a:t>
            </a:r>
          </a:p>
          <a:p>
            <a:r>
              <a:rPr lang="en-IN" sz="1600" dirty="0"/>
              <a:t>Existing SON functions support proprietary limited analytics functionality to aid proactive decisions. </a:t>
            </a:r>
          </a:p>
          <a:p>
            <a:r>
              <a:rPr lang="en-IN" sz="1600" dirty="0"/>
              <a:t>The input and output data from an Analytics entity for SON are still specific to proprietary implementation.</a:t>
            </a:r>
          </a:p>
        </p:txBody>
      </p:sp>
      <p:sp>
        <p:nvSpPr>
          <p:cNvPr id="2" name="标题 1"/>
          <p:cNvSpPr>
            <a:spLocks noGrp="1"/>
          </p:cNvSpPr>
          <p:nvPr>
            <p:ph type="title"/>
          </p:nvPr>
        </p:nvSpPr>
        <p:spPr>
          <a:xfrm>
            <a:off x="500063" y="104775"/>
            <a:ext cx="9102725" cy="563033"/>
          </a:xfrm>
        </p:spPr>
        <p:txBody>
          <a:bodyPr/>
          <a:lstStyle/>
          <a:p>
            <a:pPr algn="l"/>
            <a:r>
              <a:rPr lang="en-US" altLang="zh-CN" sz="3200" dirty="0"/>
              <a:t>Issues of SON in 4G </a:t>
            </a:r>
            <a:r>
              <a:rPr lang="en-US" altLang="zh-CN" sz="3200" dirty="0" err="1"/>
              <a:t>HetNet</a:t>
            </a:r>
            <a:r>
              <a:rPr lang="en-US" altLang="zh-CN" sz="3200" dirty="0"/>
              <a:t> deployment. [</a:t>
            </a:r>
            <a:r>
              <a:rPr lang="en-US" altLang="zh-CN" sz="3200" dirty="0" err="1"/>
              <a:t>Cont</a:t>
            </a:r>
            <a:r>
              <a:rPr lang="en-US" altLang="zh-CN" sz="3200" dirty="0"/>
              <a:t>…]</a:t>
            </a:r>
          </a:p>
        </p:txBody>
      </p:sp>
      <p:pic>
        <p:nvPicPr>
          <p:cNvPr id="8" name="Picture 7">
            <a:extLst>
              <a:ext uri="{FF2B5EF4-FFF2-40B4-BE49-F238E27FC236}">
                <a16:creationId xmlns:a16="http://schemas.microsoft.com/office/drawing/2014/main" id="{5AFEA78F-3F96-48AB-A5E3-C3489C5212C3}"/>
              </a:ext>
            </a:extLst>
          </p:cNvPr>
          <p:cNvPicPr>
            <a:picLocks noChangeAspect="1"/>
          </p:cNvPicPr>
          <p:nvPr/>
        </p:nvPicPr>
        <p:blipFill>
          <a:blip r:embed="rId2"/>
          <a:stretch>
            <a:fillRect/>
          </a:stretch>
        </p:blipFill>
        <p:spPr>
          <a:xfrm>
            <a:off x="59183" y="633165"/>
            <a:ext cx="6913117" cy="5777159"/>
          </a:xfrm>
          <a:prstGeom prst="rect">
            <a:avLst/>
          </a:prstGeom>
        </p:spPr>
      </p:pic>
      <p:pic>
        <p:nvPicPr>
          <p:cNvPr id="10" name="Picture 9">
            <a:extLst>
              <a:ext uri="{FF2B5EF4-FFF2-40B4-BE49-F238E27FC236}">
                <a16:creationId xmlns:a16="http://schemas.microsoft.com/office/drawing/2014/main" id="{D3BA861C-AF27-4D9B-A51C-47887857D904}"/>
              </a:ext>
            </a:extLst>
          </p:cNvPr>
          <p:cNvPicPr>
            <a:picLocks noChangeAspect="1"/>
          </p:cNvPicPr>
          <p:nvPr/>
        </p:nvPicPr>
        <p:blipFill>
          <a:blip r:embed="rId3"/>
          <a:stretch>
            <a:fillRect/>
          </a:stretch>
        </p:blipFill>
        <p:spPr>
          <a:xfrm>
            <a:off x="7667625" y="654680"/>
            <a:ext cx="2009775" cy="2323470"/>
          </a:xfrm>
          <a:prstGeom prst="rect">
            <a:avLst/>
          </a:prstGeom>
        </p:spPr>
      </p:pic>
    </p:spTree>
    <p:extLst>
      <p:ext uri="{BB962C8B-B14F-4D97-AF65-F5344CB8AC3E}">
        <p14:creationId xmlns:p14="http://schemas.microsoft.com/office/powerpoint/2010/main" val="235919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E5828-E661-47A9-8F06-ABED2387B8D4}"/>
              </a:ext>
            </a:extLst>
          </p:cNvPr>
          <p:cNvSpPr>
            <a:spLocks noGrp="1"/>
          </p:cNvSpPr>
          <p:nvPr>
            <p:ph idx="1"/>
          </p:nvPr>
        </p:nvSpPr>
        <p:spPr>
          <a:xfrm>
            <a:off x="4772025" y="1323975"/>
            <a:ext cx="7000875" cy="4742393"/>
          </a:xfrm>
        </p:spPr>
        <p:txBody>
          <a:bodyPr/>
          <a:lstStyle/>
          <a:p>
            <a:r>
              <a:rPr lang="en-US" sz="1600" dirty="0"/>
              <a:t>NWDAF is introduced in 5GC to generate Analytics data from the CN perspective.</a:t>
            </a:r>
          </a:p>
          <a:p>
            <a:r>
              <a:rPr lang="en-US" sz="1600" dirty="0"/>
              <a:t>MDAS is introduced in Management entities to generate Analytics data using both RAN data and the CN analytics data from NWDAF. These analytics data can provide meaningful end-to-end network perspective.</a:t>
            </a:r>
          </a:p>
          <a:p>
            <a:r>
              <a:rPr lang="en-US" sz="1600" dirty="0"/>
              <a:t>MDAS can aid both Domain and Cross-Domain SON solutions.</a:t>
            </a:r>
          </a:p>
          <a:p>
            <a:r>
              <a:rPr lang="en-US" sz="1600" dirty="0"/>
              <a:t>“RAN data Collection” is being introduced within RAN to aid Near Real Time SON solutions. In this work, the Model training and Model Inference functionalities are still implementation specific. The Actor, which can be SON functionality, can exist collocated or independent of other analytics entities. Actor is again implementation specific.</a:t>
            </a:r>
          </a:p>
          <a:p>
            <a:r>
              <a:rPr lang="en-US" sz="1600" dirty="0"/>
              <a:t>The input and output data for the Analytics model is alone being standardized, which are necessary but not sufficient.</a:t>
            </a:r>
          </a:p>
        </p:txBody>
      </p:sp>
      <p:sp>
        <p:nvSpPr>
          <p:cNvPr id="2" name="标题 1"/>
          <p:cNvSpPr>
            <a:spLocks noGrp="1"/>
          </p:cNvSpPr>
          <p:nvPr>
            <p:ph type="title"/>
          </p:nvPr>
        </p:nvSpPr>
        <p:spPr>
          <a:xfrm>
            <a:off x="500063" y="19050"/>
            <a:ext cx="9102725" cy="563033"/>
          </a:xfrm>
        </p:spPr>
        <p:txBody>
          <a:bodyPr/>
          <a:lstStyle/>
          <a:p>
            <a:pPr algn="l"/>
            <a:r>
              <a:rPr lang="en-US" altLang="zh-CN" sz="3200" dirty="0"/>
              <a:t>Introduction of Analytics functionality in 5G.</a:t>
            </a:r>
          </a:p>
        </p:txBody>
      </p:sp>
      <p:pic>
        <p:nvPicPr>
          <p:cNvPr id="5" name="Picture 4">
            <a:extLst>
              <a:ext uri="{FF2B5EF4-FFF2-40B4-BE49-F238E27FC236}">
                <a16:creationId xmlns:a16="http://schemas.microsoft.com/office/drawing/2014/main" id="{A3FFABD9-A6F0-4A30-93B9-5929A265319A}"/>
              </a:ext>
            </a:extLst>
          </p:cNvPr>
          <p:cNvPicPr>
            <a:picLocks noChangeAspect="1"/>
          </p:cNvPicPr>
          <p:nvPr/>
        </p:nvPicPr>
        <p:blipFill>
          <a:blip r:embed="rId2"/>
          <a:stretch>
            <a:fillRect/>
          </a:stretch>
        </p:blipFill>
        <p:spPr>
          <a:xfrm>
            <a:off x="272813" y="535130"/>
            <a:ext cx="3994387" cy="5884720"/>
          </a:xfrm>
          <a:prstGeom prst="rect">
            <a:avLst/>
          </a:prstGeom>
        </p:spPr>
      </p:pic>
    </p:spTree>
    <p:extLst>
      <p:ext uri="{BB962C8B-B14F-4D97-AF65-F5344CB8AC3E}">
        <p14:creationId xmlns:p14="http://schemas.microsoft.com/office/powerpoint/2010/main" val="179713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E5828-E661-47A9-8F06-ABED2387B8D4}"/>
              </a:ext>
            </a:extLst>
          </p:cNvPr>
          <p:cNvSpPr>
            <a:spLocks noGrp="1"/>
          </p:cNvSpPr>
          <p:nvPr>
            <p:ph idx="1"/>
          </p:nvPr>
        </p:nvSpPr>
        <p:spPr>
          <a:xfrm>
            <a:off x="7305675" y="1381125"/>
            <a:ext cx="4495800" cy="4895849"/>
          </a:xfrm>
        </p:spPr>
        <p:txBody>
          <a:bodyPr/>
          <a:lstStyle/>
          <a:p>
            <a:r>
              <a:rPr lang="en-US" sz="1600" dirty="0"/>
              <a:t>Really not solving the Multi-vendor issue.</a:t>
            </a:r>
          </a:p>
          <a:p>
            <a:r>
              <a:rPr lang="en-US" sz="1600" dirty="0"/>
              <a:t>Off course, it may improve the Vendor specific SON solutions in silos, but not the SON coordination aspects across the Multi-vendor solutions.</a:t>
            </a:r>
          </a:p>
          <a:p>
            <a:r>
              <a:rPr lang="en-US" sz="1600" dirty="0"/>
              <a:t>Proprietary implementations and  Proprietary interfaces can continue to play a critical role to hinder the smooth </a:t>
            </a:r>
            <a:r>
              <a:rPr lang="en-US" sz="1600" dirty="0" err="1"/>
              <a:t>HetNet</a:t>
            </a:r>
            <a:r>
              <a:rPr lang="en-US" sz="1600" dirty="0"/>
              <a:t> Deployments.</a:t>
            </a:r>
          </a:p>
          <a:p>
            <a:endParaRPr lang="en-US" sz="1600" dirty="0"/>
          </a:p>
          <a:p>
            <a:endParaRPr lang="en-US" sz="1600" dirty="0"/>
          </a:p>
          <a:p>
            <a:endParaRPr lang="en-IN" sz="1600" dirty="0"/>
          </a:p>
        </p:txBody>
      </p:sp>
      <p:sp>
        <p:nvSpPr>
          <p:cNvPr id="2" name="标题 1"/>
          <p:cNvSpPr>
            <a:spLocks noGrp="1"/>
          </p:cNvSpPr>
          <p:nvPr>
            <p:ph type="title"/>
          </p:nvPr>
        </p:nvSpPr>
        <p:spPr>
          <a:xfrm>
            <a:off x="42863" y="19050"/>
            <a:ext cx="10044112" cy="563033"/>
          </a:xfrm>
        </p:spPr>
        <p:txBody>
          <a:bodyPr/>
          <a:lstStyle/>
          <a:p>
            <a:pPr algn="l"/>
            <a:r>
              <a:rPr lang="en-US" altLang="zh-CN" sz="3200" dirty="0"/>
              <a:t>Is 5G Analytics functionality solving the </a:t>
            </a:r>
            <a:r>
              <a:rPr lang="en-US" altLang="zh-CN" sz="3200" dirty="0" err="1"/>
              <a:t>HetNet</a:t>
            </a:r>
            <a:r>
              <a:rPr lang="en-US" altLang="zh-CN" sz="3200" dirty="0"/>
              <a:t> SON issues?.</a:t>
            </a:r>
          </a:p>
        </p:txBody>
      </p:sp>
      <p:pic>
        <p:nvPicPr>
          <p:cNvPr id="10" name="Picture 9">
            <a:extLst>
              <a:ext uri="{FF2B5EF4-FFF2-40B4-BE49-F238E27FC236}">
                <a16:creationId xmlns:a16="http://schemas.microsoft.com/office/drawing/2014/main" id="{93A78ADE-DC58-4B84-9F49-3BE838F89400}"/>
              </a:ext>
            </a:extLst>
          </p:cNvPr>
          <p:cNvPicPr>
            <a:picLocks noChangeAspect="1"/>
          </p:cNvPicPr>
          <p:nvPr/>
        </p:nvPicPr>
        <p:blipFill>
          <a:blip r:embed="rId2"/>
          <a:stretch>
            <a:fillRect/>
          </a:stretch>
        </p:blipFill>
        <p:spPr>
          <a:xfrm>
            <a:off x="108857" y="608690"/>
            <a:ext cx="7120618" cy="5792110"/>
          </a:xfrm>
          <a:prstGeom prst="rect">
            <a:avLst/>
          </a:prstGeom>
        </p:spPr>
      </p:pic>
    </p:spTree>
    <p:extLst>
      <p:ext uri="{BB962C8B-B14F-4D97-AF65-F5344CB8AC3E}">
        <p14:creationId xmlns:p14="http://schemas.microsoft.com/office/powerpoint/2010/main" val="1922625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E5828-E661-47A9-8F06-ABED2387B8D4}"/>
              </a:ext>
            </a:extLst>
          </p:cNvPr>
          <p:cNvSpPr>
            <a:spLocks noGrp="1"/>
          </p:cNvSpPr>
          <p:nvPr>
            <p:ph idx="1"/>
          </p:nvPr>
        </p:nvSpPr>
        <p:spPr>
          <a:xfrm>
            <a:off x="7277100" y="1314449"/>
            <a:ext cx="4495800" cy="4981575"/>
          </a:xfrm>
        </p:spPr>
        <p:txBody>
          <a:bodyPr/>
          <a:lstStyle/>
          <a:p>
            <a:r>
              <a:rPr lang="en-US" sz="1600" dirty="0"/>
              <a:t>Defining Non-RT SON functionality as part of Management entity (Using MDAS).</a:t>
            </a:r>
          </a:p>
          <a:p>
            <a:r>
              <a:rPr lang="en-US" sz="1600" dirty="0"/>
              <a:t>Defining Near-RT SON functionality as part of the </a:t>
            </a:r>
            <a:r>
              <a:rPr lang="en-US" sz="1600" dirty="0" err="1"/>
              <a:t>gNB</a:t>
            </a:r>
            <a:r>
              <a:rPr lang="en-US" sz="1600" dirty="0"/>
              <a:t> in extension of the RAN Data collection work.</a:t>
            </a:r>
          </a:p>
          <a:p>
            <a:r>
              <a:rPr lang="en-US" sz="1600" dirty="0"/>
              <a:t>Defining an Open interface between Management entity and the </a:t>
            </a:r>
            <a:r>
              <a:rPr lang="en-US" sz="1600" dirty="0" err="1"/>
              <a:t>gNB</a:t>
            </a:r>
            <a:r>
              <a:rPr lang="en-US" sz="1600" dirty="0"/>
              <a:t> to exchange the SON data and other management data.</a:t>
            </a:r>
          </a:p>
          <a:p>
            <a:r>
              <a:rPr lang="en-US" sz="1600" dirty="0"/>
              <a:t>Enhancing the </a:t>
            </a:r>
            <a:r>
              <a:rPr lang="en-US" sz="1600" dirty="0" err="1"/>
              <a:t>Xn</a:t>
            </a:r>
            <a:r>
              <a:rPr lang="en-US" sz="1600" dirty="0"/>
              <a:t> interface with standard behavior for SON coordination. [Also, F1, E1 and NG]</a:t>
            </a:r>
          </a:p>
          <a:p>
            <a:r>
              <a:rPr lang="en-US" sz="1600" dirty="0"/>
              <a:t>Either SON algorithms behavior needs to be defined or Deterministic KPI targets needs to be defined.</a:t>
            </a:r>
          </a:p>
          <a:p>
            <a:r>
              <a:rPr lang="en-US" sz="1600" b="1" dirty="0">
                <a:solidFill>
                  <a:srgbClr val="00B050"/>
                </a:solidFill>
              </a:rPr>
              <a:t>This avoids unnecessary additional deployments of multi vendor Management entities, Independent SON entities, reduces Complexities, cost and OPEX to the service provider.</a:t>
            </a:r>
          </a:p>
          <a:p>
            <a:endParaRPr lang="en-IN" sz="1600" dirty="0"/>
          </a:p>
        </p:txBody>
      </p:sp>
      <p:sp>
        <p:nvSpPr>
          <p:cNvPr id="2" name="标题 1"/>
          <p:cNvSpPr>
            <a:spLocks noGrp="1"/>
          </p:cNvSpPr>
          <p:nvPr>
            <p:ph type="title"/>
          </p:nvPr>
        </p:nvSpPr>
        <p:spPr>
          <a:xfrm>
            <a:off x="500063" y="19050"/>
            <a:ext cx="9102725" cy="563033"/>
          </a:xfrm>
        </p:spPr>
        <p:txBody>
          <a:bodyPr/>
          <a:lstStyle/>
          <a:p>
            <a:pPr algn="l"/>
            <a:r>
              <a:rPr lang="en-US" altLang="zh-CN" sz="3200" dirty="0"/>
              <a:t>Possible ways to resolve SON issues in </a:t>
            </a:r>
            <a:r>
              <a:rPr lang="en-US" altLang="zh-CN" sz="3200" dirty="0" err="1"/>
              <a:t>HetNet</a:t>
            </a:r>
            <a:r>
              <a:rPr lang="en-US" altLang="zh-CN" sz="3200" dirty="0"/>
              <a:t>.</a:t>
            </a:r>
          </a:p>
        </p:txBody>
      </p:sp>
      <p:pic>
        <p:nvPicPr>
          <p:cNvPr id="7" name="Picture 6">
            <a:extLst>
              <a:ext uri="{FF2B5EF4-FFF2-40B4-BE49-F238E27FC236}">
                <a16:creationId xmlns:a16="http://schemas.microsoft.com/office/drawing/2014/main" id="{CC4EAE68-2D80-4E09-B0F9-64D11E72271A}"/>
              </a:ext>
            </a:extLst>
          </p:cNvPr>
          <p:cNvPicPr>
            <a:picLocks noChangeAspect="1"/>
          </p:cNvPicPr>
          <p:nvPr/>
        </p:nvPicPr>
        <p:blipFill>
          <a:blip r:embed="rId2"/>
          <a:stretch>
            <a:fillRect/>
          </a:stretch>
        </p:blipFill>
        <p:spPr>
          <a:xfrm>
            <a:off x="70222" y="715433"/>
            <a:ext cx="7099974" cy="5761567"/>
          </a:xfrm>
          <a:prstGeom prst="rect">
            <a:avLst/>
          </a:prstGeom>
        </p:spPr>
      </p:pic>
    </p:spTree>
    <p:extLst>
      <p:ext uri="{BB962C8B-B14F-4D97-AF65-F5344CB8AC3E}">
        <p14:creationId xmlns:p14="http://schemas.microsoft.com/office/powerpoint/2010/main" val="407836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180A50-2777-430C-BE8A-22AD524E07F8}"/>
              </a:ext>
            </a:extLst>
          </p:cNvPr>
          <p:cNvSpPr txBox="1"/>
          <p:nvPr/>
        </p:nvSpPr>
        <p:spPr>
          <a:xfrm>
            <a:off x="3514724" y="2628900"/>
            <a:ext cx="3686175" cy="1015663"/>
          </a:xfrm>
          <a:prstGeom prst="rect">
            <a:avLst/>
          </a:prstGeom>
          <a:noFill/>
        </p:spPr>
        <p:txBody>
          <a:bodyPr wrap="square" rtlCol="0">
            <a:spAutoFit/>
          </a:bodyPr>
          <a:lstStyle/>
          <a:p>
            <a:r>
              <a:rPr lang="en-US" sz="6000" dirty="0">
                <a:solidFill>
                  <a:srgbClr val="7030A0"/>
                </a:solidFill>
              </a:rPr>
              <a:t>Thank You. </a:t>
            </a:r>
            <a:endParaRPr lang="en-IN" sz="6000" dirty="0">
              <a:solidFill>
                <a:srgbClr val="7030A0"/>
              </a:solidFill>
            </a:endParaRPr>
          </a:p>
        </p:txBody>
      </p:sp>
    </p:spTree>
    <p:extLst>
      <p:ext uri="{BB962C8B-B14F-4D97-AF65-F5344CB8AC3E}">
        <p14:creationId xmlns:p14="http://schemas.microsoft.com/office/powerpoint/2010/main" val="3162864970"/>
      </p:ext>
    </p:extLst>
  </p:cSld>
  <p:clrMapOvr>
    <a:masterClrMapping/>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33</Template>
  <TotalTime>200</TotalTime>
  <Words>519</Words>
  <Application>Microsoft Office PowerPoint</Application>
  <PresentationFormat>Widescreen</PresentationFormat>
  <Paragraphs>32</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33</vt:lpstr>
      <vt:lpstr>PowerPoint Presentation</vt:lpstr>
      <vt:lpstr>Issues of SON in 4G HetNet deployment.</vt:lpstr>
      <vt:lpstr>Issues of SON in 4G HetNet deployment. [Cont…]</vt:lpstr>
      <vt:lpstr>Introduction of Analytics functionality in 5G.</vt:lpstr>
      <vt:lpstr>Is 5G Analytics functionality solving the HetNet SON issues?.</vt:lpstr>
      <vt:lpstr>Possible ways to resolve SON issues in HetNet.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Mahesh Mysoreannaiah</dc:creator>
  <cp:lastModifiedBy>Satish Jamadagni</cp:lastModifiedBy>
  <cp:revision>118</cp:revision>
  <dcterms:created xsi:type="dcterms:W3CDTF">2021-10-27T15:05:00Z</dcterms:created>
  <dcterms:modified xsi:type="dcterms:W3CDTF">2022-02-04T14:52:21Z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97579B7E79D14884AAD0CCBE44899C08</vt:lpwstr>
  </property>
  <property fmtid="{D5CDD505-2E9C-101B-9397-08002B2CF9AE}" pid="3" name="KSOProductBuildVer">
    <vt:lpwstr>2052-11.8.2.10912</vt:lpwstr>
  </property>
</Properties>
</file>