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68" autoAdjust="0"/>
    <p:restoredTop sz="94660"/>
  </p:normalViewPr>
  <p:slideViewPr>
    <p:cSldViewPr snapToGrid="0">
      <p:cViewPr varScale="1">
        <p:scale>
          <a:sx n="83" d="100"/>
          <a:sy n="83" d="100"/>
        </p:scale>
        <p:origin x="102"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3302D6-BB37-413D-9F1D-3A93ACD6DB16}" type="datetimeFigureOut">
              <a:rPr lang="en-US" smtClean="0"/>
              <a:t>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6D759-23FC-4C6D-AAF0-9319929F3F9E}" type="slidenum">
              <a:rPr lang="en-US" smtClean="0"/>
              <a:t>‹#›</a:t>
            </a:fld>
            <a:endParaRPr lang="en-US"/>
          </a:p>
        </p:txBody>
      </p:sp>
      <p:pic>
        <p:nvPicPr>
          <p:cNvPr id="7"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62822" y="339726"/>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601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3302D6-BB37-413D-9F1D-3A93ACD6DB16}" type="datetimeFigureOut">
              <a:rPr lang="en-US" smtClean="0"/>
              <a:t>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60256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3302D6-BB37-413D-9F1D-3A93ACD6DB16}" type="datetimeFigureOut">
              <a:rPr lang="en-US" smtClean="0"/>
              <a:t>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499431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3302D6-BB37-413D-9F1D-3A93ACD6DB16}" type="datetimeFigureOut">
              <a:rPr lang="en-US" smtClean="0"/>
              <a:t>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4160958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33302D6-BB37-413D-9F1D-3A93ACD6DB16}" type="datetimeFigureOut">
              <a:rPr lang="en-US" smtClean="0"/>
              <a:t>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3855027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3302D6-BB37-413D-9F1D-3A93ACD6DB16}" type="datetimeFigureOut">
              <a:rPr lang="en-US" smtClean="0"/>
              <a:t>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303504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3302D6-BB37-413D-9F1D-3A93ACD6DB16}" type="datetimeFigureOut">
              <a:rPr lang="en-US" smtClean="0"/>
              <a:t>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30488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3302D6-BB37-413D-9F1D-3A93ACD6DB16}" type="datetimeFigureOut">
              <a:rPr lang="en-US" smtClean="0"/>
              <a:t>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147284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3302D6-BB37-413D-9F1D-3A93ACD6DB16}" type="datetimeFigureOut">
              <a:rPr lang="en-US" smtClean="0"/>
              <a:t>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1685994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33302D6-BB37-413D-9F1D-3A93ACD6DB16}" type="datetimeFigureOut">
              <a:rPr lang="en-US" smtClean="0"/>
              <a:t>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2695417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33302D6-BB37-413D-9F1D-3A93ACD6DB16}" type="datetimeFigureOut">
              <a:rPr lang="en-US" smtClean="0"/>
              <a:t>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6D759-23FC-4C6D-AAF0-9319929F3F9E}" type="slidenum">
              <a:rPr lang="en-US" smtClean="0"/>
              <a:t>‹#›</a:t>
            </a:fld>
            <a:endParaRPr lang="en-US"/>
          </a:p>
        </p:txBody>
      </p:sp>
    </p:spTree>
    <p:extLst>
      <p:ext uri="{BB962C8B-B14F-4D97-AF65-F5344CB8AC3E}">
        <p14:creationId xmlns:p14="http://schemas.microsoft.com/office/powerpoint/2010/main" val="2523109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3302D6-BB37-413D-9F1D-3A93ACD6DB16}" type="datetimeFigureOut">
              <a:rPr lang="en-US" smtClean="0"/>
              <a:t>2/3/2022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D6D759-23FC-4C6D-AAF0-9319929F3F9E}" type="slidenum">
              <a:rPr lang="en-US" smtClean="0"/>
              <a:t>‹#›</a:t>
            </a:fld>
            <a:endParaRPr lang="en-US"/>
          </a:p>
        </p:txBody>
      </p:sp>
    </p:spTree>
    <p:extLst>
      <p:ext uri="{BB962C8B-B14F-4D97-AF65-F5344CB8AC3E}">
        <p14:creationId xmlns:p14="http://schemas.microsoft.com/office/powerpoint/2010/main" val="3701651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Erik.Guttman@Samsung.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Mobile </a:t>
            </a:r>
            <a:r>
              <a:rPr lang="en-US" dirty="0" err="1" smtClean="0"/>
              <a:t>Metaverse</a:t>
            </a:r>
            <a:r>
              <a:rPr lang="en-US" dirty="0" smtClean="0"/>
              <a:t> Services</a:t>
            </a:r>
            <a:endParaRPr lang="en-US" dirty="0"/>
          </a:p>
        </p:txBody>
      </p:sp>
      <p:sp>
        <p:nvSpPr>
          <p:cNvPr id="3" name="Subtitle 2"/>
          <p:cNvSpPr>
            <a:spLocks noGrp="1"/>
          </p:cNvSpPr>
          <p:nvPr>
            <p:ph type="subTitle" idx="1"/>
          </p:nvPr>
        </p:nvSpPr>
        <p:spPr/>
        <p:txBody>
          <a:bodyPr/>
          <a:lstStyle/>
          <a:p>
            <a:r>
              <a:rPr lang="en-US" dirty="0" smtClean="0"/>
              <a:t>SA1 97e</a:t>
            </a:r>
          </a:p>
          <a:p>
            <a:r>
              <a:rPr lang="en-US" dirty="0" smtClean="0">
                <a:hlinkClick r:id="rId2"/>
              </a:rPr>
              <a:t>Erik.Guttman@Samsung.com</a:t>
            </a:r>
            <a:endParaRPr lang="en-US" dirty="0" smtClean="0"/>
          </a:p>
          <a:p>
            <a:r>
              <a:rPr lang="en-US" dirty="0" smtClean="0"/>
              <a:t>Samsung Research</a:t>
            </a:r>
            <a:endParaRPr lang="en-US" dirty="0"/>
          </a:p>
        </p:txBody>
      </p:sp>
      <p:sp>
        <p:nvSpPr>
          <p:cNvPr id="5" name="AutoShape 14"/>
          <p:cNvSpPr>
            <a:spLocks noChangeArrowheads="1"/>
          </p:cNvSpPr>
          <p:nvPr/>
        </p:nvSpPr>
        <p:spPr bwMode="auto">
          <a:xfrm>
            <a:off x="0" y="648593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 name="TextBox 6"/>
          <p:cNvSpPr txBox="1">
            <a:spLocks noChangeArrowheads="1"/>
          </p:cNvSpPr>
          <p:nvPr/>
        </p:nvSpPr>
        <p:spPr bwMode="auto">
          <a:xfrm>
            <a:off x="123471" y="64629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smtClean="0">
                <a:solidFill>
                  <a:schemeClr val="bg1"/>
                </a:solidFill>
                <a:latin typeface="Arial" panose="020B0604020202020204" pitchFamily="34" charset="0"/>
              </a:rPr>
              <a:t>S1-220087</a:t>
            </a:r>
            <a:r>
              <a:rPr lang="en-GB" altLang="en-US" sz="800" dirty="0" smtClean="0">
                <a:solidFill>
                  <a:schemeClr val="bg1"/>
                </a:solidFill>
                <a:latin typeface="Arial" panose="020B0604020202020204" pitchFamily="34" charset="0"/>
              </a:rPr>
              <a:t> </a:t>
            </a:r>
            <a:r>
              <a:rPr lang="en-GB" altLang="en-US" sz="800" dirty="0">
                <a:solidFill>
                  <a:schemeClr val="bg1"/>
                </a:solidFill>
                <a:latin typeface="Arial" panose="020B0604020202020204" pitchFamily="34" charset="0"/>
              </a:rPr>
              <a:t>3GPP TSG SA1#97e, 14 - 24 February 2022, e-meeting</a:t>
            </a:r>
          </a:p>
        </p:txBody>
      </p:sp>
    </p:spTree>
    <p:extLst>
      <p:ext uri="{BB962C8B-B14F-4D97-AF65-F5344CB8AC3E}">
        <p14:creationId xmlns:p14="http://schemas.microsoft.com/office/powerpoint/2010/main" val="3131434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838201" y="1825625"/>
            <a:ext cx="8401334" cy="4725300"/>
          </a:xfrm>
        </p:spPr>
        <p:txBody>
          <a:bodyPr>
            <a:normAutofit fontScale="85000" lnSpcReduction="10000"/>
          </a:bodyPr>
          <a:lstStyle/>
          <a:p>
            <a:r>
              <a:rPr lang="en-US" dirty="0" smtClean="0"/>
              <a:t>SA1 has studied and included requirements for AR and VR services in SMARTER, NCIS and TACMM.</a:t>
            </a:r>
          </a:p>
          <a:p>
            <a:r>
              <a:rPr lang="en-US" dirty="0" smtClean="0"/>
              <a:t>This study considers more than the media aspects:</a:t>
            </a:r>
          </a:p>
          <a:p>
            <a:pPr lvl="1"/>
            <a:r>
              <a:rPr lang="en-US" dirty="0" smtClean="0"/>
              <a:t>How to integrate interactive XR media into other activities and services.</a:t>
            </a:r>
          </a:p>
          <a:p>
            <a:pPr lvl="1"/>
            <a:r>
              <a:rPr lang="en-US" dirty="0" smtClean="0"/>
              <a:t>How to capture visual and other information to enable creation of spatial information essential for interactive services involving XR media. E.g. user posture, gestures, physical surroundings, etc. by means of wearables such as cameras, relative position sensors and more.</a:t>
            </a:r>
          </a:p>
          <a:p>
            <a:pPr lvl="1"/>
            <a:r>
              <a:rPr lang="en-US" dirty="0" smtClean="0"/>
              <a:t>How to create </a:t>
            </a:r>
            <a:r>
              <a:rPr lang="en-US" u="sng" dirty="0" smtClean="0"/>
              <a:t>shared</a:t>
            </a:r>
            <a:r>
              <a:rPr lang="en-US" dirty="0" smtClean="0"/>
              <a:t> services, that multiple users can experience realistically.</a:t>
            </a:r>
          </a:p>
          <a:p>
            <a:pPr lvl="1"/>
            <a:r>
              <a:rPr lang="en-US" dirty="0" smtClean="0"/>
              <a:t>Avatar services: How to combine representations of remote users into real life scenes, and provide the remote user with an experience of the location in which their avatar is presented.</a:t>
            </a:r>
          </a:p>
          <a:p>
            <a:r>
              <a:rPr lang="en-US" dirty="0" smtClean="0"/>
              <a:t>The study proposes to consider many ‘localized services’ that have not yet been studied in 3GPP. </a:t>
            </a:r>
            <a:endParaRPr lang="en-US" dirty="0"/>
          </a:p>
        </p:txBody>
      </p:sp>
      <p:pic>
        <p:nvPicPr>
          <p:cNvPr id="4" name="Picture 2" descr="https://www.etri.re.kr/webzine/20170512/common/images/0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39535" y="1192549"/>
            <a:ext cx="2882719" cy="171723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626421" y="3154602"/>
            <a:ext cx="255198" cy="369332"/>
          </a:xfrm>
          <a:prstGeom prst="rect">
            <a:avLst/>
          </a:prstGeom>
          <a:noFill/>
        </p:spPr>
        <p:txBody>
          <a:bodyPr wrap="none" rtlCol="0">
            <a:spAutoFit/>
          </a:bodyPr>
          <a:lstStyle/>
          <a:p>
            <a:r>
              <a:rPr lang="en-US" dirty="0" smtClean="0"/>
              <a:t>]</a:t>
            </a:r>
            <a:endParaRPr lang="en-US" dirty="0"/>
          </a:p>
        </p:txBody>
      </p:sp>
      <p:pic>
        <p:nvPicPr>
          <p:cNvPr id="6" name="Picture 5"/>
          <p:cNvPicPr>
            <a:picLocks noChangeAspect="1"/>
          </p:cNvPicPr>
          <p:nvPr/>
        </p:nvPicPr>
        <p:blipFill>
          <a:blip r:embed="rId3"/>
          <a:stretch>
            <a:fillRect/>
          </a:stretch>
        </p:blipFill>
        <p:spPr>
          <a:xfrm>
            <a:off x="9579919" y="3154602"/>
            <a:ext cx="2201950" cy="3459364"/>
          </a:xfrm>
          <a:prstGeom prst="rect">
            <a:avLst/>
          </a:prstGeom>
        </p:spPr>
      </p:pic>
      <p:sp>
        <p:nvSpPr>
          <p:cNvPr id="7" name="TextBox 6"/>
          <p:cNvSpPr txBox="1"/>
          <p:nvPr/>
        </p:nvSpPr>
        <p:spPr>
          <a:xfrm>
            <a:off x="10763734" y="196425"/>
            <a:ext cx="1180131" cy="369332"/>
          </a:xfrm>
          <a:prstGeom prst="rect">
            <a:avLst/>
          </a:prstGeom>
          <a:noFill/>
        </p:spPr>
        <p:txBody>
          <a:bodyPr wrap="none" rtlCol="0">
            <a:spAutoFit/>
          </a:bodyPr>
          <a:lstStyle/>
          <a:p>
            <a:r>
              <a:rPr lang="en-US" dirty="0" smtClean="0"/>
              <a:t>S1-220087</a:t>
            </a:r>
            <a:endParaRPr lang="en-US" dirty="0"/>
          </a:p>
        </p:txBody>
      </p:sp>
    </p:spTree>
    <p:extLst>
      <p:ext uri="{BB962C8B-B14F-4D97-AF65-F5344CB8AC3E}">
        <p14:creationId xmlns:p14="http://schemas.microsoft.com/office/powerpoint/2010/main" val="357197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study ‘</a:t>
            </a:r>
            <a:r>
              <a:rPr lang="en-US" dirty="0" err="1" smtClean="0"/>
              <a:t>Metaverse</a:t>
            </a:r>
            <a:r>
              <a:rPr lang="en-US" dirty="0" smtClean="0"/>
              <a:t>’ in 3GPP?</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XR media offer vast new possibilities for interactive services. This potential has captured the imagination of many sectors of the technology industry. It has the potential to introduce media elements into many facets of our lives.</a:t>
            </a:r>
          </a:p>
          <a:p>
            <a:r>
              <a:rPr lang="en-US" dirty="0" smtClean="0"/>
              <a:t>While SA1 has studied AR and VR media and some associated use cases, the potential of this to apply to many activities and contexts has not been considered.</a:t>
            </a:r>
          </a:p>
          <a:p>
            <a:r>
              <a:rPr lang="en-US" dirty="0" smtClean="0"/>
              <a:t>Specifically, there are many sectors that would offer new and compelling social interactions given the possibility of </a:t>
            </a:r>
            <a:r>
              <a:rPr lang="en-US" b="1" dirty="0" smtClean="0"/>
              <a:t>active shared immersion</a:t>
            </a:r>
            <a:r>
              <a:rPr lang="en-US" dirty="0" smtClean="0"/>
              <a:t>, e.g.</a:t>
            </a:r>
          </a:p>
          <a:p>
            <a:pPr lvl="1"/>
            <a:r>
              <a:rPr lang="en-US" dirty="0" smtClean="0"/>
              <a:t>Entertainment, electronic gaming, government agencies, retail, education, occupational health and public safety, architecture, alternative to travel (tourism, business travel, social visits, etc.) </a:t>
            </a:r>
          </a:p>
          <a:p>
            <a:r>
              <a:rPr lang="en-US" dirty="0" smtClean="0"/>
              <a:t>These services have a mobile aspect: they occur anywhere, in the proximity of a mobile subscriber, they require substantial communication and may be enabled through mobile standards.</a:t>
            </a:r>
            <a:endParaRPr lang="en-US" dirty="0"/>
          </a:p>
        </p:txBody>
      </p:sp>
      <p:sp>
        <p:nvSpPr>
          <p:cNvPr id="4" name="TextBox 3"/>
          <p:cNvSpPr txBox="1"/>
          <p:nvPr/>
        </p:nvSpPr>
        <p:spPr>
          <a:xfrm>
            <a:off x="10763734" y="196425"/>
            <a:ext cx="1180131" cy="369332"/>
          </a:xfrm>
          <a:prstGeom prst="rect">
            <a:avLst/>
          </a:prstGeom>
          <a:noFill/>
        </p:spPr>
        <p:txBody>
          <a:bodyPr wrap="none" rtlCol="0">
            <a:spAutoFit/>
          </a:bodyPr>
          <a:lstStyle/>
          <a:p>
            <a:r>
              <a:rPr lang="en-US" dirty="0" smtClean="0"/>
              <a:t>S1-220087</a:t>
            </a:r>
            <a:endParaRPr lang="en-US" dirty="0"/>
          </a:p>
        </p:txBody>
      </p:sp>
    </p:spTree>
    <p:extLst>
      <p:ext uri="{BB962C8B-B14F-4D97-AF65-F5344CB8AC3E}">
        <p14:creationId xmlns:p14="http://schemas.microsoft.com/office/powerpoint/2010/main" val="4056196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study? What outputs are possible?</a:t>
            </a:r>
            <a:endParaRPr lang="en-US" dirty="0"/>
          </a:p>
        </p:txBody>
      </p:sp>
      <p:sp>
        <p:nvSpPr>
          <p:cNvPr id="3" name="Content Placeholder 2"/>
          <p:cNvSpPr>
            <a:spLocks noGrp="1"/>
          </p:cNvSpPr>
          <p:nvPr>
            <p:ph idx="1"/>
          </p:nvPr>
        </p:nvSpPr>
        <p:spPr>
          <a:xfrm>
            <a:off x="838200" y="4026602"/>
            <a:ext cx="6437911" cy="2715392"/>
          </a:xfrm>
        </p:spPr>
        <p:txBody>
          <a:bodyPr>
            <a:normAutofit fontScale="77500" lnSpcReduction="20000"/>
          </a:bodyPr>
          <a:lstStyle/>
          <a:p>
            <a:r>
              <a:rPr lang="en-US" dirty="0" smtClean="0"/>
              <a:t>Capture information regarding the user’s location through cameras, wearable location sensors, etc. to localize the UE and create spatial information to enable 3</a:t>
            </a:r>
            <a:r>
              <a:rPr lang="en-US" baseline="30000" dirty="0" smtClean="0"/>
              <a:t>rd</a:t>
            </a:r>
            <a:r>
              <a:rPr lang="en-US" dirty="0" smtClean="0"/>
              <a:t> party services.</a:t>
            </a:r>
            <a:br>
              <a:rPr lang="en-US" dirty="0" smtClean="0"/>
            </a:br>
            <a:r>
              <a:rPr lang="en-US" dirty="0" smtClean="0">
                <a:solidFill>
                  <a:srgbClr val="7030A0"/>
                </a:solidFill>
              </a:rPr>
              <a:t>=&gt; system enhancements and/or application enablers</a:t>
            </a:r>
          </a:p>
          <a:p>
            <a:r>
              <a:rPr lang="en-US" dirty="0" smtClean="0"/>
              <a:t>Avatar service enablers – perception of a remote location, avatar perceived in the remote location.</a:t>
            </a:r>
            <a:br>
              <a:rPr lang="en-US" dirty="0" smtClean="0"/>
            </a:br>
            <a:r>
              <a:rPr lang="en-US" dirty="0" smtClean="0">
                <a:solidFill>
                  <a:srgbClr val="7030A0"/>
                </a:solidFill>
              </a:rPr>
              <a:t>=&gt; system enhancements and/or application enablers, KPIs</a:t>
            </a:r>
          </a:p>
          <a:p>
            <a:endParaRPr lang="en-US" dirty="0"/>
          </a:p>
        </p:txBody>
      </p:sp>
      <p:grpSp>
        <p:nvGrpSpPr>
          <p:cNvPr id="4" name="그룹 9"/>
          <p:cNvGrpSpPr/>
          <p:nvPr/>
        </p:nvGrpSpPr>
        <p:grpSpPr>
          <a:xfrm>
            <a:off x="7194746" y="4147332"/>
            <a:ext cx="4801635" cy="2311404"/>
            <a:chOff x="576491" y="3647421"/>
            <a:chExt cx="5712029" cy="2796965"/>
          </a:xfrm>
        </p:grpSpPr>
        <p:sp>
          <p:nvSpPr>
            <p:cNvPr id="5" name="직사각형 6"/>
            <p:cNvSpPr/>
            <p:nvPr/>
          </p:nvSpPr>
          <p:spPr>
            <a:xfrm rot="20664608">
              <a:off x="1460955" y="4122862"/>
              <a:ext cx="923950" cy="476037"/>
            </a:xfrm>
            <a:prstGeom prst="rect">
              <a:avLst/>
            </a:prstGeom>
            <a:solidFill>
              <a:schemeClr val="accent1">
                <a:lumMod val="20000"/>
                <a:lumOff val="8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smtClean="0">
                  <a:solidFill>
                    <a:schemeClr val="tx1"/>
                  </a:solidFill>
                </a:rPr>
                <a:t>Shared by </a:t>
              </a:r>
              <a:r>
                <a:rPr lang="en-US" altLang="ko-KR" sz="1000" dirty="0">
                  <a:solidFill>
                    <a:schemeClr val="tx1"/>
                  </a:solidFill>
                </a:rPr>
                <a:t>user A</a:t>
              </a:r>
              <a:endParaRPr lang="ko-KR" altLang="en-US" sz="1000" dirty="0">
                <a:solidFill>
                  <a:schemeClr val="tx1"/>
                </a:solidFill>
              </a:endParaRPr>
            </a:p>
          </p:txBody>
        </p:sp>
        <p:grpSp>
          <p:nvGrpSpPr>
            <p:cNvPr id="6" name="그룹 141"/>
            <p:cNvGrpSpPr/>
            <p:nvPr/>
          </p:nvGrpSpPr>
          <p:grpSpPr>
            <a:xfrm>
              <a:off x="2955800" y="3980581"/>
              <a:ext cx="494236" cy="628623"/>
              <a:chOff x="10066275" y="2146542"/>
              <a:chExt cx="498567" cy="620517"/>
            </a:xfrm>
          </p:grpSpPr>
          <p:sp>
            <p:nvSpPr>
              <p:cNvPr id="78" name="Oval 4"/>
              <p:cNvSpPr/>
              <p:nvPr/>
            </p:nvSpPr>
            <p:spPr>
              <a:xfrm>
                <a:off x="10187590" y="2146542"/>
                <a:ext cx="289438" cy="244316"/>
              </a:xfrm>
              <a:prstGeom prst="ellipse">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79" name="Rounded Rectangle 9"/>
              <p:cNvSpPr/>
              <p:nvPr/>
            </p:nvSpPr>
            <p:spPr>
              <a:xfrm>
                <a:off x="10187590" y="2431923"/>
                <a:ext cx="260097" cy="335136"/>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0" name="Rounded Rectangle 10"/>
              <p:cNvSpPr/>
              <p:nvPr/>
            </p:nvSpPr>
            <p:spPr>
              <a:xfrm>
                <a:off x="10477028" y="2431923"/>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1" name="Rounded Rectangle 11"/>
              <p:cNvSpPr/>
              <p:nvPr/>
            </p:nvSpPr>
            <p:spPr>
              <a:xfrm>
                <a:off x="10066275" y="2428615"/>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7" name="그룹 146"/>
            <p:cNvGrpSpPr/>
            <p:nvPr/>
          </p:nvGrpSpPr>
          <p:grpSpPr>
            <a:xfrm>
              <a:off x="1965564" y="4843212"/>
              <a:ext cx="2201641" cy="1006873"/>
              <a:chOff x="1227271" y="4011130"/>
              <a:chExt cx="1865798" cy="782270"/>
            </a:xfrm>
          </p:grpSpPr>
          <p:grpSp>
            <p:nvGrpSpPr>
              <p:cNvPr id="72" name="그룹 200"/>
              <p:cNvGrpSpPr/>
              <p:nvPr/>
            </p:nvGrpSpPr>
            <p:grpSpPr>
              <a:xfrm>
                <a:off x="1417870" y="4141566"/>
                <a:ext cx="1512971" cy="651834"/>
                <a:chOff x="1417870" y="4141566"/>
                <a:chExt cx="1512971" cy="651834"/>
              </a:xfrm>
            </p:grpSpPr>
            <p:sp>
              <p:nvSpPr>
                <p:cNvPr id="74" name="정육면체 202"/>
                <p:cNvSpPr/>
                <p:nvPr/>
              </p:nvSpPr>
              <p:spPr>
                <a:xfrm>
                  <a:off x="1653613" y="4141566"/>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정육면체 203"/>
                <p:cNvSpPr/>
                <p:nvPr/>
              </p:nvSpPr>
              <p:spPr>
                <a:xfrm>
                  <a:off x="2848265" y="4163993"/>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정육면체 204"/>
                <p:cNvSpPr/>
                <p:nvPr/>
              </p:nvSpPr>
              <p:spPr>
                <a:xfrm>
                  <a:off x="1417870" y="4360641"/>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정육면체 205"/>
                <p:cNvSpPr/>
                <p:nvPr/>
              </p:nvSpPr>
              <p:spPr>
                <a:xfrm>
                  <a:off x="2612522" y="4383068"/>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3" name="정육면체 201"/>
              <p:cNvSpPr/>
              <p:nvPr/>
            </p:nvSpPr>
            <p:spPr>
              <a:xfrm>
                <a:off x="1227271" y="4011130"/>
                <a:ext cx="1865798" cy="412707"/>
              </a:xfrm>
              <a:prstGeom prst="cube">
                <a:avLst>
                  <a:gd name="adj" fmla="val 8873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8" name="Oval 4"/>
            <p:cNvSpPr/>
            <p:nvPr/>
          </p:nvSpPr>
          <p:spPr>
            <a:xfrm rot="21189643" flipH="1">
              <a:off x="855762" y="4740221"/>
              <a:ext cx="572717" cy="558388"/>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Rounded Rectangle 9"/>
            <p:cNvSpPr/>
            <p:nvPr/>
          </p:nvSpPr>
          <p:spPr>
            <a:xfrm rot="21189643" flipH="1">
              <a:off x="979476" y="5300016"/>
              <a:ext cx="470874" cy="549922"/>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0" name="Rounded Rectangle 11"/>
            <p:cNvSpPr/>
            <p:nvPr/>
          </p:nvSpPr>
          <p:spPr>
            <a:xfrm rot="18671919" flipH="1">
              <a:off x="1325912" y="5327827"/>
              <a:ext cx="218594" cy="53103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1" name="Rounded Rectangle 11"/>
            <p:cNvSpPr/>
            <p:nvPr/>
          </p:nvSpPr>
          <p:spPr>
            <a:xfrm rot="15509971" flipH="1">
              <a:off x="1687889" y="5426170"/>
              <a:ext cx="146139" cy="523569"/>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12" name="그룹 180"/>
            <p:cNvGrpSpPr/>
            <p:nvPr/>
          </p:nvGrpSpPr>
          <p:grpSpPr>
            <a:xfrm rot="21189643">
              <a:off x="908021" y="4863446"/>
              <a:ext cx="625260" cy="251665"/>
              <a:chOff x="572875" y="4929181"/>
              <a:chExt cx="484400" cy="128595"/>
            </a:xfrm>
          </p:grpSpPr>
          <p:cxnSp>
            <p:nvCxnSpPr>
              <p:cNvPr id="65" name="직선 연결선 193"/>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직선 연결선 194"/>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직선 연결선 195"/>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196"/>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직선 연결선 197"/>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직선 연결선 198"/>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직선 연결선 199"/>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그룹 149"/>
            <p:cNvGrpSpPr/>
            <p:nvPr/>
          </p:nvGrpSpPr>
          <p:grpSpPr>
            <a:xfrm>
              <a:off x="2608687" y="4679769"/>
              <a:ext cx="347113" cy="402255"/>
              <a:chOff x="2026164" y="4733865"/>
              <a:chExt cx="430815" cy="481116"/>
            </a:xfrm>
          </p:grpSpPr>
          <p:sp>
            <p:nvSpPr>
              <p:cNvPr id="63" name="원통 150"/>
              <p:cNvSpPr/>
              <p:nvPr/>
            </p:nvSpPr>
            <p:spPr>
              <a:xfrm>
                <a:off x="2026164" y="4733865"/>
                <a:ext cx="353976" cy="481116"/>
              </a:xfrm>
              <a:prstGeom prst="can">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64" name="순서도: 지연 151"/>
              <p:cNvSpPr/>
              <p:nvPr/>
            </p:nvSpPr>
            <p:spPr>
              <a:xfrm>
                <a:off x="2381703" y="4871729"/>
                <a:ext cx="75276" cy="195698"/>
              </a:xfrm>
              <a:prstGeom prst="flowChartDelay">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4" name="그룹 143"/>
            <p:cNvGrpSpPr/>
            <p:nvPr/>
          </p:nvGrpSpPr>
          <p:grpSpPr>
            <a:xfrm>
              <a:off x="3295247" y="4663916"/>
              <a:ext cx="347113" cy="402255"/>
              <a:chOff x="2677166" y="4531644"/>
              <a:chExt cx="294164" cy="312524"/>
            </a:xfrm>
          </p:grpSpPr>
          <p:sp>
            <p:nvSpPr>
              <p:cNvPr id="61" name="원통 144"/>
              <p:cNvSpPr/>
              <p:nvPr/>
            </p:nvSpPr>
            <p:spPr>
              <a:xfrm>
                <a:off x="2677166" y="4531644"/>
                <a:ext cx="241698" cy="312524"/>
              </a:xfrm>
              <a:prstGeom prst="can">
                <a:avLst/>
              </a:prstGeom>
              <a:noFill/>
              <a:ln>
                <a:solidFill>
                  <a:schemeClr val="tx1">
                    <a:lumMod val="65000"/>
                    <a:lumOff val="3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62" name="순서도: 지연 145"/>
              <p:cNvSpPr/>
              <p:nvPr/>
            </p:nvSpPr>
            <p:spPr>
              <a:xfrm>
                <a:off x="2919931" y="4621198"/>
                <a:ext cx="51399" cy="127122"/>
              </a:xfrm>
              <a:prstGeom prst="flowChartDelay">
                <a:avLst/>
              </a:prstGeom>
              <a:noFill/>
              <a:ln>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5" name="정육면체 235"/>
            <p:cNvSpPr/>
            <p:nvPr/>
          </p:nvSpPr>
          <p:spPr>
            <a:xfrm>
              <a:off x="576491" y="3903405"/>
              <a:ext cx="5712029" cy="2540981"/>
            </a:xfrm>
            <a:prstGeom prst="cube">
              <a:avLst>
                <a:gd name="adj" fmla="val 19533"/>
              </a:avLst>
            </a:prstGeom>
            <a:noFill/>
            <a:ln w="19050">
              <a:solidFill>
                <a:schemeClr val="accent5">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TextBox 15"/>
            <p:cNvSpPr txBox="1"/>
            <p:nvPr/>
          </p:nvSpPr>
          <p:spPr>
            <a:xfrm>
              <a:off x="884393" y="5922827"/>
              <a:ext cx="1958283" cy="477466"/>
            </a:xfrm>
            <a:prstGeom prst="rect">
              <a:avLst/>
            </a:prstGeom>
            <a:noFill/>
          </p:spPr>
          <p:txBody>
            <a:bodyPr wrap="square" rtlCol="0">
              <a:spAutoFit/>
            </a:bodyPr>
            <a:lstStyle/>
            <a:p>
              <a:r>
                <a:rPr lang="en-US" altLang="ko-KR" sz="1000" dirty="0" smtClean="0"/>
                <a:t>User A</a:t>
              </a:r>
            </a:p>
            <a:p>
              <a:r>
                <a:rPr lang="en-US" altLang="ko-KR" sz="1000" dirty="0" smtClean="0"/>
                <a:t>(onsite participant)</a:t>
              </a:r>
              <a:endParaRPr lang="ko-KR" altLang="en-US" sz="1000" dirty="0"/>
            </a:p>
          </p:txBody>
        </p:sp>
        <p:sp>
          <p:nvSpPr>
            <p:cNvPr id="17" name="TextBox 16"/>
            <p:cNvSpPr txBox="1"/>
            <p:nvPr/>
          </p:nvSpPr>
          <p:spPr>
            <a:xfrm>
              <a:off x="3603244" y="5929839"/>
              <a:ext cx="1986259" cy="477466"/>
            </a:xfrm>
            <a:prstGeom prst="rect">
              <a:avLst/>
            </a:prstGeom>
            <a:noFill/>
          </p:spPr>
          <p:txBody>
            <a:bodyPr wrap="square" rtlCol="0">
              <a:spAutoFit/>
            </a:bodyPr>
            <a:lstStyle/>
            <a:p>
              <a:r>
                <a:rPr lang="en-US" altLang="ko-KR" sz="1000" dirty="0" smtClean="0"/>
                <a:t>User B</a:t>
              </a:r>
            </a:p>
            <a:p>
              <a:r>
                <a:rPr lang="en-US" altLang="ko-KR" sz="1000" dirty="0" smtClean="0"/>
                <a:t>(onsite participant)</a:t>
              </a:r>
            </a:p>
          </p:txBody>
        </p:sp>
        <p:grpSp>
          <p:nvGrpSpPr>
            <p:cNvPr id="18" name="그룹 139"/>
            <p:cNvGrpSpPr/>
            <p:nvPr/>
          </p:nvGrpSpPr>
          <p:grpSpPr>
            <a:xfrm flipH="1">
              <a:off x="4278924" y="4742664"/>
              <a:ext cx="863697" cy="1175979"/>
              <a:chOff x="1055917" y="3678767"/>
              <a:chExt cx="852283" cy="913654"/>
            </a:xfrm>
          </p:grpSpPr>
          <p:sp>
            <p:nvSpPr>
              <p:cNvPr id="37" name="Oval 4"/>
              <p:cNvSpPr/>
              <p:nvPr/>
            </p:nvSpPr>
            <p:spPr>
              <a:xfrm flipH="1">
                <a:off x="1055917" y="3678767"/>
                <a:ext cx="485353" cy="43382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8" name="Rounded Rectangle 9"/>
              <p:cNvSpPr/>
              <p:nvPr/>
            </p:nvSpPr>
            <p:spPr>
              <a:xfrm flipH="1">
                <a:off x="1104254" y="4117352"/>
                <a:ext cx="399046" cy="42725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9" name="Rounded Rectangle 11"/>
              <p:cNvSpPr/>
              <p:nvPr/>
            </p:nvSpPr>
            <p:spPr>
              <a:xfrm rot="19082276" flipH="1">
                <a:off x="1394662" y="4159240"/>
                <a:ext cx="185249" cy="412575"/>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0" name="Rounded Rectangle 11"/>
              <p:cNvSpPr/>
              <p:nvPr/>
            </p:nvSpPr>
            <p:spPr>
              <a:xfrm rot="13372315" flipH="1">
                <a:off x="1611331" y="4185644"/>
                <a:ext cx="123847" cy="406777"/>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41" name="그룹 215"/>
              <p:cNvGrpSpPr/>
              <p:nvPr/>
            </p:nvGrpSpPr>
            <p:grpSpPr>
              <a:xfrm>
                <a:off x="1102772" y="3781937"/>
                <a:ext cx="529881" cy="195526"/>
                <a:chOff x="572875" y="4929181"/>
                <a:chExt cx="484400" cy="128595"/>
              </a:xfrm>
            </p:grpSpPr>
            <p:cxnSp>
              <p:nvCxnSpPr>
                <p:cNvPr id="54" name="직선 연결선 229"/>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직선 연결선 230"/>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직선 연결선 231"/>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직선 연결선 239"/>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직선 연결선 240"/>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직선 연결선 241"/>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직선 연결선 242"/>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그룹 217"/>
              <p:cNvGrpSpPr/>
              <p:nvPr/>
            </p:nvGrpSpPr>
            <p:grpSpPr>
              <a:xfrm rot="2323464">
                <a:off x="1746196" y="4035715"/>
                <a:ext cx="162004" cy="323600"/>
                <a:chOff x="7101381" y="1602367"/>
                <a:chExt cx="311568" cy="706348"/>
              </a:xfrm>
            </p:grpSpPr>
            <p:sp>
              <p:nvSpPr>
                <p:cNvPr id="43" name="모서리가 둥근 직사각형 218"/>
                <p:cNvSpPr/>
                <p:nvPr/>
              </p:nvSpPr>
              <p:spPr>
                <a:xfrm>
                  <a:off x="7103464" y="1887158"/>
                  <a:ext cx="304605" cy="203169"/>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모서리가 둥근 직사각형 219"/>
                <p:cNvSpPr/>
                <p:nvPr/>
              </p:nvSpPr>
              <p:spPr>
                <a:xfrm>
                  <a:off x="7101381" y="1602367"/>
                  <a:ext cx="81946" cy="45417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5" name="그룹 220"/>
                <p:cNvGrpSpPr/>
                <p:nvPr/>
              </p:nvGrpSpPr>
              <p:grpSpPr>
                <a:xfrm>
                  <a:off x="7182703" y="1852526"/>
                  <a:ext cx="228792" cy="174807"/>
                  <a:chOff x="1199369" y="2726176"/>
                  <a:chExt cx="377827" cy="257630"/>
                </a:xfrm>
              </p:grpSpPr>
              <p:sp>
                <p:nvSpPr>
                  <p:cNvPr id="51" name="모서리가 둥근 직사각형 226"/>
                  <p:cNvSpPr/>
                  <p:nvPr/>
                </p:nvSpPr>
                <p:spPr>
                  <a:xfrm>
                    <a:off x="1199369"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모서리가 둥근 직사각형 227"/>
                  <p:cNvSpPr/>
                  <p:nvPr/>
                </p:nvSpPr>
                <p:spPr>
                  <a:xfrm>
                    <a:off x="1324990"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228"/>
                  <p:cNvSpPr/>
                  <p:nvPr/>
                </p:nvSpPr>
                <p:spPr>
                  <a:xfrm>
                    <a:off x="1450611"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6" name="모서리가 둥근 직사각형 221"/>
                <p:cNvSpPr/>
                <p:nvPr/>
              </p:nvSpPr>
              <p:spPr>
                <a:xfrm>
                  <a:off x="7158539" y="2048775"/>
                  <a:ext cx="201359" cy="259940"/>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모서리가 둥근 직사각형 222"/>
                <p:cNvSpPr/>
                <p:nvPr/>
              </p:nvSpPr>
              <p:spPr>
                <a:xfrm>
                  <a:off x="7122622" y="2154903"/>
                  <a:ext cx="290327" cy="63255"/>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 name="그룹 223"/>
                <p:cNvGrpSpPr/>
                <p:nvPr/>
              </p:nvGrpSpPr>
              <p:grpSpPr>
                <a:xfrm>
                  <a:off x="7192589" y="2137682"/>
                  <a:ext cx="150391" cy="97695"/>
                  <a:chOff x="1717146" y="3020702"/>
                  <a:chExt cx="230014" cy="137256"/>
                </a:xfrm>
              </p:grpSpPr>
              <p:sp>
                <p:nvSpPr>
                  <p:cNvPr id="49" name="액자 22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50" name="직사각형 22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sp>
          <p:nvSpPr>
            <p:cNvPr id="19" name="TextBox 18"/>
            <p:cNvSpPr txBox="1"/>
            <p:nvPr/>
          </p:nvSpPr>
          <p:spPr>
            <a:xfrm>
              <a:off x="3415645" y="3938319"/>
              <a:ext cx="2236478" cy="477466"/>
            </a:xfrm>
            <a:prstGeom prst="rect">
              <a:avLst/>
            </a:prstGeom>
            <a:noFill/>
          </p:spPr>
          <p:txBody>
            <a:bodyPr wrap="square" rtlCol="0">
              <a:spAutoFit/>
            </a:bodyPr>
            <a:lstStyle/>
            <a:p>
              <a:r>
                <a:rPr lang="en-US" altLang="ko-KR" sz="1000" dirty="0" smtClean="0"/>
                <a:t>Avatar for User C</a:t>
              </a:r>
            </a:p>
            <a:p>
              <a:r>
                <a:rPr lang="en-US" altLang="ko-KR" sz="1000" dirty="0" smtClean="0"/>
                <a:t>(remote participants)</a:t>
              </a:r>
            </a:p>
          </p:txBody>
        </p:sp>
        <p:grpSp>
          <p:nvGrpSpPr>
            <p:cNvPr id="20" name="그룹 254"/>
            <p:cNvGrpSpPr/>
            <p:nvPr/>
          </p:nvGrpSpPr>
          <p:grpSpPr>
            <a:xfrm rot="451131">
              <a:off x="1791144" y="5408648"/>
              <a:ext cx="546837" cy="359269"/>
              <a:chOff x="3047508" y="2201594"/>
              <a:chExt cx="1394118" cy="969082"/>
            </a:xfrm>
          </p:grpSpPr>
          <p:sp>
            <p:nvSpPr>
              <p:cNvPr id="26" name="모서리가 둥근 직사각형 255"/>
              <p:cNvSpPr/>
              <p:nvPr/>
            </p:nvSpPr>
            <p:spPr>
              <a:xfrm rot="7107606">
                <a:off x="3774394" y="2633518"/>
                <a:ext cx="96897" cy="599870"/>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모서리가 둥근 직사각형 256"/>
              <p:cNvSpPr/>
              <p:nvPr/>
            </p:nvSpPr>
            <p:spPr>
              <a:xfrm rot="2257108">
                <a:off x="3665553" y="2201594"/>
                <a:ext cx="137140" cy="59045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모서리가 둥근 직사각형 257"/>
              <p:cNvSpPr/>
              <p:nvPr/>
            </p:nvSpPr>
            <p:spPr>
              <a:xfrm rot="4102343">
                <a:off x="3153432" y="2610136"/>
                <a:ext cx="417013" cy="628862"/>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모서리가 둥근 직사각형 258"/>
              <p:cNvSpPr/>
              <p:nvPr/>
            </p:nvSpPr>
            <p:spPr>
              <a:xfrm rot="4102343">
                <a:off x="3487476" y="2545819"/>
                <a:ext cx="523602" cy="40843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모서리가 둥근 직사각형 259"/>
              <p:cNvSpPr/>
              <p:nvPr/>
            </p:nvSpPr>
            <p:spPr>
              <a:xfrm rot="3605590">
                <a:off x="3877819" y="2186279"/>
                <a:ext cx="116616" cy="70970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모서리가 둥근 직사각형 260"/>
              <p:cNvSpPr/>
              <p:nvPr/>
            </p:nvSpPr>
            <p:spPr>
              <a:xfrm rot="6174250">
                <a:off x="3896219" y="2461754"/>
                <a:ext cx="94923" cy="790516"/>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모서리가 둥근 직사각형 261"/>
              <p:cNvSpPr/>
              <p:nvPr/>
            </p:nvSpPr>
            <p:spPr>
              <a:xfrm rot="4102343">
                <a:off x="3127285" y="2740296"/>
                <a:ext cx="527419" cy="333341"/>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3" name="그룹 262"/>
              <p:cNvGrpSpPr/>
              <p:nvPr/>
            </p:nvGrpSpPr>
            <p:grpSpPr>
              <a:xfrm rot="4102343">
                <a:off x="3195011" y="2764725"/>
                <a:ext cx="382435" cy="272560"/>
                <a:chOff x="1717146" y="3020702"/>
                <a:chExt cx="230014" cy="137256"/>
              </a:xfrm>
            </p:grpSpPr>
            <p:sp>
              <p:nvSpPr>
                <p:cNvPr id="35" name="액자 26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6" name="직사각형 26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4" name="모서리가 둥근 직사각형 263"/>
              <p:cNvSpPr/>
              <p:nvPr/>
            </p:nvSpPr>
            <p:spPr>
              <a:xfrm rot="4934895">
                <a:off x="3947273" y="2246309"/>
                <a:ext cx="107518" cy="881189"/>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1" name="타원 7"/>
            <p:cNvSpPr/>
            <p:nvPr/>
          </p:nvSpPr>
          <p:spPr>
            <a:xfrm>
              <a:off x="2629122" y="5374105"/>
              <a:ext cx="87341" cy="80212"/>
            </a:xfrm>
            <a:prstGeom prst="ellipse">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2" name="타원 266"/>
            <p:cNvSpPr/>
            <p:nvPr/>
          </p:nvSpPr>
          <p:spPr>
            <a:xfrm>
              <a:off x="2932484" y="5253177"/>
              <a:ext cx="115516" cy="106947"/>
            </a:xfrm>
            <a:prstGeom prst="ellipse">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3" name="타원 267"/>
            <p:cNvSpPr/>
            <p:nvPr/>
          </p:nvSpPr>
          <p:spPr>
            <a:xfrm>
              <a:off x="3244081" y="5131125"/>
              <a:ext cx="168166" cy="158701"/>
            </a:xfrm>
            <a:prstGeom prst="ellipse">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4" name="타원 269"/>
            <p:cNvSpPr/>
            <p:nvPr/>
          </p:nvSpPr>
          <p:spPr>
            <a:xfrm>
              <a:off x="3710686" y="4968785"/>
              <a:ext cx="241157" cy="230452"/>
            </a:xfrm>
            <a:prstGeom prst="ellips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8900000" scaled="1"/>
              <a:tileRect/>
            </a:gra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pic>
          <p:nvPicPr>
            <p:cNvPr id="25" name="그림 271"/>
            <p:cNvPicPr>
              <a:picLocks noChangeAspect="1"/>
            </p:cNvPicPr>
            <p:nvPr/>
          </p:nvPicPr>
          <p:blipFill rotWithShape="1">
            <a:blip r:embed="rId2" cstate="print">
              <a:extLst>
                <a:ext uri="{28A0092B-C50C-407E-A947-70E740481C1C}">
                  <a14:useLocalDpi xmlns:a14="http://schemas.microsoft.com/office/drawing/2010/main" val="0"/>
                </a:ext>
              </a:extLst>
            </a:blip>
            <a:srcRect l="-1463" t="5435" r="1463" b="27348"/>
            <a:stretch/>
          </p:blipFill>
          <p:spPr>
            <a:xfrm>
              <a:off x="2893890" y="3647421"/>
              <a:ext cx="638613" cy="751025"/>
            </a:xfrm>
            <a:prstGeom prst="ellipse">
              <a:avLst/>
            </a:prstGeom>
            <a:ln>
              <a:noFill/>
            </a:ln>
            <a:effectLst>
              <a:softEdge rad="112500"/>
            </a:effectLst>
          </p:spPr>
        </p:pic>
      </p:grpSp>
      <p:sp>
        <p:nvSpPr>
          <p:cNvPr id="82" name="Content Placeholder 2"/>
          <p:cNvSpPr txBox="1">
            <a:spLocks/>
          </p:cNvSpPr>
          <p:nvPr/>
        </p:nvSpPr>
        <p:spPr>
          <a:xfrm>
            <a:off x="840473" y="1786953"/>
            <a:ext cx="11251443" cy="235136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Delivery of media and interaction to multiple users with sufficiently low latency to enable compelling realistic local services, e.g. sports. </a:t>
            </a:r>
            <a:br>
              <a:rPr lang="en-US" dirty="0" smtClean="0"/>
            </a:br>
            <a:r>
              <a:rPr lang="en-US" dirty="0" smtClean="0">
                <a:solidFill>
                  <a:srgbClr val="7030A0"/>
                </a:solidFill>
              </a:rPr>
              <a:t>=&gt; KPIs</a:t>
            </a:r>
          </a:p>
          <a:p>
            <a:r>
              <a:rPr lang="en-US" dirty="0" smtClean="0"/>
              <a:t>Efficient delivery of diverse services for interactive services. </a:t>
            </a:r>
            <a:br>
              <a:rPr lang="en-US" dirty="0" smtClean="0"/>
            </a:br>
            <a:r>
              <a:rPr lang="en-US" dirty="0" smtClean="0">
                <a:solidFill>
                  <a:srgbClr val="7030A0"/>
                </a:solidFill>
              </a:rPr>
              <a:t>=&gt; system requirements</a:t>
            </a:r>
          </a:p>
          <a:p>
            <a:r>
              <a:rPr lang="en-US" dirty="0" smtClean="0"/>
              <a:t>Enable services that complement and combine with our perception and interaction with the real world, to now include virtual and augmented objects and avatars.</a:t>
            </a:r>
            <a:br>
              <a:rPr lang="en-US" dirty="0" smtClean="0"/>
            </a:br>
            <a:r>
              <a:rPr lang="en-US" dirty="0" smtClean="0">
                <a:solidFill>
                  <a:srgbClr val="7030A0"/>
                </a:solidFill>
              </a:rPr>
              <a:t>=&gt; system enhancements and/or application enablers</a:t>
            </a:r>
          </a:p>
          <a:p>
            <a:endParaRPr lang="en-US" dirty="0" smtClean="0">
              <a:solidFill>
                <a:srgbClr val="7030A0"/>
              </a:solidFill>
            </a:endParaRPr>
          </a:p>
          <a:p>
            <a:endParaRPr lang="en-US" dirty="0"/>
          </a:p>
        </p:txBody>
      </p:sp>
      <p:sp>
        <p:nvSpPr>
          <p:cNvPr id="83" name="TextBox 82"/>
          <p:cNvSpPr txBox="1"/>
          <p:nvPr/>
        </p:nvSpPr>
        <p:spPr>
          <a:xfrm>
            <a:off x="10763734" y="196425"/>
            <a:ext cx="1180131" cy="369332"/>
          </a:xfrm>
          <a:prstGeom prst="rect">
            <a:avLst/>
          </a:prstGeom>
          <a:noFill/>
        </p:spPr>
        <p:txBody>
          <a:bodyPr wrap="none" rtlCol="0">
            <a:spAutoFit/>
          </a:bodyPr>
          <a:lstStyle/>
          <a:p>
            <a:r>
              <a:rPr lang="en-US" dirty="0" smtClean="0"/>
              <a:t>S1-220087</a:t>
            </a:r>
            <a:endParaRPr lang="en-US" dirty="0"/>
          </a:p>
        </p:txBody>
      </p:sp>
    </p:spTree>
    <p:extLst>
      <p:ext uri="{BB962C8B-B14F-4D97-AF65-F5344CB8AC3E}">
        <p14:creationId xmlns:p14="http://schemas.microsoft.com/office/powerpoint/2010/main" val="2351545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www.etri.re.kr/webzine/20170512/common/images/0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207" y="4276953"/>
            <a:ext cx="1480444" cy="8819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69993" y="4290611"/>
            <a:ext cx="9703559" cy="276999"/>
          </a:xfrm>
          <a:prstGeom prst="rect">
            <a:avLst/>
          </a:prstGeom>
          <a:noFill/>
        </p:spPr>
        <p:txBody>
          <a:bodyPr wrap="square" rtlCol="0">
            <a:spAutoFit/>
          </a:bodyPr>
          <a:lstStyle/>
          <a:p>
            <a:r>
              <a:rPr lang="en-US" sz="1200" dirty="0" smtClean="0"/>
              <a:t>https://www.istockphoto.com/photo/augmented-reality-marketing-street-hand-holding-smart-phone-use-ar-application-to-gm658490746-120096275</a:t>
            </a:r>
            <a:endParaRPr lang="en-US" sz="1200" dirty="0"/>
          </a:p>
        </p:txBody>
      </p:sp>
      <p:sp>
        <p:nvSpPr>
          <p:cNvPr id="6" name="Title 1"/>
          <p:cNvSpPr txBox="1">
            <a:spLocks/>
          </p:cNvSpPr>
          <p:nvPr/>
        </p:nvSpPr>
        <p:spPr>
          <a:xfrm>
            <a:off x="4748225" y="1948265"/>
            <a:ext cx="2682922" cy="7812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Thank You!</a:t>
            </a:r>
            <a:endParaRPr lang="en-US" dirty="0"/>
          </a:p>
        </p:txBody>
      </p:sp>
      <p:sp>
        <p:nvSpPr>
          <p:cNvPr id="7" name="Title 1"/>
          <p:cNvSpPr txBox="1">
            <a:spLocks/>
          </p:cNvSpPr>
          <p:nvPr/>
        </p:nvSpPr>
        <p:spPr>
          <a:xfrm>
            <a:off x="464024" y="3635451"/>
            <a:ext cx="5794612" cy="4946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t>Image Sources</a:t>
            </a:r>
            <a:endParaRPr lang="en-US" dirty="0"/>
          </a:p>
        </p:txBody>
      </p:sp>
      <p:pic>
        <p:nvPicPr>
          <p:cNvPr id="8" name="Picture 7"/>
          <p:cNvPicPr>
            <a:picLocks noChangeAspect="1"/>
          </p:cNvPicPr>
          <p:nvPr/>
        </p:nvPicPr>
        <p:blipFill>
          <a:blip r:embed="rId3"/>
          <a:stretch>
            <a:fillRect/>
          </a:stretch>
        </p:blipFill>
        <p:spPr>
          <a:xfrm>
            <a:off x="573207" y="5305672"/>
            <a:ext cx="814568" cy="1279724"/>
          </a:xfrm>
          <a:prstGeom prst="rect">
            <a:avLst/>
          </a:prstGeom>
        </p:spPr>
      </p:pic>
      <p:sp>
        <p:nvSpPr>
          <p:cNvPr id="9" name="Rectangle 8"/>
          <p:cNvSpPr/>
          <p:nvPr/>
        </p:nvSpPr>
        <p:spPr>
          <a:xfrm>
            <a:off x="2169993" y="5414195"/>
            <a:ext cx="9853684" cy="276999"/>
          </a:xfrm>
          <a:prstGeom prst="rect">
            <a:avLst/>
          </a:prstGeom>
        </p:spPr>
        <p:txBody>
          <a:bodyPr wrap="square">
            <a:spAutoFit/>
          </a:bodyPr>
          <a:lstStyle/>
          <a:p>
            <a:r>
              <a:rPr lang="en-US" sz="1200" dirty="0" smtClean="0"/>
              <a:t>https://commons.wikimedia.org/wiki/Category:Augmented_reality#/media/File:10tickles_Melbourne_International_Games_Week_Promotional_Image.jpg</a:t>
            </a:r>
            <a:endParaRPr lang="en-US" sz="1200" dirty="0"/>
          </a:p>
        </p:txBody>
      </p:sp>
      <p:sp>
        <p:nvSpPr>
          <p:cNvPr id="10" name="TextBox 9"/>
          <p:cNvSpPr txBox="1"/>
          <p:nvPr/>
        </p:nvSpPr>
        <p:spPr>
          <a:xfrm>
            <a:off x="10763734" y="196425"/>
            <a:ext cx="1180131" cy="369332"/>
          </a:xfrm>
          <a:prstGeom prst="rect">
            <a:avLst/>
          </a:prstGeom>
          <a:noFill/>
        </p:spPr>
        <p:txBody>
          <a:bodyPr wrap="none" rtlCol="0">
            <a:spAutoFit/>
          </a:bodyPr>
          <a:lstStyle/>
          <a:p>
            <a:r>
              <a:rPr lang="en-US" dirty="0" smtClean="0"/>
              <a:t>S1-220087</a:t>
            </a:r>
            <a:endParaRPr lang="en-US" dirty="0"/>
          </a:p>
        </p:txBody>
      </p:sp>
    </p:spTree>
    <p:extLst>
      <p:ext uri="{BB962C8B-B14F-4D97-AF65-F5344CB8AC3E}">
        <p14:creationId xmlns:p14="http://schemas.microsoft.com/office/powerpoint/2010/main" val="25844703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맑은 고딕</vt:lpstr>
      <vt:lpstr>MS PGothic</vt:lpstr>
      <vt:lpstr>Arial</vt:lpstr>
      <vt:lpstr>Calibri</vt:lpstr>
      <vt:lpstr>Calibri Light</vt:lpstr>
      <vt:lpstr>Office Theme</vt:lpstr>
      <vt:lpstr>Mobile Metaverse Services</vt:lpstr>
      <vt:lpstr>Background</vt:lpstr>
      <vt:lpstr>Why study ‘Metaverse’ in 3GPP?</vt:lpstr>
      <vt:lpstr>What to study? What outputs are possible?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Metaverse Services</dc:title>
  <dc:creator>Samsung 3</dc:creator>
  <cp:lastModifiedBy>Samsung</cp:lastModifiedBy>
  <cp:revision>27</cp:revision>
  <dcterms:created xsi:type="dcterms:W3CDTF">2022-01-26T05:32:20Z</dcterms:created>
  <dcterms:modified xsi:type="dcterms:W3CDTF">2022-02-03T16:02:42Z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