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067" r:id="rId1"/>
  </p:sldMasterIdLst>
  <p:notesMasterIdLst>
    <p:notesMasterId r:id="rId8"/>
  </p:notesMasterIdLst>
  <p:handoutMasterIdLst>
    <p:handoutMasterId r:id="rId9"/>
  </p:handoutMasterIdLst>
  <p:sldIdLst>
    <p:sldId id="1526" r:id="rId2"/>
    <p:sldId id="1980" r:id="rId3"/>
    <p:sldId id="1981" r:id="rId4"/>
    <p:sldId id="1982" r:id="rId5"/>
    <p:sldId id="1985" r:id="rId6"/>
    <p:sldId id="1975" r:id="rId7"/>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00CC"/>
    <a:srgbClr val="0066FF"/>
    <a:srgbClr val="FF9933"/>
    <a:srgbClr val="DB4A41"/>
    <a:srgbClr val="EEB500"/>
    <a:srgbClr val="D6A300"/>
    <a:srgbClr val="E76965"/>
    <a:srgbClr val="1B5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61" autoAdjust="0"/>
    <p:restoredTop sz="93826" autoAdjust="0"/>
  </p:normalViewPr>
  <p:slideViewPr>
    <p:cSldViewPr>
      <p:cViewPr varScale="1">
        <p:scale>
          <a:sx n="89" d="100"/>
          <a:sy n="89" d="100"/>
        </p:scale>
        <p:origin x="768" y="56"/>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2022-02-03</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2022-02-03</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1</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hangingPunct="0">
              <a:spcAft>
                <a:spcPts val="600"/>
              </a:spcAft>
            </a:pPr>
            <a:endParaRPr lang="zh-CN" altLang="en-US" dirty="0"/>
          </a:p>
        </p:txBody>
      </p:sp>
      <p:sp>
        <p:nvSpPr>
          <p:cNvPr id="4" name="灯片编号占位符 3"/>
          <p:cNvSpPr>
            <a:spLocks noGrp="1"/>
          </p:cNvSpPr>
          <p:nvPr>
            <p:ph type="sldNum" sz="quarter" idx="5"/>
          </p:nvPr>
        </p:nvSpPr>
        <p:spPr/>
        <p:txBody>
          <a:bodyPr/>
          <a:lstStyle/>
          <a:p>
            <a:pPr>
              <a:defRPr/>
            </a:pPr>
            <a:fld id="{A4E6DC38-1315-47C6-99C5-D9FBF8A378C3}" type="slidenum">
              <a:rPr lang="zh-CN" altLang="en-US" smtClean="0"/>
              <a:pPr>
                <a:defRPr/>
              </a:pPr>
              <a:t>2</a:t>
            </a:fld>
            <a:endParaRPr lang="zh-CN" altLang="en-US"/>
          </a:p>
        </p:txBody>
      </p:sp>
    </p:spTree>
    <p:extLst>
      <p:ext uri="{BB962C8B-B14F-4D97-AF65-F5344CB8AC3E}">
        <p14:creationId xmlns:p14="http://schemas.microsoft.com/office/powerpoint/2010/main" val="2814749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A4E6DC38-1315-47C6-99C5-D9FBF8A378C3}" type="slidenum">
              <a:rPr lang="zh-CN" altLang="en-US" smtClean="0"/>
              <a:pPr>
                <a:defRPr/>
              </a:pPr>
              <a:t>3</a:t>
            </a:fld>
            <a:endParaRPr lang="zh-CN" altLang="en-US"/>
          </a:p>
        </p:txBody>
      </p:sp>
    </p:spTree>
    <p:extLst>
      <p:ext uri="{BB962C8B-B14F-4D97-AF65-F5344CB8AC3E}">
        <p14:creationId xmlns:p14="http://schemas.microsoft.com/office/powerpoint/2010/main" val="1123946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A4E6DC38-1315-47C6-99C5-D9FBF8A378C3}" type="slidenum">
              <a:rPr lang="zh-CN" altLang="en-US" smtClean="0"/>
              <a:pPr>
                <a:defRPr/>
              </a:pPr>
              <a:t>4</a:t>
            </a:fld>
            <a:endParaRPr lang="zh-CN" altLang="en-US"/>
          </a:p>
        </p:txBody>
      </p:sp>
    </p:spTree>
    <p:extLst>
      <p:ext uri="{BB962C8B-B14F-4D97-AF65-F5344CB8AC3E}">
        <p14:creationId xmlns:p14="http://schemas.microsoft.com/office/powerpoint/2010/main" val="2577808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zh-CN" sz="1200" dirty="0">
                <a:latin typeface="Arial" panose="020B0604020202020204" pitchFamily="34" charset="0"/>
                <a:cs typeface="Arial" panose="020B0604020202020204" pitchFamily="34" charset="0"/>
                <a:sym typeface="Calibri" pitchFamily="34" charset="0"/>
              </a:rPr>
              <a:t>At the city center or busy area during special events (e.g. Christmas market), the cellular coverage would be poor. With different relays from multiple paths, user could get good coverage and could share videos that has good quality with his family.</a:t>
            </a:r>
          </a:p>
          <a:p>
            <a:endParaRPr lang="zh-CN" altLang="en-US" dirty="0"/>
          </a:p>
        </p:txBody>
      </p:sp>
      <p:sp>
        <p:nvSpPr>
          <p:cNvPr id="4" name="灯片编号占位符 3"/>
          <p:cNvSpPr>
            <a:spLocks noGrp="1"/>
          </p:cNvSpPr>
          <p:nvPr>
            <p:ph type="sldNum" sz="quarter" idx="5"/>
          </p:nvPr>
        </p:nvSpPr>
        <p:spPr/>
        <p:txBody>
          <a:bodyPr/>
          <a:lstStyle/>
          <a:p>
            <a:pPr>
              <a:defRPr/>
            </a:pPr>
            <a:fld id="{A4E6DC38-1315-47C6-99C5-D9FBF8A378C3}" type="slidenum">
              <a:rPr lang="zh-CN" altLang="en-US" smtClean="0"/>
              <a:pPr>
                <a:defRPr/>
              </a:pPr>
              <a:t>5</a:t>
            </a:fld>
            <a:endParaRPr lang="zh-CN" altLang="en-US"/>
          </a:p>
        </p:txBody>
      </p:sp>
    </p:spTree>
    <p:extLst>
      <p:ext uri="{BB962C8B-B14F-4D97-AF65-F5344CB8AC3E}">
        <p14:creationId xmlns:p14="http://schemas.microsoft.com/office/powerpoint/2010/main" val="37522775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ftr="0" dt="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2931790"/>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340641" y="1563638"/>
            <a:ext cx="6462718" cy="1368152"/>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fontScale="92500"/>
          </a:bodyPr>
          <a:lstStyle/>
          <a:p>
            <a:pPr algn="ctr" eaLnBrk="0" hangingPunct="0">
              <a:spcBef>
                <a:spcPct val="20000"/>
              </a:spcBef>
            </a:pPr>
            <a:r>
              <a:rPr kumimoji="1" lang="en-US" altLang="zh-CN" sz="3200" spc="100" dirty="0">
                <a:solidFill>
                  <a:srgbClr val="00469D"/>
                </a:solidFill>
                <a:latin typeface="+mn-lt"/>
                <a:ea typeface="+mn-ea"/>
                <a:cs typeface="微软雅黑" charset="0"/>
                <a:sym typeface="Calibri" pitchFamily="34" charset="0"/>
              </a:rPr>
              <a:t>Study on Enhancement of relay communication for </a:t>
            </a:r>
            <a:r>
              <a:rPr kumimoji="1" lang="en-US" altLang="zh-CN" sz="3200" spc="100" dirty="0" err="1">
                <a:solidFill>
                  <a:srgbClr val="00469D"/>
                </a:solidFill>
                <a:latin typeface="+mn-lt"/>
                <a:ea typeface="+mn-ea"/>
                <a:cs typeface="微软雅黑" charset="0"/>
                <a:sym typeface="Calibri" pitchFamily="34" charset="0"/>
              </a:rPr>
              <a:t>eMBB</a:t>
            </a:r>
            <a:endParaRPr kumimoji="1" lang="en-US" altLang="zh-CN" sz="3200" spc="100" dirty="0">
              <a:solidFill>
                <a:srgbClr val="00469D"/>
              </a:solidFill>
              <a:latin typeface="+mn-lt"/>
              <a:ea typeface="+mn-ea"/>
              <a:cs typeface="微软雅黑" charset="0"/>
              <a:sym typeface="Calibri" pitchFamily="34" charset="0"/>
            </a:endParaRPr>
          </a:p>
        </p:txBody>
      </p:sp>
      <p:sp>
        <p:nvSpPr>
          <p:cNvPr id="6" name="文本框 5">
            <a:extLst>
              <a:ext uri="{FF2B5EF4-FFF2-40B4-BE49-F238E27FC236}">
                <a16:creationId xmlns:a16="http://schemas.microsoft.com/office/drawing/2014/main" id="{DA60E4DB-A948-43D2-A98B-CD0BD1CBB78E}"/>
              </a:ext>
            </a:extLst>
          </p:cNvPr>
          <p:cNvSpPr txBox="1"/>
          <p:nvPr/>
        </p:nvSpPr>
        <p:spPr>
          <a:xfrm>
            <a:off x="1835696" y="195486"/>
            <a:ext cx="3096344" cy="40011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pPr algn="l"/>
            <a:r>
              <a:rPr lang="nb-NO" altLang="zh-CN" sz="1000" b="1" i="0" u="none" strike="noStrike" baseline="0" dirty="0">
                <a:latin typeface="Arial-BoldMT"/>
              </a:rPr>
              <a:t>3GPP SA WG1 Meeting #97e</a:t>
            </a:r>
          </a:p>
          <a:p>
            <a:pPr algn="l"/>
            <a:r>
              <a:rPr lang="en-US" altLang="zh-CN" sz="1000" b="1" i="0" u="none" strike="noStrike" baseline="0" dirty="0">
                <a:latin typeface="Arial-BoldMT"/>
              </a:rPr>
              <a:t>Electronic Meeting, 14 –</a:t>
            </a:r>
            <a:r>
              <a:rPr lang="en-US" altLang="zh-CN" sz="1000" b="1" dirty="0">
                <a:latin typeface="Arial-BoldMT"/>
              </a:rPr>
              <a:t> 24</a:t>
            </a:r>
            <a:r>
              <a:rPr lang="en-US" altLang="zh-CN" sz="1000" b="1" i="0" u="none" strike="noStrike" baseline="0" dirty="0">
                <a:latin typeface="Arial-BoldMT"/>
              </a:rPr>
              <a:t> </a:t>
            </a:r>
            <a:r>
              <a:rPr lang="en-US" altLang="zh-CN" sz="1000" b="1" dirty="0">
                <a:latin typeface="Arial-BoldMT"/>
              </a:rPr>
              <a:t>Feb</a:t>
            </a:r>
            <a:r>
              <a:rPr lang="en-US" altLang="zh-CN" sz="1000" b="1" i="0" u="none" strike="noStrike" baseline="0" dirty="0">
                <a:latin typeface="Arial-BoldMT"/>
              </a:rPr>
              <a:t> 2022</a:t>
            </a:r>
            <a:endParaRPr lang="zh-CN" altLang="en-US" sz="1000" dirty="0"/>
          </a:p>
        </p:txBody>
      </p:sp>
      <p:sp>
        <p:nvSpPr>
          <p:cNvPr id="9" name="文本框 8">
            <a:extLst>
              <a:ext uri="{FF2B5EF4-FFF2-40B4-BE49-F238E27FC236}">
                <a16:creationId xmlns:a16="http://schemas.microsoft.com/office/drawing/2014/main" id="{7BC5AB27-BC44-48FC-88AD-5F56ACB9FD8C}"/>
              </a:ext>
            </a:extLst>
          </p:cNvPr>
          <p:cNvSpPr txBox="1"/>
          <p:nvPr/>
        </p:nvSpPr>
        <p:spPr>
          <a:xfrm>
            <a:off x="6588224" y="267494"/>
            <a:ext cx="936104" cy="24622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pPr hangingPunct="0">
              <a:tabLst>
                <a:tab pos="6120130" algn="r"/>
              </a:tabLst>
            </a:pPr>
            <a:r>
              <a:rPr lang="en-GB" altLang="zh-CN" sz="1000" b="1" dirty="0">
                <a:effectLst/>
                <a:latin typeface="Arial" panose="020B0604020202020204" pitchFamily="34" charset="0"/>
                <a:ea typeface="等线" panose="02010600030101010101" pitchFamily="2" charset="-122"/>
                <a:cs typeface="Times New Roman" panose="02020603050405020304" pitchFamily="18" charset="0"/>
              </a:rPr>
              <a:t>S1-22</a:t>
            </a:r>
            <a:r>
              <a:rPr lang="en-US" altLang="zh-CN" sz="1000" b="1">
                <a:effectLst/>
                <a:latin typeface="Arial" panose="020B0604020202020204" pitchFamily="34" charset="0"/>
                <a:ea typeface="等线" panose="02010600030101010101" pitchFamily="2" charset="-122"/>
                <a:cs typeface="Times New Roman" panose="02020603050405020304" pitchFamily="18" charset="0"/>
              </a:rPr>
              <a:t>0080</a:t>
            </a:r>
            <a:endParaRPr lang="zh-CN" altLang="zh-CN" sz="600" b="1" dirty="0">
              <a:effectLst/>
              <a:latin typeface="Arial" panose="020B0604020202020204" pitchFamily="34"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Motivations</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12" name="文本框 11">
            <a:extLst>
              <a:ext uri="{FF2B5EF4-FFF2-40B4-BE49-F238E27FC236}">
                <a16:creationId xmlns:a16="http://schemas.microsoft.com/office/drawing/2014/main" id="{F2BD66FB-21BF-4DA9-81F0-504C3F84ECA0}"/>
              </a:ext>
            </a:extLst>
          </p:cNvPr>
          <p:cNvSpPr txBox="1"/>
          <p:nvPr/>
        </p:nvSpPr>
        <p:spPr>
          <a:xfrm>
            <a:off x="450259" y="699542"/>
            <a:ext cx="8243480" cy="3033907"/>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pPr>
              <a:lnSpc>
                <a:spcPct val="125000"/>
              </a:lnSpc>
            </a:pPr>
            <a:r>
              <a:rPr lang="en-US" altLang="zh-CN" sz="1100" dirty="0">
                <a:effectLst/>
                <a:latin typeface="Arial" panose="020B0604020202020204" pitchFamily="34" charset="0"/>
                <a:cs typeface="Arial" panose="020B0604020202020204" pitchFamily="34" charset="0"/>
              </a:rPr>
              <a:t>Relays have been introduced for IoT devices, vertical scenarios and public safety use cases in the earlier releases. Relay network could be enhanced for </a:t>
            </a:r>
            <a:r>
              <a:rPr lang="en-US" altLang="zh-CN" sz="1100" dirty="0" err="1">
                <a:effectLst/>
                <a:latin typeface="Arial" panose="020B0604020202020204" pitchFamily="34" charset="0"/>
                <a:cs typeface="Arial" panose="020B0604020202020204" pitchFamily="34" charset="0"/>
              </a:rPr>
              <a:t>eMBB</a:t>
            </a:r>
            <a:r>
              <a:rPr lang="en-US" altLang="zh-CN" sz="1100" dirty="0">
                <a:effectLst/>
                <a:latin typeface="Arial" panose="020B0604020202020204" pitchFamily="34" charset="0"/>
                <a:cs typeface="Arial" panose="020B0604020202020204" pitchFamily="34" charset="0"/>
              </a:rPr>
              <a:t> scenarios </a:t>
            </a:r>
            <a:r>
              <a:rPr lang="en-US" altLang="zh-CN" sz="1100" dirty="0">
                <a:latin typeface="Arial" panose="020B0604020202020204" pitchFamily="34" charset="0"/>
                <a:cs typeface="Arial" panose="020B0604020202020204" pitchFamily="34" charset="0"/>
              </a:rPr>
              <a:t>under</a:t>
            </a:r>
            <a:r>
              <a:rPr lang="en-US" altLang="zh-CN" sz="1100" dirty="0">
                <a:effectLst/>
                <a:latin typeface="Arial" panose="020B0604020202020204" pitchFamily="34" charset="0"/>
                <a:cs typeface="Arial" panose="020B0604020202020204" pitchFamily="34" charset="0"/>
              </a:rPr>
              <a:t> operator </a:t>
            </a:r>
            <a:r>
              <a:rPr lang="en-US" altLang="zh-CN" sz="1100" dirty="0">
                <a:latin typeface="Arial" panose="020B0604020202020204" pitchFamily="34" charset="0"/>
                <a:cs typeface="Arial" panose="020B0604020202020204" pitchFamily="34" charset="0"/>
              </a:rPr>
              <a:t>control.</a:t>
            </a:r>
            <a:endParaRPr lang="en-US" altLang="zh-CN" sz="1100" dirty="0">
              <a:effectLst/>
              <a:latin typeface="Arial" panose="020B0604020202020204" pitchFamily="34" charset="0"/>
              <a:cs typeface="Arial" panose="020B0604020202020204" pitchFamily="34" charset="0"/>
            </a:endParaRPr>
          </a:p>
          <a:p>
            <a:pPr marL="285750" indent="-285750">
              <a:lnSpc>
                <a:spcPct val="125000"/>
              </a:lnSpc>
              <a:buFont typeface="Wingdings" panose="05000000000000000000" pitchFamily="2" charset="2"/>
              <a:buChar char="p"/>
            </a:pPr>
            <a:r>
              <a:rPr lang="en-US" altLang="zh-CN" sz="1100" dirty="0">
                <a:effectLst/>
                <a:latin typeface="Arial" panose="020B0604020202020204" pitchFamily="34" charset="0"/>
                <a:cs typeface="Arial" panose="020B0604020202020204" pitchFamily="34" charset="0"/>
              </a:rPr>
              <a:t>Enhanced relay network for </a:t>
            </a:r>
            <a:r>
              <a:rPr lang="en-US" altLang="zh-CN" sz="1100" dirty="0" err="1">
                <a:effectLst/>
                <a:latin typeface="Arial" panose="020B0604020202020204" pitchFamily="34" charset="0"/>
                <a:cs typeface="Arial" panose="020B0604020202020204" pitchFamily="34" charset="0"/>
              </a:rPr>
              <a:t>eMBB</a:t>
            </a:r>
            <a:endParaRPr lang="en-US" altLang="zh-CN" sz="1100" dirty="0">
              <a:latin typeface="Arial" panose="020B0604020202020204" pitchFamily="34" charset="0"/>
              <a:cs typeface="Arial" panose="020B0604020202020204" pitchFamily="34" charset="0"/>
            </a:endParaRPr>
          </a:p>
          <a:p>
            <a:pPr marL="285750" indent="-285750">
              <a:lnSpc>
                <a:spcPct val="125000"/>
              </a:lnSpc>
              <a:buFont typeface="Arial" panose="020B0604020202020204" pitchFamily="34" charset="0"/>
              <a:buChar char="•"/>
            </a:pPr>
            <a:r>
              <a:rPr lang="en-US" altLang="zh-CN" sz="1100" dirty="0">
                <a:latin typeface="Arial" panose="020B0604020202020204" pitchFamily="34" charset="0"/>
                <a:cs typeface="Arial" panose="020B0604020202020204" pitchFamily="34" charset="0"/>
              </a:rPr>
              <a:t>S</a:t>
            </a:r>
            <a:r>
              <a:rPr lang="en-US" altLang="zh-CN" sz="1100" dirty="0">
                <a:effectLst/>
                <a:latin typeface="Arial" panose="020B0604020202020204" pitchFamily="34" charset="0"/>
                <a:cs typeface="Arial" panose="020B0604020202020204" pitchFamily="34" charset="0"/>
              </a:rPr>
              <a:t>ervice </a:t>
            </a:r>
            <a:r>
              <a:rPr lang="en-US" altLang="zh-CN" sz="1100" dirty="0">
                <a:latin typeface="Arial" panose="020B0604020202020204" pitchFamily="34" charset="0"/>
                <a:cs typeface="Arial" panose="020B0604020202020204" pitchFamily="34" charset="0"/>
              </a:rPr>
              <a:t>requirements have been introduced of having one-hop and multi-hop relays, which are focusing on IoT and low latency cases. This might be not enough for the need of reliable </a:t>
            </a:r>
            <a:r>
              <a:rPr lang="en-US" altLang="zh-CN" sz="1100" dirty="0" err="1">
                <a:latin typeface="Arial" panose="020B0604020202020204" pitchFamily="34" charset="0"/>
                <a:cs typeface="Arial" panose="020B0604020202020204" pitchFamily="34" charset="0"/>
              </a:rPr>
              <a:t>eMBB</a:t>
            </a:r>
            <a:r>
              <a:rPr lang="en-US" altLang="zh-CN" sz="1100" dirty="0">
                <a:latin typeface="Arial" panose="020B0604020202020204" pitchFamily="34" charset="0"/>
                <a:cs typeface="Arial" panose="020B0604020202020204" pitchFamily="34" charset="0"/>
              </a:rPr>
              <a:t> services.</a:t>
            </a:r>
            <a:endParaRPr lang="en-US" altLang="zh-CN" sz="1100" dirty="0">
              <a:effectLst/>
              <a:latin typeface="Arial" panose="020B0604020202020204" pitchFamily="34" charset="0"/>
              <a:cs typeface="Arial" panose="020B0604020202020204" pitchFamily="34" charset="0"/>
            </a:endParaRPr>
          </a:p>
          <a:p>
            <a:pPr marL="285750" indent="-285750">
              <a:lnSpc>
                <a:spcPct val="125000"/>
              </a:lnSpc>
              <a:buFont typeface="Arial" panose="020B0604020202020204" pitchFamily="34" charset="0"/>
              <a:buChar char="•"/>
            </a:pPr>
            <a:r>
              <a:rPr lang="en-US" altLang="zh-CN" sz="1100" dirty="0">
                <a:effectLst/>
                <a:latin typeface="Arial" panose="020B0604020202020204" pitchFamily="34" charset="0"/>
                <a:cs typeface="Arial" panose="020B0604020202020204" pitchFamily="34" charset="0"/>
              </a:rPr>
              <a:t>High frequency becomes widely used. With the same deployment of base stations for lower frequency, there will be white spots in some areas. Cellular coverage could be extended by relays to cover these white spots.</a:t>
            </a:r>
          </a:p>
          <a:p>
            <a:pPr marL="285750" indent="-285750">
              <a:lnSpc>
                <a:spcPct val="125000"/>
              </a:lnSpc>
              <a:buFont typeface="Arial" panose="020B0604020202020204" pitchFamily="34" charset="0"/>
              <a:buChar char="•"/>
            </a:pPr>
            <a:r>
              <a:rPr lang="en-US" altLang="zh-CN" sz="1100" dirty="0">
                <a:latin typeface="Arial" panose="020B0604020202020204" pitchFamily="34" charset="0"/>
                <a:cs typeface="Arial" panose="020B0604020202020204" pitchFamily="34" charset="0"/>
              </a:rPr>
              <a:t>Relay UE is easy to install than IAB nodes, which needs radio cell planning.</a:t>
            </a:r>
          </a:p>
          <a:p>
            <a:pPr marL="285750" indent="-285750">
              <a:lnSpc>
                <a:spcPct val="125000"/>
              </a:lnSpc>
              <a:buFont typeface="Arial" panose="020B0604020202020204" pitchFamily="34" charset="0"/>
              <a:buChar char="•"/>
            </a:pPr>
            <a:r>
              <a:rPr lang="en-US" altLang="zh-CN" sz="1100" dirty="0">
                <a:effectLst/>
                <a:latin typeface="Arial" panose="020B0604020202020204" pitchFamily="34" charset="0"/>
                <a:cs typeface="Arial" panose="020B0604020202020204" pitchFamily="34" charset="0"/>
              </a:rPr>
              <a:t>Nomadic relays could be placed at some areas, e.g. city center. They could be placed somewhere with continuous power supply so that power supply won</a:t>
            </a:r>
            <a:r>
              <a:rPr lang="en-US" altLang="zh-CN" sz="1100" dirty="0">
                <a:latin typeface="Arial" panose="020B0604020202020204" pitchFamily="34" charset="0"/>
                <a:cs typeface="Arial" panose="020B0604020202020204" pitchFamily="34" charset="0"/>
              </a:rPr>
              <a:t>’</a:t>
            </a:r>
            <a:r>
              <a:rPr lang="en-US" altLang="zh-CN" sz="1100" dirty="0">
                <a:effectLst/>
                <a:latin typeface="Arial" panose="020B0604020202020204" pitchFamily="34" charset="0"/>
                <a:cs typeface="Arial" panose="020B0604020202020204" pitchFamily="34" charset="0"/>
              </a:rPr>
              <a:t>t be considered during relay selection.</a:t>
            </a:r>
            <a:endParaRPr lang="en-US" altLang="zh-CN" sz="1100" dirty="0">
              <a:latin typeface="Arial" panose="020B0604020202020204" pitchFamily="34" charset="0"/>
              <a:cs typeface="Arial" panose="020B0604020202020204" pitchFamily="34" charset="0"/>
            </a:endParaRPr>
          </a:p>
          <a:p>
            <a:pPr marL="285750" indent="-285750">
              <a:lnSpc>
                <a:spcPct val="125000"/>
              </a:lnSpc>
              <a:buFont typeface="Wingdings" panose="05000000000000000000" pitchFamily="2" charset="2"/>
              <a:buChar char="p"/>
            </a:pPr>
            <a:r>
              <a:rPr lang="en-US" altLang="zh-CN" sz="1100" dirty="0">
                <a:effectLst/>
                <a:latin typeface="Arial" panose="020B0604020202020204" pitchFamily="34" charset="0"/>
                <a:cs typeface="Arial" panose="020B0604020202020204" pitchFamily="34" charset="0"/>
              </a:rPr>
              <a:t>Charging and security</a:t>
            </a:r>
            <a:endParaRPr lang="en-US" altLang="zh-CN" sz="1100" dirty="0">
              <a:latin typeface="Arial" panose="020B0604020202020204" pitchFamily="34" charset="0"/>
              <a:cs typeface="Arial" panose="020B0604020202020204" pitchFamily="34" charset="0"/>
            </a:endParaRPr>
          </a:p>
          <a:p>
            <a:pPr marL="285750" indent="-285750">
              <a:lnSpc>
                <a:spcPct val="125000"/>
              </a:lnSpc>
              <a:buFont typeface="Arial" panose="020B0604020202020204" pitchFamily="34" charset="0"/>
              <a:buChar char="•"/>
            </a:pPr>
            <a:r>
              <a:rPr lang="en-US" altLang="zh-CN" sz="1100" dirty="0">
                <a:effectLst/>
                <a:latin typeface="Arial" panose="020B0604020202020204" pitchFamily="34" charset="0"/>
                <a:cs typeface="Arial" panose="020B0604020202020204" pitchFamily="34" charset="0"/>
              </a:rPr>
              <a:t>Relay owners could benefit from incentives scheme offered by operators with </a:t>
            </a:r>
            <a:r>
              <a:rPr lang="en-US" altLang="zh-CN" sz="1100" dirty="0">
                <a:latin typeface="Arial" panose="020B0604020202020204" pitchFamily="34" charset="0"/>
                <a:cs typeface="Arial" panose="020B0604020202020204" pitchFamily="34" charset="0"/>
              </a:rPr>
              <a:t>enough</a:t>
            </a:r>
            <a:r>
              <a:rPr lang="en-US" altLang="zh-CN" sz="1100" dirty="0">
                <a:effectLst/>
                <a:latin typeface="Arial" panose="020B0604020202020204" pitchFamily="34" charset="0"/>
                <a:cs typeface="Arial" panose="020B0604020202020204" pitchFamily="34" charset="0"/>
              </a:rPr>
              <a:t> charging information.</a:t>
            </a:r>
            <a:endParaRPr lang="en-US" altLang="zh-CN" sz="1100" dirty="0">
              <a:latin typeface="Arial" panose="020B0604020202020204" pitchFamily="34" charset="0"/>
              <a:cs typeface="Arial" panose="020B0604020202020204" pitchFamily="34" charset="0"/>
            </a:endParaRPr>
          </a:p>
          <a:p>
            <a:pPr marL="285750" indent="-285750">
              <a:lnSpc>
                <a:spcPct val="125000"/>
              </a:lnSpc>
              <a:buFont typeface="Arial" panose="020B0604020202020204" pitchFamily="34" charset="0"/>
              <a:buChar char="•"/>
            </a:pPr>
            <a:r>
              <a:rPr lang="en-US" altLang="zh-CN" sz="1100" dirty="0">
                <a:effectLst/>
                <a:latin typeface="Arial" panose="020B0604020202020204" pitchFamily="34" charset="0"/>
                <a:cs typeface="Arial" panose="020B0604020202020204" pitchFamily="34" charset="0"/>
              </a:rPr>
              <a:t>Relay network should be secured so that people would have confidence in sharing their UEs as relays and using others’ UEs as relays for better user experience.</a:t>
            </a:r>
            <a:endParaRPr lang="en-US" altLang="zh-CN" sz="1100" dirty="0">
              <a:latin typeface="Arial" panose="020B0604020202020204" pitchFamily="34" charset="0"/>
              <a:cs typeface="Arial" panose="020B0604020202020204" pitchFamily="34" charset="0"/>
            </a:endParaRPr>
          </a:p>
        </p:txBody>
      </p:sp>
      <p:sp>
        <p:nvSpPr>
          <p:cNvPr id="13" name="灯片编号占位符 12">
            <a:extLst>
              <a:ext uri="{FF2B5EF4-FFF2-40B4-BE49-F238E27FC236}">
                <a16:creationId xmlns:a16="http://schemas.microsoft.com/office/drawing/2014/main" id="{86243EEA-AAA8-48CC-8982-DB6C71CD44BF}"/>
              </a:ext>
            </a:extLst>
          </p:cNvPr>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a:solidFill>
                <a:srgbClr val="787878"/>
              </a:solidFill>
            </a:endParaRPr>
          </a:p>
        </p:txBody>
      </p:sp>
      <p:pic>
        <p:nvPicPr>
          <p:cNvPr id="2" name="图片 1">
            <a:extLst>
              <a:ext uri="{FF2B5EF4-FFF2-40B4-BE49-F238E27FC236}">
                <a16:creationId xmlns:a16="http://schemas.microsoft.com/office/drawing/2014/main" id="{70B03F83-1A37-43D8-B637-34DF74AD718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299206" y="3639459"/>
            <a:ext cx="4988222" cy="1504041"/>
          </a:xfrm>
          <a:prstGeom prst="rect">
            <a:avLst/>
          </a:prstGeom>
        </p:spPr>
      </p:pic>
    </p:spTree>
    <p:extLst>
      <p:ext uri="{BB962C8B-B14F-4D97-AF65-F5344CB8AC3E}">
        <p14:creationId xmlns:p14="http://schemas.microsoft.com/office/powerpoint/2010/main" val="343827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Example Use Cases</a:t>
            </a:r>
          </a:p>
          <a:p>
            <a:pPr marL="0" lvl="1" defTabSz="914400">
              <a:lnSpc>
                <a:spcPct val="90000"/>
              </a:lnSpc>
              <a:defRPr/>
            </a:pP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29" name="文本框 28">
            <a:extLst>
              <a:ext uri="{FF2B5EF4-FFF2-40B4-BE49-F238E27FC236}">
                <a16:creationId xmlns:a16="http://schemas.microsoft.com/office/drawing/2014/main" id="{838AFCB8-C5A2-42BA-8904-A9D3263FCA07}"/>
              </a:ext>
            </a:extLst>
          </p:cNvPr>
          <p:cNvSpPr txBox="1"/>
          <p:nvPr/>
        </p:nvSpPr>
        <p:spPr>
          <a:xfrm>
            <a:off x="440032" y="808188"/>
            <a:ext cx="4708032" cy="183557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fontScale="92500"/>
          </a:bodyPr>
          <a:lstStyle/>
          <a:p>
            <a:pPr marL="285750" marR="0" indent="-285750" algn="just" defTabSz="914400" rtl="0" eaLnBrk="0" fontAlgn="base" latinLnBrk="0" hangingPunct="0">
              <a:lnSpc>
                <a:spcPct val="110000"/>
              </a:lnSpc>
              <a:spcBef>
                <a:spcPct val="20000"/>
              </a:spcBef>
              <a:spcAft>
                <a:spcPct val="0"/>
              </a:spcAft>
              <a:buClrTx/>
              <a:buSzTx/>
              <a:buFont typeface="Wingdings" panose="05000000000000000000" pitchFamily="2" charset="2"/>
              <a:buChar char="p"/>
              <a:tabLst/>
            </a:pPr>
            <a:r>
              <a:rPr kumimoji="1" lang="en-US" altLang="zh-CN" sz="1400" b="1" dirty="0">
                <a:latin typeface="Arial" panose="020B0604020202020204" pitchFamily="34" charset="0"/>
                <a:cs typeface="Arial" panose="020B0604020202020204" pitchFamily="34" charset="0"/>
                <a:sym typeface="Calibri" pitchFamily="34" charset="0"/>
              </a:rPr>
              <a:t>Extended coverage with </a:t>
            </a:r>
            <a:r>
              <a:rPr kumimoji="1" lang="en-US" altLang="zh-CN" sz="1400" b="1">
                <a:latin typeface="Arial" panose="020B0604020202020204" pitchFamily="34" charset="0"/>
                <a:cs typeface="Arial" panose="020B0604020202020204" pitchFamily="34" charset="0"/>
                <a:sym typeface="Calibri" pitchFamily="34" charset="0"/>
              </a:rPr>
              <a:t>multi-path relay</a:t>
            </a:r>
            <a:endParaRPr kumimoji="1" lang="en-US" altLang="zh-CN" sz="1400" b="1" dirty="0">
              <a:latin typeface="Arial" panose="020B0604020202020204" pitchFamily="34" charset="0"/>
              <a:cs typeface="Arial" panose="020B0604020202020204" pitchFamily="34" charset="0"/>
              <a:sym typeface="Calibri" pitchFamily="34" charset="0"/>
            </a:endParaRPr>
          </a:p>
          <a:p>
            <a:pPr marR="0" algn="just" defTabSz="914400" rtl="0" eaLnBrk="0" fontAlgn="base" latinLnBrk="0" hangingPunct="0">
              <a:lnSpc>
                <a:spcPct val="110000"/>
              </a:lnSpc>
              <a:spcBef>
                <a:spcPct val="20000"/>
              </a:spcBef>
              <a:spcAft>
                <a:spcPct val="0"/>
              </a:spcAft>
              <a:buClrTx/>
              <a:buSzTx/>
              <a:tabLst/>
            </a:pPr>
            <a:r>
              <a:rPr kumimoji="1" lang="en-US" altLang="zh-CN" sz="1400" dirty="0">
                <a:latin typeface="Arial" panose="020B0604020202020204" pitchFamily="34" charset="0"/>
                <a:cs typeface="Arial" panose="020B0604020202020204" pitchFamily="34" charset="0"/>
                <a:sym typeface="Calibri" pitchFamily="34" charset="0"/>
              </a:rPr>
              <a:t>The higher frequency we used, the coverage would be smaller. If we don’t have full coverage, user might get into the area that has no coverage as shown in the figure on the right.</a:t>
            </a:r>
          </a:p>
          <a:p>
            <a:pPr marR="0" algn="just" defTabSz="914400" rtl="0" eaLnBrk="0" fontAlgn="base" latinLnBrk="0" hangingPunct="0">
              <a:lnSpc>
                <a:spcPct val="110000"/>
              </a:lnSpc>
              <a:spcBef>
                <a:spcPct val="20000"/>
              </a:spcBef>
              <a:spcAft>
                <a:spcPct val="0"/>
              </a:spcAft>
              <a:buClrTx/>
              <a:buSzTx/>
              <a:tabLst/>
            </a:pPr>
            <a:r>
              <a:rPr kumimoji="1" lang="en-US" altLang="zh-CN" sz="1400" dirty="0">
                <a:latin typeface="Arial" panose="020B0604020202020204" pitchFamily="34" charset="0"/>
                <a:cs typeface="Arial" panose="020B0604020202020204" pitchFamily="34" charset="0"/>
                <a:sym typeface="Calibri" pitchFamily="34" charset="0"/>
              </a:rPr>
              <a:t>If there are two multi-path relays within the coverage range of two </a:t>
            </a:r>
            <a:r>
              <a:rPr kumimoji="1" lang="en-US" altLang="zh-CN" sz="1400" dirty="0" err="1">
                <a:latin typeface="Arial" panose="020B0604020202020204" pitchFamily="34" charset="0"/>
                <a:cs typeface="Arial" panose="020B0604020202020204" pitchFamily="34" charset="0"/>
                <a:sym typeface="Calibri" pitchFamily="34" charset="0"/>
              </a:rPr>
              <a:t>gNBs</a:t>
            </a:r>
            <a:r>
              <a:rPr kumimoji="1" lang="en-US" altLang="zh-CN" sz="1400" dirty="0">
                <a:latin typeface="Arial" panose="020B0604020202020204" pitchFamily="34" charset="0"/>
                <a:cs typeface="Arial" panose="020B0604020202020204" pitchFamily="34" charset="0"/>
                <a:sym typeface="Calibri" pitchFamily="34" charset="0"/>
              </a:rPr>
              <a:t>, user could connect to the relays which are relatively closer to obtain cellular connection.</a:t>
            </a:r>
          </a:p>
        </p:txBody>
      </p:sp>
      <p:sp>
        <p:nvSpPr>
          <p:cNvPr id="60" name="文本框 59">
            <a:extLst>
              <a:ext uri="{FF2B5EF4-FFF2-40B4-BE49-F238E27FC236}">
                <a16:creationId xmlns:a16="http://schemas.microsoft.com/office/drawing/2014/main" id="{32725010-0549-4026-B980-94C773B83B68}"/>
              </a:ext>
            </a:extLst>
          </p:cNvPr>
          <p:cNvSpPr txBox="1"/>
          <p:nvPr/>
        </p:nvSpPr>
        <p:spPr>
          <a:xfrm>
            <a:off x="2902074" y="2912218"/>
            <a:ext cx="5702374" cy="172819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fontScale="92500" lnSpcReduction="20000"/>
          </a:bodyPr>
          <a:lstStyle/>
          <a:p>
            <a:pPr marL="171450" marR="0" indent="-171450" algn="just" defTabSz="914400" rtl="0" eaLnBrk="0" fontAlgn="base" latinLnBrk="0" hangingPunct="0">
              <a:lnSpc>
                <a:spcPct val="120000"/>
              </a:lnSpc>
              <a:spcBef>
                <a:spcPct val="20000"/>
              </a:spcBef>
              <a:spcAft>
                <a:spcPct val="0"/>
              </a:spcAft>
              <a:buClrTx/>
              <a:buSzTx/>
              <a:buFont typeface="Wingdings" panose="05000000000000000000" pitchFamily="2" charset="2"/>
              <a:buChar char="p"/>
              <a:tabLst/>
            </a:pPr>
            <a:r>
              <a:rPr kumimoji="1" lang="en-US" altLang="zh-CN" sz="1400" b="1" dirty="0">
                <a:latin typeface="Arial" panose="020B0604020202020204" pitchFamily="34" charset="0"/>
                <a:cs typeface="Arial" panose="020B0604020202020204" pitchFamily="34" charset="0"/>
                <a:sym typeface="Calibri" pitchFamily="34" charset="0"/>
              </a:rPr>
              <a:t> with nomadic relay UE</a:t>
            </a:r>
          </a:p>
          <a:p>
            <a:pPr marR="0" algn="just" defTabSz="914400" rtl="0" eaLnBrk="0" fontAlgn="base" latinLnBrk="0" hangingPunct="0">
              <a:lnSpc>
                <a:spcPct val="120000"/>
              </a:lnSpc>
              <a:spcBef>
                <a:spcPct val="20000"/>
              </a:spcBef>
              <a:spcAft>
                <a:spcPct val="0"/>
              </a:spcAft>
              <a:buClrTx/>
              <a:buSzTx/>
              <a:tabLst/>
            </a:pPr>
            <a:r>
              <a:rPr kumimoji="1" lang="en-US" altLang="zh-CN" sz="1400" dirty="0">
                <a:latin typeface="Arial" panose="020B0604020202020204" pitchFamily="34" charset="0"/>
                <a:cs typeface="Arial" panose="020B0604020202020204" pitchFamily="34" charset="0"/>
                <a:sym typeface="Calibri" pitchFamily="34" charset="0"/>
              </a:rPr>
              <a:t>Nomadic relay UE has continuous power supply and is relatively stationary than other relay UE that might be moving all the time. For example, the shop owner sets a UE at the shop as relay UE for other passerby and customers. Nomadic relay UE could have higher priority when selecting relay, because it won’t have power shortage problem as other relay UEs do. Moreover, it is often stationary for a long period of time, so it can provide stable connection for the remote UE.</a:t>
            </a:r>
          </a:p>
        </p:txBody>
      </p:sp>
      <p:sp>
        <p:nvSpPr>
          <p:cNvPr id="61" name="灯片编号占位符 60">
            <a:extLst>
              <a:ext uri="{FF2B5EF4-FFF2-40B4-BE49-F238E27FC236}">
                <a16:creationId xmlns:a16="http://schemas.microsoft.com/office/drawing/2014/main" id="{FB41356F-C4DF-465A-8122-B6CC7B78B3DC}"/>
              </a:ext>
            </a:extLst>
          </p:cNvPr>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dirty="0">
              <a:solidFill>
                <a:srgbClr val="787878"/>
              </a:solidFill>
            </a:endParaRPr>
          </a:p>
        </p:txBody>
      </p:sp>
      <p:pic>
        <p:nvPicPr>
          <p:cNvPr id="8" name="图片 7">
            <a:extLst>
              <a:ext uri="{FF2B5EF4-FFF2-40B4-BE49-F238E27FC236}">
                <a16:creationId xmlns:a16="http://schemas.microsoft.com/office/drawing/2014/main" id="{23C40203-29A1-41AE-9077-81C9237D0D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25447" y="1042302"/>
            <a:ext cx="3683640" cy="1271421"/>
          </a:xfrm>
          <a:prstGeom prst="rect">
            <a:avLst/>
          </a:prstGeom>
        </p:spPr>
      </p:pic>
      <p:grpSp>
        <p:nvGrpSpPr>
          <p:cNvPr id="35" name="组合 34">
            <a:extLst>
              <a:ext uri="{FF2B5EF4-FFF2-40B4-BE49-F238E27FC236}">
                <a16:creationId xmlns:a16="http://schemas.microsoft.com/office/drawing/2014/main" id="{D365CAE5-B67B-4D3C-9E98-53C629575BC5}"/>
              </a:ext>
            </a:extLst>
          </p:cNvPr>
          <p:cNvGrpSpPr/>
          <p:nvPr/>
        </p:nvGrpSpPr>
        <p:grpSpPr>
          <a:xfrm>
            <a:off x="156981" y="2571750"/>
            <a:ext cx="2751666" cy="2349274"/>
            <a:chOff x="2726267" y="1859657"/>
            <a:chExt cx="2751666" cy="2349274"/>
          </a:xfrm>
        </p:grpSpPr>
        <p:sp>
          <p:nvSpPr>
            <p:cNvPr id="36" name="矩形 35">
              <a:extLst>
                <a:ext uri="{FF2B5EF4-FFF2-40B4-BE49-F238E27FC236}">
                  <a16:creationId xmlns:a16="http://schemas.microsoft.com/office/drawing/2014/main" id="{34D0DDC5-E08D-413C-A9A8-3F46B999748C}"/>
                </a:ext>
              </a:extLst>
            </p:cNvPr>
            <p:cNvSpPr/>
            <p:nvPr/>
          </p:nvSpPr>
          <p:spPr>
            <a:xfrm>
              <a:off x="2726267" y="3733145"/>
              <a:ext cx="2751666" cy="47310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200" dirty="0">
                  <a:ln w="0"/>
                  <a:solidFill>
                    <a:schemeClr val="tx1"/>
                  </a:solidFill>
                  <a:effectLst>
                    <a:outerShdw blurRad="38100" dist="19050" dir="2700000" algn="tl" rotWithShape="0">
                      <a:schemeClr val="dk1">
                        <a:alpha val="40000"/>
                      </a:schemeClr>
                    </a:outerShdw>
                  </a:effectLst>
                </a:rPr>
                <a:t>Road</a:t>
              </a:r>
              <a:endParaRPr lang="zh-CN" altLang="en-US" sz="1200" dirty="0">
                <a:ln w="0"/>
                <a:solidFill>
                  <a:schemeClr val="tx1"/>
                </a:solidFill>
                <a:effectLst>
                  <a:outerShdw blurRad="38100" dist="19050" dir="2700000" algn="tl" rotWithShape="0">
                    <a:schemeClr val="dk1">
                      <a:alpha val="40000"/>
                    </a:schemeClr>
                  </a:outerShdw>
                </a:effectLst>
              </a:endParaRPr>
            </a:p>
          </p:txBody>
        </p:sp>
        <p:pic>
          <p:nvPicPr>
            <p:cNvPr id="37" name="图片 36">
              <a:extLst>
                <a:ext uri="{FF2B5EF4-FFF2-40B4-BE49-F238E27FC236}">
                  <a16:creationId xmlns:a16="http://schemas.microsoft.com/office/drawing/2014/main" id="{9A5F3546-E1AA-445B-8EEC-EB261CAD1F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8559" y="1859657"/>
              <a:ext cx="1600231" cy="1587582"/>
            </a:xfrm>
            <a:prstGeom prst="rect">
              <a:avLst/>
            </a:prstGeom>
          </p:spPr>
        </p:pic>
        <p:grpSp>
          <p:nvGrpSpPr>
            <p:cNvPr id="38" name="组合 37">
              <a:extLst>
                <a:ext uri="{FF2B5EF4-FFF2-40B4-BE49-F238E27FC236}">
                  <a16:creationId xmlns:a16="http://schemas.microsoft.com/office/drawing/2014/main" id="{46D0544B-E2CD-4C55-8E4A-505D22FDD0D1}"/>
                </a:ext>
              </a:extLst>
            </p:cNvPr>
            <p:cNvGrpSpPr/>
            <p:nvPr/>
          </p:nvGrpSpPr>
          <p:grpSpPr>
            <a:xfrm>
              <a:off x="3162848" y="2984931"/>
              <a:ext cx="505918" cy="320177"/>
              <a:chOff x="1640269" y="5060133"/>
              <a:chExt cx="761874" cy="482162"/>
            </a:xfrm>
          </p:grpSpPr>
          <p:pic>
            <p:nvPicPr>
              <p:cNvPr id="51" name="图片 50">
                <a:extLst>
                  <a:ext uri="{FF2B5EF4-FFF2-40B4-BE49-F238E27FC236}">
                    <a16:creationId xmlns:a16="http://schemas.microsoft.com/office/drawing/2014/main" id="{9A6BEF92-E20F-4F47-9BE4-4EAFE585210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64624" y="5132454"/>
                <a:ext cx="337519" cy="337519"/>
              </a:xfrm>
              <a:prstGeom prst="rect">
                <a:avLst/>
              </a:prstGeom>
            </p:spPr>
          </p:pic>
          <p:pic>
            <p:nvPicPr>
              <p:cNvPr id="52" name="图片 51">
                <a:extLst>
                  <a:ext uri="{FF2B5EF4-FFF2-40B4-BE49-F238E27FC236}">
                    <a16:creationId xmlns:a16="http://schemas.microsoft.com/office/drawing/2014/main" id="{1035F222-3164-45F4-9B36-BA2568FD2E9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640269" y="5060133"/>
                <a:ext cx="482162" cy="482162"/>
              </a:xfrm>
              <a:prstGeom prst="rect">
                <a:avLst/>
              </a:prstGeom>
            </p:spPr>
          </p:pic>
        </p:grpSp>
        <p:sp>
          <p:nvSpPr>
            <p:cNvPr id="39" name="文本框 33">
              <a:extLst>
                <a:ext uri="{FF2B5EF4-FFF2-40B4-BE49-F238E27FC236}">
                  <a16:creationId xmlns:a16="http://schemas.microsoft.com/office/drawing/2014/main" id="{32639833-1A13-4726-ABA8-ACD720A37520}"/>
                </a:ext>
              </a:extLst>
            </p:cNvPr>
            <p:cNvSpPr txBox="1"/>
            <p:nvPr/>
          </p:nvSpPr>
          <p:spPr>
            <a:xfrm>
              <a:off x="2797436" y="3286869"/>
              <a:ext cx="66982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00" dirty="0">
                  <a:latin typeface="Calibri" panose="020F0502020204030204" pitchFamily="34" charset="0"/>
                  <a:cs typeface="Calibri" panose="020F0502020204030204" pitchFamily="34" charset="0"/>
                </a:rPr>
                <a:t>Nomadic Relay UE</a:t>
              </a:r>
              <a:endParaRPr lang="zh-CN" altLang="en-US" sz="1000" dirty="0">
                <a:latin typeface="Calibri" panose="020F0502020204030204" pitchFamily="34" charset="0"/>
                <a:cs typeface="Calibri" panose="020F0502020204030204" pitchFamily="34" charset="0"/>
              </a:endParaRPr>
            </a:p>
          </p:txBody>
        </p:sp>
        <p:sp>
          <p:nvSpPr>
            <p:cNvPr id="40" name="文本框 20">
              <a:extLst>
                <a:ext uri="{FF2B5EF4-FFF2-40B4-BE49-F238E27FC236}">
                  <a16:creationId xmlns:a16="http://schemas.microsoft.com/office/drawing/2014/main" id="{AA1D571E-928A-401C-959D-844694EA7EB1}"/>
                </a:ext>
              </a:extLst>
            </p:cNvPr>
            <p:cNvSpPr txBox="1"/>
            <p:nvPr/>
          </p:nvSpPr>
          <p:spPr>
            <a:xfrm>
              <a:off x="3818281" y="3486924"/>
              <a:ext cx="817220" cy="2462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00" dirty="0">
                  <a:latin typeface="Calibri" panose="020F0502020204030204" pitchFamily="34" charset="0"/>
                  <a:cs typeface="Calibri" panose="020F0502020204030204" pitchFamily="34" charset="0"/>
                </a:rPr>
                <a:t>Coffee Shop</a:t>
              </a:r>
              <a:endParaRPr lang="zh-CN" altLang="en-US" sz="1000" dirty="0">
                <a:latin typeface="Calibri" panose="020F0502020204030204" pitchFamily="34" charset="0"/>
                <a:cs typeface="Calibri" panose="020F0502020204030204" pitchFamily="34" charset="0"/>
              </a:endParaRPr>
            </a:p>
          </p:txBody>
        </p:sp>
        <p:pic>
          <p:nvPicPr>
            <p:cNvPr id="41" name="图片 40">
              <a:extLst>
                <a:ext uri="{FF2B5EF4-FFF2-40B4-BE49-F238E27FC236}">
                  <a16:creationId xmlns:a16="http://schemas.microsoft.com/office/drawing/2014/main" id="{9579C0DD-DF8D-4EF4-B781-0357CCEADD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39133" y="3984803"/>
              <a:ext cx="224128" cy="224128"/>
            </a:xfrm>
            <a:prstGeom prst="rect">
              <a:avLst/>
            </a:prstGeom>
          </p:spPr>
        </p:pic>
        <p:pic>
          <p:nvPicPr>
            <p:cNvPr id="42" name="图片 41">
              <a:extLst>
                <a:ext uri="{FF2B5EF4-FFF2-40B4-BE49-F238E27FC236}">
                  <a16:creationId xmlns:a16="http://schemas.microsoft.com/office/drawing/2014/main" id="{9622C1A2-C395-4DE9-8034-A483A8BA906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06217" y="3745084"/>
              <a:ext cx="224128" cy="224128"/>
            </a:xfrm>
            <a:prstGeom prst="rect">
              <a:avLst/>
            </a:prstGeom>
          </p:spPr>
        </p:pic>
        <p:pic>
          <p:nvPicPr>
            <p:cNvPr id="43" name="图片 42">
              <a:extLst>
                <a:ext uri="{FF2B5EF4-FFF2-40B4-BE49-F238E27FC236}">
                  <a16:creationId xmlns:a16="http://schemas.microsoft.com/office/drawing/2014/main" id="{78715E33-D157-4FA9-8D0A-B9ECCBB44E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1915" y="3062741"/>
              <a:ext cx="224128" cy="224128"/>
            </a:xfrm>
            <a:prstGeom prst="rect">
              <a:avLst/>
            </a:prstGeom>
          </p:spPr>
        </p:pic>
        <p:grpSp>
          <p:nvGrpSpPr>
            <p:cNvPr id="44" name="组合 43">
              <a:extLst>
                <a:ext uri="{FF2B5EF4-FFF2-40B4-BE49-F238E27FC236}">
                  <a16:creationId xmlns:a16="http://schemas.microsoft.com/office/drawing/2014/main" id="{317EBC20-951F-4020-B84A-F4DA8133B13E}"/>
                </a:ext>
              </a:extLst>
            </p:cNvPr>
            <p:cNvGrpSpPr/>
            <p:nvPr/>
          </p:nvGrpSpPr>
          <p:grpSpPr>
            <a:xfrm>
              <a:off x="2924704" y="2122887"/>
              <a:ext cx="519934" cy="514354"/>
              <a:chOff x="2986589" y="2152738"/>
              <a:chExt cx="519934" cy="514354"/>
            </a:xfrm>
          </p:grpSpPr>
          <p:pic>
            <p:nvPicPr>
              <p:cNvPr id="49" name="图片 48">
                <a:extLst>
                  <a:ext uri="{FF2B5EF4-FFF2-40B4-BE49-F238E27FC236}">
                    <a16:creationId xmlns:a16="http://schemas.microsoft.com/office/drawing/2014/main" id="{33497BC7-1A29-4CAE-94EC-B9B7FDA3ED2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52125" y="2152738"/>
                <a:ext cx="354398" cy="320178"/>
              </a:xfrm>
              <a:prstGeom prst="rect">
                <a:avLst/>
              </a:prstGeom>
            </p:spPr>
          </p:pic>
          <p:sp>
            <p:nvSpPr>
              <p:cNvPr id="50" name="文本框 49">
                <a:extLst>
                  <a:ext uri="{FF2B5EF4-FFF2-40B4-BE49-F238E27FC236}">
                    <a16:creationId xmlns:a16="http://schemas.microsoft.com/office/drawing/2014/main" id="{C42A057E-688F-43D6-B8FA-A355D9190DBE}"/>
                  </a:ext>
                </a:extLst>
              </p:cNvPr>
              <p:cNvSpPr txBox="1"/>
              <p:nvPr/>
            </p:nvSpPr>
            <p:spPr>
              <a:xfrm>
                <a:off x="2986589" y="2420871"/>
                <a:ext cx="458049" cy="246221"/>
              </a:xfrm>
              <a:prstGeom prst="rect">
                <a:avLst/>
              </a:prstGeom>
              <a:noFill/>
            </p:spPr>
            <p:txBody>
              <a:bodyPr wrap="square" rtlCol="0">
                <a:spAutoFit/>
              </a:bodyPr>
              <a:lstStyle/>
              <a:p>
                <a:r>
                  <a:rPr lang="en-US" altLang="zh-CN" sz="1000" dirty="0" err="1">
                    <a:latin typeface="Calibri" panose="020F0502020204030204" pitchFamily="34" charset="0"/>
                    <a:cs typeface="Calibri" panose="020F0502020204030204" pitchFamily="34" charset="0"/>
                  </a:rPr>
                  <a:t>gNB</a:t>
                </a:r>
                <a:endParaRPr lang="zh-CN" altLang="en-US" sz="1000" dirty="0">
                  <a:latin typeface="Calibri" panose="020F0502020204030204" pitchFamily="34" charset="0"/>
                  <a:cs typeface="Calibri" panose="020F0502020204030204" pitchFamily="34" charset="0"/>
                </a:endParaRPr>
              </a:p>
            </p:txBody>
          </p:sp>
        </p:grpSp>
        <p:cxnSp>
          <p:nvCxnSpPr>
            <p:cNvPr id="45" name="直接箭头连接符 44">
              <a:extLst>
                <a:ext uri="{FF2B5EF4-FFF2-40B4-BE49-F238E27FC236}">
                  <a16:creationId xmlns:a16="http://schemas.microsoft.com/office/drawing/2014/main" id="{DF44CAEB-5FD1-4A68-A0B2-8B9E28388954}"/>
                </a:ext>
              </a:extLst>
            </p:cNvPr>
            <p:cNvCxnSpPr>
              <a:cxnSpLocks/>
              <a:stCxn id="51" idx="2"/>
              <a:endCxn id="41" idx="0"/>
            </p:cNvCxnSpPr>
            <p:nvPr/>
          </p:nvCxnSpPr>
          <p:spPr>
            <a:xfrm flipH="1">
              <a:off x="3451197" y="3257083"/>
              <a:ext cx="105505" cy="727720"/>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cxnSp>
          <p:nvCxnSpPr>
            <p:cNvPr id="46" name="直接箭头连接符 45">
              <a:extLst>
                <a:ext uri="{FF2B5EF4-FFF2-40B4-BE49-F238E27FC236}">
                  <a16:creationId xmlns:a16="http://schemas.microsoft.com/office/drawing/2014/main" id="{8EF4852E-F908-4AFB-9376-D970DEFB6228}"/>
                </a:ext>
              </a:extLst>
            </p:cNvPr>
            <p:cNvCxnSpPr>
              <a:cxnSpLocks/>
              <a:stCxn id="51" idx="2"/>
              <a:endCxn id="42" idx="0"/>
            </p:cNvCxnSpPr>
            <p:nvPr/>
          </p:nvCxnSpPr>
          <p:spPr>
            <a:xfrm>
              <a:off x="3556702" y="3257083"/>
              <a:ext cx="261579" cy="488001"/>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cxnSp>
          <p:nvCxnSpPr>
            <p:cNvPr id="47" name="直接箭头连接符 46">
              <a:extLst>
                <a:ext uri="{FF2B5EF4-FFF2-40B4-BE49-F238E27FC236}">
                  <a16:creationId xmlns:a16="http://schemas.microsoft.com/office/drawing/2014/main" id="{AC350CF0-AC6B-4877-A2D4-053132EE63B5}"/>
                </a:ext>
              </a:extLst>
            </p:cNvPr>
            <p:cNvCxnSpPr>
              <a:cxnSpLocks/>
              <a:stCxn id="51" idx="2"/>
              <a:endCxn id="43" idx="1"/>
            </p:cNvCxnSpPr>
            <p:nvPr/>
          </p:nvCxnSpPr>
          <p:spPr>
            <a:xfrm flipV="1">
              <a:off x="3556702" y="3174805"/>
              <a:ext cx="755213" cy="82278"/>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cxnSp>
          <p:nvCxnSpPr>
            <p:cNvPr id="48" name="直接箭头连接符 47">
              <a:extLst>
                <a:ext uri="{FF2B5EF4-FFF2-40B4-BE49-F238E27FC236}">
                  <a16:creationId xmlns:a16="http://schemas.microsoft.com/office/drawing/2014/main" id="{62E409CE-DB12-473F-A17C-1E0C15F79F92}"/>
                </a:ext>
              </a:extLst>
            </p:cNvPr>
            <p:cNvCxnSpPr>
              <a:cxnSpLocks/>
              <a:endCxn id="51" idx="0"/>
            </p:cNvCxnSpPr>
            <p:nvPr/>
          </p:nvCxnSpPr>
          <p:spPr>
            <a:xfrm>
              <a:off x="3272367" y="2425700"/>
              <a:ext cx="284335" cy="607255"/>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1315342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Proposed objectives and Related Work Items</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5" name="文本框 4">
            <a:extLst>
              <a:ext uri="{FF2B5EF4-FFF2-40B4-BE49-F238E27FC236}">
                <a16:creationId xmlns:a16="http://schemas.microsoft.com/office/drawing/2014/main" id="{8BEAA9B9-FC61-4274-B5E8-EE440EAC72D3}"/>
              </a:ext>
            </a:extLst>
          </p:cNvPr>
          <p:cNvSpPr txBox="1"/>
          <p:nvPr/>
        </p:nvSpPr>
        <p:spPr>
          <a:xfrm>
            <a:off x="640693" y="821745"/>
            <a:ext cx="7862614" cy="3223959"/>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a:spAutoFit/>
          </a:bodyPr>
          <a:lstStyle/>
          <a:p>
            <a:pPr marL="285750" indent="-285750" hangingPunct="0">
              <a:spcAft>
                <a:spcPts val="900"/>
              </a:spcAft>
              <a:buFont typeface="Wingdings" panose="05000000000000000000" pitchFamily="2" charset="2"/>
              <a:buChar char="p"/>
            </a:pPr>
            <a:r>
              <a:rPr lang="en-GB"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The objectives of this study are to define:</a:t>
            </a:r>
          </a:p>
          <a:p>
            <a:pPr marL="342900" lvl="0" indent="-342900" hangingPunct="0">
              <a:spcAft>
                <a:spcPts val="900"/>
              </a:spcAft>
              <a:buFont typeface="Symbol" panose="05050102010706020507" pitchFamily="18" charset="2"/>
              <a:buChar char=""/>
            </a:pPr>
            <a:r>
              <a:rPr lang="en-GB"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Use cases and corresponding requirements, including:</a:t>
            </a:r>
          </a:p>
          <a:p>
            <a:pPr marL="800100" lvl="1" indent="-342900" hangingPunct="0">
              <a:spcAft>
                <a:spcPts val="900"/>
              </a:spcAft>
              <a:buFont typeface="Symbol" panose="05050102010706020507" pitchFamily="18" charset="2"/>
              <a:buChar char=""/>
            </a:pPr>
            <a:r>
              <a:rPr lang="en-US" altLang="zh-CN" sz="1200" dirty="0">
                <a:solidFill>
                  <a:srgbClr val="000000"/>
                </a:solidFill>
                <a:latin typeface="Arial" panose="020B0604020202020204" pitchFamily="34" charset="0"/>
                <a:ea typeface="等线" panose="02010600030101010101" pitchFamily="2" charset="-122"/>
                <a:cs typeface="Arial" panose="020B0604020202020204" pitchFamily="34" charset="0"/>
              </a:rPr>
              <a:t>Multi-path multi-relay connection,</a:t>
            </a:r>
          </a:p>
          <a:p>
            <a:pPr marL="800100" lvl="1" indent="-342900" hangingPunct="0">
              <a:spcAft>
                <a:spcPts val="900"/>
              </a:spcAft>
              <a:buFont typeface="Symbol" panose="05050102010706020507" pitchFamily="18" charset="2"/>
              <a:buChar char=""/>
            </a:pPr>
            <a:r>
              <a:rPr lang="en-US" altLang="zh-CN" sz="1200" dirty="0">
                <a:solidFill>
                  <a:srgbClr val="000000"/>
                </a:solidFill>
                <a:latin typeface="Arial" panose="020B0604020202020204" pitchFamily="34" charset="0"/>
                <a:ea typeface="等线" panose="02010600030101010101" pitchFamily="2" charset="-122"/>
                <a:cs typeface="Arial" panose="020B0604020202020204" pitchFamily="34" charset="0"/>
              </a:rPr>
              <a:t>Nomadic relay UE, e.g. relay UE selection, authorization, etc.,</a:t>
            </a:r>
            <a:endParaRPr lang="zh-CN"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p>
            <a:pPr marL="342900" lvl="0" indent="-342900" hangingPunct="0">
              <a:spcAft>
                <a:spcPts val="900"/>
              </a:spcAft>
              <a:buFont typeface="Symbol" panose="05050102010706020507" pitchFamily="18" charset="2"/>
              <a:buChar char=""/>
            </a:pPr>
            <a:r>
              <a:rPr lang="en-GB"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Other aspects, including charging and security,</a:t>
            </a:r>
            <a:endParaRPr lang="zh-CN"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p>
            <a:pPr marL="342900" lvl="0" indent="-342900" hangingPunct="0">
              <a:spcAft>
                <a:spcPts val="900"/>
              </a:spcAft>
              <a:buFont typeface="Symbol" panose="05050102010706020507" pitchFamily="18" charset="2"/>
              <a:buChar char=""/>
            </a:pPr>
            <a:r>
              <a:rPr lang="en-GB"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Gap between the identified requirements for the relay enhancement and the existing requirements for 5G system.</a:t>
            </a:r>
          </a:p>
          <a:p>
            <a:pPr marL="285750" lvl="0" indent="-285750" hangingPunct="0">
              <a:spcAft>
                <a:spcPts val="900"/>
              </a:spcAft>
              <a:buFont typeface="Wingdings" panose="05000000000000000000" pitchFamily="2" charset="2"/>
              <a:buChar char="p"/>
            </a:pPr>
            <a:r>
              <a:rPr lang="en-GB"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Related Work </a:t>
            </a:r>
            <a:r>
              <a:rPr lang="en-US" altLang="zh-CN" sz="1200" dirty="0">
                <a:solidFill>
                  <a:srgbClr val="000000"/>
                </a:solidFill>
                <a:latin typeface="Arial" panose="020B0604020202020204" pitchFamily="34" charset="0"/>
                <a:ea typeface="等线" panose="02010600030101010101" pitchFamily="2" charset="-122"/>
                <a:cs typeface="Arial" panose="020B0604020202020204" pitchFamily="34" charset="0"/>
              </a:rPr>
              <a:t>Items:</a:t>
            </a:r>
            <a:endParaRPr lang="en-GB"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p>
            <a:pPr marL="342900" lvl="0" indent="-342900" hangingPunct="0">
              <a:spcAft>
                <a:spcPts val="900"/>
              </a:spcAft>
              <a:buFont typeface="Symbol" panose="05050102010706020507" pitchFamily="18" charset="2"/>
              <a:buChar char=""/>
            </a:pPr>
            <a:r>
              <a:rPr lang="en-GB"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New Services and Markets Technology Enablers (SMARTER)</a:t>
            </a:r>
            <a:endParaRPr lang="zh-CN"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p>
            <a:pPr marL="342900" lvl="0" indent="-342900" hangingPunct="0">
              <a:spcAft>
                <a:spcPts val="900"/>
              </a:spcAft>
              <a:buFont typeface="Symbol" panose="05050102010706020507" pitchFamily="18" charset="2"/>
              <a:buChar char=""/>
            </a:pPr>
            <a:r>
              <a:rPr lang="en-GB"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Enhanced Relays for Energy Efficiency and Extensive Coverage (REFEC)</a:t>
            </a:r>
            <a:endParaRPr lang="zh-CN" altLang="zh-CN" sz="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p>
            <a:pPr lvl="0" hangingPunct="0">
              <a:spcAft>
                <a:spcPts val="900"/>
              </a:spcAft>
            </a:pPr>
            <a:endParaRPr lang="en-US" altLang="zh-CN" sz="16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p:txBody>
      </p:sp>
      <p:sp>
        <p:nvSpPr>
          <p:cNvPr id="10" name="灯片编号占位符 9">
            <a:extLst>
              <a:ext uri="{FF2B5EF4-FFF2-40B4-BE49-F238E27FC236}">
                <a16:creationId xmlns:a16="http://schemas.microsoft.com/office/drawing/2014/main" id="{C4F487F8-33DB-443B-8287-2EB0F390286A}"/>
              </a:ext>
            </a:extLst>
          </p:cNvPr>
          <p:cNvSpPr>
            <a:spLocks noGrp="1"/>
          </p:cNvSpPr>
          <p:nvPr>
            <p:ph type="sldNum" sz="quarter" idx="10"/>
          </p:nvPr>
        </p:nvSpPr>
        <p:spPr/>
        <p:txBody>
          <a:bodyPr/>
          <a:lstStyle/>
          <a:p>
            <a:fld id="{2EB00EA8-B249-469C-A44C-A159550CACEB}" type="slidenum">
              <a:rPr lang="en-US" smtClean="0">
                <a:solidFill>
                  <a:srgbClr val="787878"/>
                </a:solidFill>
              </a:rPr>
              <a:pPr/>
              <a:t>4</a:t>
            </a:fld>
            <a:endParaRPr lang="en-US">
              <a:solidFill>
                <a:srgbClr val="787878"/>
              </a:solidFill>
            </a:endParaRPr>
          </a:p>
        </p:txBody>
      </p:sp>
    </p:spTree>
    <p:extLst>
      <p:ext uri="{BB962C8B-B14F-4D97-AF65-F5344CB8AC3E}">
        <p14:creationId xmlns:p14="http://schemas.microsoft.com/office/powerpoint/2010/main" val="79216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7202BB7-195F-4D1F-8AEA-896DA2F29EF6}"/>
              </a:ext>
            </a:extLst>
          </p:cNvPr>
          <p:cNvSpPr>
            <a:spLocks noGrp="1"/>
          </p:cNvSpPr>
          <p:nvPr>
            <p:ph type="sldNum" sz="quarter" idx="10"/>
          </p:nvPr>
        </p:nvSpPr>
        <p:spPr/>
        <p:txBody>
          <a:bodyPr/>
          <a:lstStyle/>
          <a:p>
            <a:fld id="{2EB00EA8-B249-469C-A44C-A159550CACEB}" type="slidenum">
              <a:rPr lang="en-US" smtClean="0">
                <a:solidFill>
                  <a:srgbClr val="787878"/>
                </a:solidFill>
              </a:rPr>
              <a:pPr/>
              <a:t>5</a:t>
            </a:fld>
            <a:endParaRPr lang="en-US">
              <a:solidFill>
                <a:srgbClr val="787878"/>
              </a:solidFill>
            </a:endParaRPr>
          </a:p>
        </p:txBody>
      </p:sp>
      <p:pic>
        <p:nvPicPr>
          <p:cNvPr id="3" name="图片 58">
            <a:extLst>
              <a:ext uri="{FF2B5EF4-FFF2-40B4-BE49-F238E27FC236}">
                <a16:creationId xmlns:a16="http://schemas.microsoft.com/office/drawing/2014/main" id="{63445ABE-703F-4C44-A393-6E523375142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551279" y="843558"/>
            <a:ext cx="3195931" cy="1584176"/>
          </a:xfrm>
          <a:prstGeom prst="rect">
            <a:avLst/>
          </a:prstGeom>
        </p:spPr>
      </p:pic>
      <p:sp>
        <p:nvSpPr>
          <p:cNvPr id="6" name="文本框 5">
            <a:extLst>
              <a:ext uri="{FF2B5EF4-FFF2-40B4-BE49-F238E27FC236}">
                <a16:creationId xmlns:a16="http://schemas.microsoft.com/office/drawing/2014/main" id="{9BD5942D-1188-40C5-9B9F-444A9828C94B}"/>
              </a:ext>
            </a:extLst>
          </p:cNvPr>
          <p:cNvSpPr txBox="1"/>
          <p:nvPr/>
        </p:nvSpPr>
        <p:spPr>
          <a:xfrm>
            <a:off x="137790" y="777743"/>
            <a:ext cx="5298306" cy="4008790"/>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a:spAutoFit/>
          </a:bodyPr>
          <a:lstStyle/>
          <a:p>
            <a:pPr lvl="0" hangingPunct="0">
              <a:spcAft>
                <a:spcPts val="900"/>
              </a:spcAft>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Pre-conditions:</a:t>
            </a:r>
          </a:p>
          <a:p>
            <a:pPr marL="171450" lvl="0" indent="-171450" hangingPunct="0">
              <a:spcAft>
                <a:spcPts val="900"/>
              </a:spcAft>
              <a:buFont typeface="Arial" panose="020B0604020202020204" pitchFamily="34" charset="0"/>
              <a:buChar char="•"/>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Some of the UEs have subscription with the operator to act as relay and they would get reward according to the data being relayed or the time they act as relay.</a:t>
            </a:r>
          </a:p>
          <a:p>
            <a:pPr marL="171450" lvl="0" indent="-171450" hangingPunct="0">
              <a:spcAft>
                <a:spcPts val="900"/>
              </a:spcAft>
              <a:buFont typeface="Arial" panose="020B0604020202020204" pitchFamily="34" charset="0"/>
              <a:buChar char="•"/>
            </a:pPr>
            <a:r>
              <a:rPr lang="en-US" altLang="zh-CN" sz="1100" dirty="0">
                <a:solidFill>
                  <a:srgbClr val="000000"/>
                </a:solidFill>
                <a:effectLst/>
                <a:latin typeface="Arial" panose="020B0604020202020204" pitchFamily="34" charset="0"/>
                <a:ea typeface="等线" panose="02010600030101010101" pitchFamily="2" charset="-122"/>
                <a:cs typeface="Arial" panose="020B0604020202020204" pitchFamily="34" charset="0"/>
              </a:rPr>
              <a:t>John has subscription </a:t>
            </a: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with the operator to use other UEs as relays.</a:t>
            </a:r>
          </a:p>
          <a:p>
            <a:pPr marL="171450" lvl="0" indent="-171450" hangingPunct="0">
              <a:spcAft>
                <a:spcPts val="900"/>
              </a:spcAft>
              <a:buFont typeface="Arial" panose="020B0604020202020204" pitchFamily="34" charset="0"/>
              <a:buChar char="•"/>
            </a:pPr>
            <a:r>
              <a:rPr lang="en-US" altLang="zh-CN" sz="1100" dirty="0">
                <a:solidFill>
                  <a:srgbClr val="000000"/>
                </a:solidFill>
                <a:effectLst/>
                <a:latin typeface="Arial" panose="020B0604020202020204" pitchFamily="34" charset="0"/>
                <a:ea typeface="等线" panose="02010600030101010101" pitchFamily="2" charset="-122"/>
                <a:cs typeface="Arial" panose="020B0604020202020204" pitchFamily="34" charset="0"/>
              </a:rPr>
              <a:t>John is</a:t>
            </a: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 at the Christmas market, where he cannot have direct network connection due</a:t>
            </a:r>
            <a:r>
              <a:rPr lang="zh-CN" altLang="en-US" sz="1100" dirty="0">
                <a:solidFill>
                  <a:srgbClr val="000000"/>
                </a:solidFill>
                <a:latin typeface="Arial" panose="020B0604020202020204" pitchFamily="34" charset="0"/>
                <a:ea typeface="等线" panose="02010600030101010101" pitchFamily="2" charset="-122"/>
                <a:cs typeface="Arial" panose="020B0604020202020204" pitchFamily="34" charset="0"/>
              </a:rPr>
              <a:t> </a:t>
            </a: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to</a:t>
            </a:r>
            <a:r>
              <a:rPr lang="zh-CN" altLang="en-US" sz="1100" dirty="0">
                <a:solidFill>
                  <a:srgbClr val="000000"/>
                </a:solidFill>
                <a:latin typeface="Arial" panose="020B0604020202020204" pitchFamily="34" charset="0"/>
                <a:ea typeface="等线" panose="02010600030101010101" pitchFamily="2" charset="-122"/>
                <a:cs typeface="Arial" panose="020B0604020202020204" pitchFamily="34" charset="0"/>
              </a:rPr>
              <a:t> </a:t>
            </a: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the</a:t>
            </a:r>
            <a:r>
              <a:rPr lang="zh-CN" altLang="en-US" sz="1100" dirty="0">
                <a:solidFill>
                  <a:srgbClr val="000000"/>
                </a:solidFill>
                <a:latin typeface="Arial" panose="020B0604020202020204" pitchFamily="34" charset="0"/>
                <a:ea typeface="等线" panose="02010600030101010101" pitchFamily="2" charset="-122"/>
                <a:cs typeface="Arial" panose="020B0604020202020204" pitchFamily="34" charset="0"/>
              </a:rPr>
              <a:t> </a:t>
            </a: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heavy load of the gNB nearby.</a:t>
            </a:r>
            <a:endParaRPr lang="en-US" altLang="zh-CN" sz="11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p>
            <a:pPr lvl="0" hangingPunct="0">
              <a:spcAft>
                <a:spcPts val="900"/>
              </a:spcAft>
            </a:pPr>
            <a:r>
              <a:rPr lang="en-US" altLang="zh-CN" sz="1100" dirty="0">
                <a:solidFill>
                  <a:srgbClr val="000000"/>
                </a:solidFill>
                <a:effectLst/>
                <a:latin typeface="Arial" panose="020B0604020202020204" pitchFamily="34" charset="0"/>
                <a:ea typeface="等线" panose="02010600030101010101" pitchFamily="2" charset="-122"/>
                <a:cs typeface="Arial" panose="020B0604020202020204" pitchFamily="34" charset="0"/>
              </a:rPr>
              <a:t>Service Flows:</a:t>
            </a:r>
          </a:p>
          <a:p>
            <a:pPr marL="342900" lvl="0" indent="-342900" hangingPunct="0">
              <a:spcAft>
                <a:spcPts val="900"/>
              </a:spcAft>
              <a:buAutoNum type="arabicPeriod"/>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John’s phone has poor connection and would like to share videos and photos with his family.</a:t>
            </a:r>
          </a:p>
          <a:p>
            <a:pPr marL="342900" lvl="0" indent="-342900" hangingPunct="0">
              <a:spcAft>
                <a:spcPts val="900"/>
              </a:spcAft>
              <a:buAutoNum type="arabicPeriod"/>
            </a:pPr>
            <a:r>
              <a:rPr lang="en-US" altLang="zh-CN" sz="1100" dirty="0">
                <a:solidFill>
                  <a:srgbClr val="000000"/>
                </a:solidFill>
                <a:effectLst/>
                <a:latin typeface="Arial" panose="020B0604020202020204" pitchFamily="34" charset="0"/>
                <a:ea typeface="等线" panose="02010600030101010101" pitchFamily="2" charset="-122"/>
                <a:cs typeface="Arial" panose="020B0604020202020204" pitchFamily="34" charset="0"/>
              </a:rPr>
              <a:t>John turns on his “findin</a:t>
            </a: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g relays</a:t>
            </a:r>
            <a:r>
              <a:rPr lang="en-US" altLang="zh-CN" sz="1100" dirty="0">
                <a:solidFill>
                  <a:srgbClr val="000000"/>
                </a:solidFill>
                <a:effectLst/>
                <a:latin typeface="Arial" panose="020B0604020202020204" pitchFamily="34" charset="0"/>
                <a:ea typeface="等线" panose="02010600030101010101" pitchFamily="2" charset="-122"/>
                <a:cs typeface="Arial" panose="020B0604020202020204" pitchFamily="34" charset="0"/>
              </a:rPr>
              <a:t>” function on his phone.</a:t>
            </a:r>
          </a:p>
          <a:p>
            <a:pPr marL="342900" lvl="0" indent="-342900" hangingPunct="0">
              <a:spcAft>
                <a:spcPts val="900"/>
              </a:spcAft>
              <a:buAutoNum type="arabicPeriod"/>
            </a:pPr>
            <a:r>
              <a:rPr lang="en-US" altLang="zh-CN" sz="1100" dirty="0">
                <a:solidFill>
                  <a:srgbClr val="000000"/>
                </a:solidFill>
                <a:effectLst/>
                <a:latin typeface="Arial" panose="020B0604020202020204" pitchFamily="34" charset="0"/>
                <a:ea typeface="等线" panose="02010600030101010101" pitchFamily="2" charset="-122"/>
                <a:cs typeface="Arial" panose="020B0604020202020204" pitchFamily="34" charset="0"/>
              </a:rPr>
              <a:t>John finds the available relay UEs nearby.</a:t>
            </a:r>
          </a:p>
          <a:p>
            <a:pPr marL="342900" lvl="0" indent="-342900" hangingPunct="0">
              <a:spcAft>
                <a:spcPts val="900"/>
              </a:spcAft>
              <a:buAutoNum type="arabicPeriod"/>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John’s phone build connection with the available gNB through two paths, including one path with one-hop relay and the other path with multi-hop relays.</a:t>
            </a:r>
          </a:p>
          <a:p>
            <a:pPr marL="342900" lvl="0" indent="-342900" hangingPunct="0">
              <a:spcAft>
                <a:spcPts val="900"/>
              </a:spcAft>
              <a:buAutoNum type="arabicPeriod"/>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Based on the situation of the current connections (e.g. congestion, bad quality), network could dynamically schedule the traffic flows on both paths.</a:t>
            </a:r>
          </a:p>
        </p:txBody>
      </p:sp>
      <p:sp>
        <p:nvSpPr>
          <p:cNvPr id="7" name="标题 1">
            <a:extLst>
              <a:ext uri="{FF2B5EF4-FFF2-40B4-BE49-F238E27FC236}">
                <a16:creationId xmlns:a16="http://schemas.microsoft.com/office/drawing/2014/main" id="{15C95D56-4F78-4E56-991E-1129CD5A054A}"/>
              </a:ext>
            </a:extLst>
          </p:cNvPr>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Detailed Example Use Case</a:t>
            </a:r>
          </a:p>
          <a:p>
            <a:pPr marL="0" lvl="1" defTabSz="914400">
              <a:lnSpc>
                <a:spcPct val="90000"/>
              </a:lnSpc>
              <a:defRPr/>
            </a:pP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8" name="文本框 7">
            <a:extLst>
              <a:ext uri="{FF2B5EF4-FFF2-40B4-BE49-F238E27FC236}">
                <a16:creationId xmlns:a16="http://schemas.microsoft.com/office/drawing/2014/main" id="{D75DE1B7-B089-465E-A725-67B2222A506E}"/>
              </a:ext>
            </a:extLst>
          </p:cNvPr>
          <p:cNvSpPr txBox="1"/>
          <p:nvPr/>
        </p:nvSpPr>
        <p:spPr>
          <a:xfrm>
            <a:off x="5436096" y="2564149"/>
            <a:ext cx="3486470" cy="2023631"/>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a:spAutoFit/>
          </a:bodyPr>
          <a:lstStyle/>
          <a:p>
            <a:pPr lvl="0" hangingPunct="0">
              <a:spcAft>
                <a:spcPts val="900"/>
              </a:spcAft>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Post-conditions:</a:t>
            </a:r>
          </a:p>
          <a:p>
            <a:pPr marL="171450" lvl="0" indent="-171450" hangingPunct="0">
              <a:spcAft>
                <a:spcPts val="900"/>
              </a:spcAft>
              <a:buFont typeface="Arial" panose="020B0604020202020204" pitchFamily="34" charset="0"/>
              <a:buChar char="•"/>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John can share videos and photos with his family. John could also make video call with his family.</a:t>
            </a:r>
          </a:p>
          <a:p>
            <a:pPr marL="171450" lvl="0" indent="-171450" hangingPunct="0">
              <a:spcAft>
                <a:spcPts val="900"/>
              </a:spcAft>
              <a:buFont typeface="Arial" panose="020B0604020202020204" pitchFamily="34" charset="0"/>
              <a:buChar char="•"/>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Owners of the involving relays could get reward at the end of the month.</a:t>
            </a:r>
          </a:p>
          <a:p>
            <a:pPr lvl="0" hangingPunct="0">
              <a:spcAft>
                <a:spcPts val="900"/>
              </a:spcAft>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Potential requirements:</a:t>
            </a:r>
          </a:p>
          <a:p>
            <a:pPr marL="228600" lvl="0" indent="-228600" hangingPunct="0">
              <a:spcAft>
                <a:spcPts val="900"/>
              </a:spcAft>
              <a:buFont typeface="Arial" panose="020B0604020202020204" pitchFamily="34" charset="0"/>
              <a:buChar char="•"/>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Dynamic traffic scheduling</a:t>
            </a:r>
          </a:p>
          <a:p>
            <a:pPr marL="228600" lvl="0" indent="-228600" hangingPunct="0">
              <a:spcAft>
                <a:spcPts val="900"/>
              </a:spcAft>
              <a:buFont typeface="Arial" panose="020B0604020202020204" pitchFamily="34" charset="0"/>
              <a:buChar char="•"/>
            </a:pPr>
            <a:r>
              <a:rPr lang="en-US" altLang="zh-CN" sz="1100" dirty="0">
                <a:solidFill>
                  <a:srgbClr val="000000"/>
                </a:solidFill>
                <a:latin typeface="Arial" panose="020B0604020202020204" pitchFamily="34" charset="0"/>
                <a:ea typeface="等线" panose="02010600030101010101" pitchFamily="2" charset="-122"/>
                <a:cs typeface="Arial" panose="020B0604020202020204" pitchFamily="34" charset="0"/>
              </a:rPr>
              <a:t>Charing related</a:t>
            </a:r>
          </a:p>
        </p:txBody>
      </p:sp>
    </p:spTree>
    <p:extLst>
      <p:ext uri="{BB962C8B-B14F-4D97-AF65-F5344CB8AC3E}">
        <p14:creationId xmlns:p14="http://schemas.microsoft.com/office/powerpoint/2010/main" val="1747161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endParaRPr kumimoji="1" lang="zh-CN" altLang="en-US" sz="2100" dirty="0">
              <a:solidFill>
                <a:srgbClr val="E76965"/>
              </a:solidFill>
              <a:latin typeface="+mn-ea"/>
              <a:ea typeface="+mn-ea"/>
              <a:cs typeface="Arial" charset="0"/>
              <a:sym typeface="Calibri" pitchFamily="34" charset="0"/>
            </a:endParaRPr>
          </a:p>
        </p:txBody>
      </p:sp>
    </p:spTree>
    <p:extLst>
      <p:ext uri="{BB962C8B-B14F-4D97-AF65-F5344CB8AC3E}">
        <p14:creationId xmlns:p14="http://schemas.microsoft.com/office/powerpoint/2010/main" val="339958568"/>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783</Words>
  <Application>Microsoft Office PowerPoint</Application>
  <PresentationFormat>全屏显示(16:9)</PresentationFormat>
  <Paragraphs>63</Paragraphs>
  <Slides>6</Slides>
  <Notes>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Arial-BoldMT</vt:lpstr>
      <vt:lpstr>微软雅黑</vt:lpstr>
      <vt:lpstr>Arial</vt:lpstr>
      <vt:lpstr>Calibri</vt:lpstr>
      <vt:lpstr>Symbol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2022-02-03T15:42:49Z</dcterms:modified>
</cp:coreProperties>
</file>