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 id="2147483671" r:id="rId3"/>
  </p:sldMasterIdLst>
  <p:notesMasterIdLst>
    <p:notesMasterId r:id="rId11"/>
  </p:notesMasterIdLst>
  <p:sldIdLst>
    <p:sldId id="270" r:id="rId4"/>
    <p:sldId id="267" r:id="rId5"/>
    <p:sldId id="263" r:id="rId6"/>
    <p:sldId id="269" r:id="rId7"/>
    <p:sldId id="268" r:id="rId8"/>
    <p:sldId id="262" r:id="rId9"/>
    <p:sldId id="261"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3963" autoAdjust="0"/>
  </p:normalViewPr>
  <p:slideViewPr>
    <p:cSldViewPr snapToGrid="0">
      <p:cViewPr varScale="1">
        <p:scale>
          <a:sx n="39" d="100"/>
          <a:sy n="39" d="100"/>
        </p:scale>
        <p:origin x="79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tableStyles" Target="tableStyle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8A5E6E-3072-4B7B-8446-E0F6FB6E7DE9}" type="datetimeFigureOut">
              <a:rPr lang="zh-CN" altLang="en-US" smtClean="0"/>
              <a:t>2022-02-04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0B6951-0EC5-4B9B-8EB9-6F974B971B9A}" type="slidenum">
              <a:rPr lang="zh-CN" altLang="en-US" smtClean="0"/>
              <a:t>‹#›</a:t>
            </a:fld>
            <a:endParaRPr lang="zh-CN" altLang="en-US"/>
          </a:p>
        </p:txBody>
      </p:sp>
    </p:spTree>
    <p:extLst>
      <p:ext uri="{BB962C8B-B14F-4D97-AF65-F5344CB8AC3E}">
        <p14:creationId xmlns:p14="http://schemas.microsoft.com/office/powerpoint/2010/main" val="3177139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B3BF649-4B4C-4B88-A6AF-44777579EECA}" type="slidenum">
              <a:rPr lang="en-GB" altLang="en-US"/>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629311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Our earth is facing a very critical time in controlling the carbon releasing. Carbon green and carbon neutral are very heat concepts which were raised these days. In the European Green Deal, it states that Europe is “Striving to be the first climate-neutral continent”, and China has also set the goal of reaching emission peak in 2030 and achieving carbon neutral in 2060. So carbon-neutral is the shared goal of global, and we also need to consider the carbon emission in communication field.</a:t>
            </a:r>
          </a:p>
          <a:p>
            <a:endParaRPr lang="zh-CN" altLang="en-US" dirty="0"/>
          </a:p>
        </p:txBody>
      </p:sp>
      <p:sp>
        <p:nvSpPr>
          <p:cNvPr id="4" name="灯片编号占位符 3"/>
          <p:cNvSpPr>
            <a:spLocks noGrp="1"/>
          </p:cNvSpPr>
          <p:nvPr>
            <p:ph type="sldNum" sz="quarter" idx="10"/>
          </p:nvPr>
        </p:nvSpPr>
        <p:spPr/>
        <p:txBody>
          <a:bodyPr/>
          <a:lstStyle/>
          <a:p>
            <a:fld id="{F80B6951-0EC5-4B9B-8EB9-6F974B971B9A}" type="slidenum">
              <a:rPr lang="zh-CN" altLang="en-US" smtClean="0"/>
              <a:t>2</a:t>
            </a:fld>
            <a:endParaRPr lang="zh-CN" altLang="en-US"/>
          </a:p>
        </p:txBody>
      </p:sp>
    </p:spTree>
    <p:extLst>
      <p:ext uri="{BB962C8B-B14F-4D97-AF65-F5344CB8AC3E}">
        <p14:creationId xmlns:p14="http://schemas.microsoft.com/office/powerpoint/2010/main" val="3656334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10" descr="bubbles_ppt_cov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zh-CN" altLang="en-US" smtClean="0"/>
              <a:t>单击此处编辑母版标题样式</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zh-CN" altLang="en-US" smtClean="0"/>
              <a:t>单击以编辑母版副标题样式</a:t>
            </a:r>
            <a:endParaRPr lang="en-GB" dirty="0"/>
          </a:p>
        </p:txBody>
      </p:sp>
    </p:spTree>
    <p:extLst>
      <p:ext uri="{BB962C8B-B14F-4D97-AF65-F5344CB8AC3E}">
        <p14:creationId xmlns:p14="http://schemas.microsoft.com/office/powerpoint/2010/main" val="51959542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9063396"/>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82103040"/>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13610140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Tree>
    <p:extLst>
      <p:ext uri="{BB962C8B-B14F-4D97-AF65-F5344CB8AC3E}">
        <p14:creationId xmlns:p14="http://schemas.microsoft.com/office/powerpoint/2010/main" val="932435502"/>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zh-CN" altLang="en-US" smtClean="0"/>
              <a:t>单击此处编辑母版标题样式</a:t>
            </a:r>
            <a:endParaRPr lang="en-IE"/>
          </a:p>
        </p:txBody>
      </p:sp>
      <p:sp>
        <p:nvSpPr>
          <p:cNvPr id="3" name="Table Placeholder 2"/>
          <p:cNvSpPr>
            <a:spLocks noGrp="1"/>
          </p:cNvSpPr>
          <p:nvPr>
            <p:ph type="tbl" idx="1"/>
          </p:nvPr>
        </p:nvSpPr>
        <p:spPr>
          <a:xfrm>
            <a:off x="609600" y="1600201"/>
            <a:ext cx="10972800" cy="4525963"/>
          </a:xfrm>
        </p:spPr>
        <p:txBody>
          <a:bodyPr/>
          <a:lstStyle/>
          <a:p>
            <a:pPr lvl="0"/>
            <a:r>
              <a:rPr lang="zh-CN" altLang="en-US" noProof="0" smtClean="0"/>
              <a:t>单击图标添加表格</a:t>
            </a:r>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fld id="{A06EA0D0-FE93-4331-BBBE-743E4ABC44B5}" type="slidenum">
              <a:rPr lang="zh-CN" altLang="en-US" smtClean="0"/>
              <a:t>‹#›</a:t>
            </a:fld>
            <a:endParaRPr lang="zh-CN" altLang="en-US"/>
          </a:p>
        </p:txBody>
      </p:sp>
    </p:spTree>
    <p:extLst>
      <p:ext uri="{BB962C8B-B14F-4D97-AF65-F5344CB8AC3E}">
        <p14:creationId xmlns:p14="http://schemas.microsoft.com/office/powerpoint/2010/main" val="14425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extLst>
      <p:ext uri="{BB962C8B-B14F-4D97-AF65-F5344CB8AC3E}">
        <p14:creationId xmlns:p14="http://schemas.microsoft.com/office/powerpoint/2010/main" val="1404463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p>
        </p:txBody>
      </p:sp>
    </p:spTree>
    <p:extLst>
      <p:ext uri="{BB962C8B-B14F-4D97-AF65-F5344CB8AC3E}">
        <p14:creationId xmlns:p14="http://schemas.microsoft.com/office/powerpoint/2010/main" val="607247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91918702"/>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3123448"/>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03180837"/>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00317520"/>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4.png"/><Relationship Id="rId5" Type="http://schemas.openxmlformats.org/officeDocument/2006/relationships/slideLayout" Target="../slideLayouts/slideLayout5.xml"/><Relationship Id="rId10" Type="http://schemas.openxmlformats.org/officeDocument/2006/relationships/image" Target="../media/image3.jpeg"/><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7.jpeg"/><Relationship Id="rId5" Type="http://schemas.openxmlformats.org/officeDocument/2006/relationships/image" Target="../media/image1.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
        <p:nvSpPr>
          <p:cNvPr id="14" name="TextBox 13"/>
          <p:cNvSpPr txBox="1"/>
          <p:nvPr/>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3GPP TSG-SA WG1 meeting #96-e, e-meeting,8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 – 18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Nov,2021  </a:t>
            </a:r>
          </a:p>
          <a:p>
            <a:pPr>
              <a:defRPr/>
            </a:pPr>
            <a:endParaRPr lang="en-GB" sz="1067" b="1" spc="400" dirty="0">
              <a:solidFill>
                <a:schemeClr val="bg1"/>
              </a:solidFill>
            </a:endParaRPr>
          </a:p>
        </p:txBody>
      </p:sp>
      <p:sp>
        <p:nvSpPr>
          <p:cNvPr id="1030" name="Rectangle 15"/>
          <p:cNvSpPr>
            <a:spLocks noChangeArrowheads="1"/>
          </p:cNvSpPr>
          <p:nvPr/>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extLst>
      <p:ext uri="{BB962C8B-B14F-4D97-AF65-F5344CB8AC3E}">
        <p14:creationId xmlns:p14="http://schemas.microsoft.com/office/powerpoint/2010/main" val="41754330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ransition spd="slow"/>
  <p:txStyles>
    <p:title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p:titleStyle>
    <p:bodyStyle>
      <a:lvl1pPr marL="608013" indent="-608013" algn="l" rtl="0" eaLnBrk="1" fontAlgn="base" hangingPunct="1">
        <a:spcBef>
          <a:spcPct val="20000"/>
        </a:spcBef>
        <a:spcAft>
          <a:spcPct val="0"/>
        </a:spcAft>
        <a:buBlip>
          <a:blip r:embed="rId10"/>
        </a:buBlip>
        <a:defRPr sz="3700">
          <a:solidFill>
            <a:schemeClr val="tx1"/>
          </a:solidFill>
          <a:latin typeface="+mn-lt"/>
          <a:ea typeface="+mn-ea"/>
          <a:cs typeface="+mn-cs"/>
        </a:defRPr>
      </a:lvl1pPr>
      <a:lvl2pPr marL="989013" indent="-379413" algn="l" rtl="0" eaLnBrk="1" fontAlgn="base" hangingPunct="1">
        <a:spcBef>
          <a:spcPct val="20000"/>
        </a:spcBef>
        <a:spcAft>
          <a:spcPct val="0"/>
        </a:spcAft>
        <a:buClr>
          <a:srgbClr val="C00000"/>
        </a:buClr>
        <a:buBlip>
          <a:blip r:embed="rId11"/>
        </a:buBlip>
        <a:defRPr sz="3200">
          <a:solidFill>
            <a:schemeClr val="tx1"/>
          </a:solidFill>
          <a:latin typeface="+mn-lt"/>
        </a:defRPr>
      </a:lvl2pPr>
      <a:lvl3pPr marL="1522413" indent="-303213" algn="l" rtl="0" eaLnBrk="1" fontAlgn="base" hangingPunct="1">
        <a:spcBef>
          <a:spcPct val="20000"/>
        </a:spcBef>
        <a:spcAft>
          <a:spcPct val="0"/>
        </a:spcAft>
        <a:buBlip>
          <a:blip r:embed="rId12"/>
        </a:buBlip>
        <a:defRPr sz="2600">
          <a:solidFill>
            <a:schemeClr val="tx1"/>
          </a:solidFill>
          <a:latin typeface="+mn-lt"/>
        </a:defRPr>
      </a:lvl3pPr>
      <a:lvl4pPr marL="2132013" indent="-303213" algn="l" rtl="0" eaLnBrk="1" fontAlgn="base" hangingPunct="1">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1" fontAlgn="base" hangingPunct="1">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1" fontAlgn="base" hangingPunct="1">
        <a:spcBef>
          <a:spcPct val="20000"/>
        </a:spcBef>
        <a:spcAft>
          <a:spcPct val="0"/>
        </a:spcAft>
        <a:buFont typeface="Arial" charset="0"/>
        <a:buChar char="»"/>
        <a:defRPr sz="2133">
          <a:solidFill>
            <a:schemeClr val="tx1"/>
          </a:solidFill>
          <a:latin typeface="+mn-lt"/>
        </a:defRPr>
      </a:lvl6pPr>
      <a:lvl7pPr marL="3962301" indent="-304792" algn="l" rtl="0" eaLnBrk="1" fontAlgn="base" hangingPunct="1">
        <a:spcBef>
          <a:spcPct val="20000"/>
        </a:spcBef>
        <a:spcAft>
          <a:spcPct val="0"/>
        </a:spcAft>
        <a:buFont typeface="Arial" charset="0"/>
        <a:buChar char="»"/>
        <a:defRPr sz="2133">
          <a:solidFill>
            <a:schemeClr val="tx1"/>
          </a:solidFill>
          <a:latin typeface="+mn-lt"/>
        </a:defRPr>
      </a:lvl7pPr>
      <a:lvl8pPr marL="4571886" indent="-304792" algn="l" rtl="0" eaLnBrk="1" fontAlgn="base" hangingPunct="1">
        <a:spcBef>
          <a:spcPct val="20000"/>
        </a:spcBef>
        <a:spcAft>
          <a:spcPct val="0"/>
        </a:spcAft>
        <a:buFont typeface="Arial" charset="0"/>
        <a:buChar char="»"/>
        <a:defRPr sz="2133">
          <a:solidFill>
            <a:schemeClr val="tx1"/>
          </a:solidFill>
          <a:latin typeface="+mn-lt"/>
        </a:defRPr>
      </a:lvl8pPr>
      <a:lvl9pPr marL="5181470" indent="-304792" algn="l" rtl="0" eaLnBrk="1" fontAlgn="base" hangingPunct="1">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067" dirty="0"/>
              <a:t>© 3GPP 2022</a:t>
            </a:r>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sz="1333" b="1"/>
              <a:pPr algn="ctr"/>
              <a:t>‹#›</a:t>
            </a:fld>
            <a:endParaRPr lang="en-GB" altLang="en-US" sz="1333" b="1"/>
          </a:p>
          <a:p>
            <a:endParaRPr lang="en-GB" altLang="en-US" sz="1333"/>
          </a:p>
        </p:txBody>
      </p:sp>
    </p:spTree>
    <p:extLst>
      <p:ext uri="{BB962C8B-B14F-4D97-AF65-F5344CB8AC3E}">
        <p14:creationId xmlns:p14="http://schemas.microsoft.com/office/powerpoint/2010/main" val="57032538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6"/>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067" dirty="0"/>
              <a:t>© 3GPP 2022</a:t>
            </a:r>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sz="1333" b="1"/>
              <a:pPr algn="ctr"/>
              <a:t>‹#›</a:t>
            </a:fld>
            <a:endParaRPr lang="en-GB" altLang="en-US" sz="1333" b="1"/>
          </a:p>
          <a:p>
            <a:endParaRPr lang="en-GB" altLang="en-US" sz="1333"/>
          </a:p>
        </p:txBody>
      </p:sp>
    </p:spTree>
    <p:extLst>
      <p:ext uri="{BB962C8B-B14F-4D97-AF65-F5344CB8AC3E}">
        <p14:creationId xmlns:p14="http://schemas.microsoft.com/office/powerpoint/2010/main" val="2130973794"/>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6"/>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10.jpeg"/><Relationship Id="rId2" Type="http://schemas.openxmlformats.org/officeDocument/2006/relationships/vmlDrawing" Target="../drawings/vmlDrawing1.vml"/><Relationship Id="rId1" Type="http://schemas.openxmlformats.org/officeDocument/2006/relationships/themeOverride" Target="../theme/themeOverride2.xml"/><Relationship Id="rId6" Type="http://schemas.openxmlformats.org/officeDocument/2006/relationships/image" Target="../media/image9.jpeg"/><Relationship Id="rId5" Type="http://schemas.openxmlformats.org/officeDocument/2006/relationships/image" Target="../media/image8.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1.xml"/><Relationship Id="rId1" Type="http://schemas.openxmlformats.org/officeDocument/2006/relationships/themeOverride" Target="../theme/themeOverride3.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1.xml"/><Relationship Id="rId1" Type="http://schemas.openxmlformats.org/officeDocument/2006/relationships/themeOverride" Target="../theme/themeOverride4.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3479800" y="3407833"/>
            <a:ext cx="6350000" cy="666786"/>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228594" indent="-228594">
              <a:spcBef>
                <a:spcPct val="0"/>
              </a:spcBef>
              <a:buFontTx/>
              <a:buChar char="-"/>
              <a:defRPr/>
            </a:pPr>
            <a:endParaRPr lang="en-GB" altLang="en-US" sz="1600" i="1" dirty="0">
              <a:latin typeface="Arial" panose="020B0604020202020204" pitchFamily="34" charset="0"/>
            </a:endParaRPr>
          </a:p>
          <a:p>
            <a:pPr marL="380990" indent="-380990">
              <a:spcBef>
                <a:spcPct val="0"/>
              </a:spcBef>
              <a:buFontTx/>
              <a:buChar char="-"/>
              <a:defRPr/>
            </a:pPr>
            <a:endParaRPr lang="en-GB" altLang="en-US" sz="2133" dirty="0">
              <a:latin typeface="Times New Roman" panose="02020603050405020304" pitchFamily="18" charset="0"/>
            </a:endParaRPr>
          </a:p>
        </p:txBody>
      </p:sp>
      <p:sp>
        <p:nvSpPr>
          <p:cNvPr id="6149" name="AutoShape 14"/>
          <p:cNvSpPr>
            <a:spLocks noChangeArrowheads="1"/>
          </p:cNvSpPr>
          <p:nvPr/>
        </p:nvSpPr>
        <p:spPr bwMode="auto">
          <a:xfrm>
            <a:off x="10585" y="6373285"/>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a:latin typeface="Arial" panose="020B0604020202020204" pitchFamily="34" charset="0"/>
            </a:endParaRPr>
          </a:p>
        </p:txBody>
      </p:sp>
      <p:sp>
        <p:nvSpPr>
          <p:cNvPr id="6150" name="TextBox 6"/>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333" dirty="0">
                <a:solidFill>
                  <a:schemeClr val="bg1"/>
                </a:solidFill>
                <a:latin typeface="Arial" panose="020B0604020202020204" pitchFamily="34" charset="0"/>
              </a:rPr>
              <a:t>S1-220008</a:t>
            </a:r>
            <a:r>
              <a:rPr lang="en-GB" altLang="en-US" sz="1067" dirty="0">
                <a:solidFill>
                  <a:schemeClr val="bg1"/>
                </a:solidFill>
                <a:latin typeface="Arial" panose="020B0604020202020204" pitchFamily="34" charset="0"/>
              </a:rPr>
              <a:t>, 3GPP TSG SA1#97e, 14 - 24 February 2022, e-meeting</a:t>
            </a:r>
          </a:p>
        </p:txBody>
      </p:sp>
      <p:sp>
        <p:nvSpPr>
          <p:cNvPr id="8" name="副标题 2"/>
          <p:cNvSpPr>
            <a:spLocks noGrp="1"/>
          </p:cNvSpPr>
          <p:nvPr>
            <p:ph type="subTitle" idx="1"/>
          </p:nvPr>
        </p:nvSpPr>
        <p:spPr>
          <a:xfrm>
            <a:off x="1828800" y="4607404"/>
            <a:ext cx="8534400" cy="1752600"/>
          </a:xfrm>
        </p:spPr>
        <p:txBody>
          <a:bodyPr/>
          <a:lstStyle/>
          <a:p>
            <a:r>
              <a:rPr lang="en-US" altLang="zh-CN" dirty="0" smtClean="0"/>
              <a:t>China Mobile</a:t>
            </a:r>
            <a:endParaRPr lang="zh-CN" altLang="en-US" dirty="0"/>
          </a:p>
        </p:txBody>
      </p:sp>
      <p:sp>
        <p:nvSpPr>
          <p:cNvPr id="9" name="标题 1"/>
          <p:cNvSpPr txBox="1">
            <a:spLocks/>
          </p:cNvSpPr>
          <p:nvPr/>
        </p:nvSpPr>
        <p:spPr>
          <a:xfrm>
            <a:off x="1353312" y="2615062"/>
            <a:ext cx="10363200" cy="1470025"/>
          </a:xfrm>
          <a:prstGeom prst="rect">
            <a:avLst/>
          </a:prstGeom>
        </p:spPr>
        <p:txBody>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r>
              <a:rPr lang="en-US" altLang="zh-CN" kern="0" smtClean="0"/>
              <a:t>Motivation of </a:t>
            </a:r>
            <a:r>
              <a:rPr lang="en-GB" altLang="zh-CN" kern="0" smtClean="0"/>
              <a:t>Study on System Enhancement for Reducing Carbon Emission</a:t>
            </a:r>
            <a:endParaRPr lang="zh-CN" altLang="en-US" kern="0" dirty="0"/>
          </a:p>
        </p:txBody>
      </p:sp>
    </p:spTree>
    <p:extLst>
      <p:ext uri="{BB962C8B-B14F-4D97-AF65-F5344CB8AC3E}">
        <p14:creationId xmlns:p14="http://schemas.microsoft.com/office/powerpoint/2010/main" val="3764572601"/>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03747" y="182861"/>
            <a:ext cx="9102725" cy="943327"/>
          </a:xfrm>
        </p:spPr>
        <p:txBody>
          <a:bodyPr/>
          <a:lstStyle/>
          <a:p>
            <a:pPr algn="l"/>
            <a:r>
              <a:rPr lang="en-US" altLang="zh-CN" sz="3600" dirty="0" smtClean="0"/>
              <a:t>Motivation and typical scenarios</a:t>
            </a:r>
            <a:endParaRPr lang="zh-CN" altLang="en-US" sz="3600" dirty="0"/>
          </a:p>
        </p:txBody>
      </p:sp>
      <p:sp>
        <p:nvSpPr>
          <p:cNvPr id="3" name="矩形 2"/>
          <p:cNvSpPr/>
          <p:nvPr/>
        </p:nvSpPr>
        <p:spPr>
          <a:xfrm>
            <a:off x="533714" y="2069515"/>
            <a:ext cx="4910407" cy="3716402"/>
          </a:xfrm>
          <a:prstGeom prst="rect">
            <a:avLst/>
          </a:prstGeom>
        </p:spPr>
        <p:txBody>
          <a:bodyPr wrap="square">
            <a:spAutoFit/>
          </a:bodyPr>
          <a:lstStyle/>
          <a:p>
            <a:pPr marL="285750" indent="-285750" hangingPunct="0">
              <a:spcAft>
                <a:spcPts val="900"/>
              </a:spcAft>
              <a:buFont typeface="Arial" panose="020B0604020202020204" pitchFamily="34" charset="0"/>
              <a:buChar char="•"/>
            </a:pPr>
            <a:r>
              <a:rPr lang="en-GB" altLang="zh-CN" dirty="0" smtClean="0">
                <a:solidFill>
                  <a:srgbClr val="000000"/>
                </a:solidFill>
                <a:latin typeface="+mj-lt"/>
                <a:ea typeface="等线" panose="02010600030101010101" pitchFamily="2" charset="-122"/>
              </a:rPr>
              <a:t>After the study of EE in SA, SA5 and RAN</a:t>
            </a:r>
          </a:p>
          <a:p>
            <a:pPr marL="285750" indent="-285750" hangingPunct="0">
              <a:spcAft>
                <a:spcPts val="900"/>
              </a:spcAft>
              <a:buFont typeface="Arial" panose="020B0604020202020204" pitchFamily="34" charset="0"/>
              <a:buChar char="•"/>
            </a:pPr>
            <a:r>
              <a:rPr lang="en-GB" altLang="zh-CN" dirty="0" smtClean="0">
                <a:solidFill>
                  <a:srgbClr val="000000"/>
                </a:solidFill>
                <a:latin typeface="+mj-lt"/>
                <a:ea typeface="等线" panose="02010600030101010101" pitchFamily="2" charset="-122"/>
              </a:rPr>
              <a:t>Summarize systematic requirements to controlling </a:t>
            </a:r>
            <a:r>
              <a:rPr lang="en-GB" altLang="zh-CN" dirty="0">
                <a:solidFill>
                  <a:srgbClr val="000000"/>
                </a:solidFill>
                <a:latin typeface="+mj-lt"/>
                <a:ea typeface="等线" panose="02010600030101010101" pitchFamily="2" charset="-122"/>
              </a:rPr>
              <a:t>the carbon </a:t>
            </a:r>
            <a:r>
              <a:rPr lang="en-GB" altLang="zh-CN" dirty="0" smtClean="0">
                <a:solidFill>
                  <a:srgbClr val="000000"/>
                </a:solidFill>
                <a:latin typeface="+mj-lt"/>
                <a:ea typeface="等线" panose="02010600030101010101" pitchFamily="2" charset="-122"/>
              </a:rPr>
              <a:t>releasing </a:t>
            </a:r>
          </a:p>
          <a:p>
            <a:pPr marL="285750"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rPr>
              <a:t>Reduce energy consumption which is benefit </a:t>
            </a:r>
            <a:r>
              <a:rPr lang="en-US" altLang="zh-CN" dirty="0">
                <a:solidFill>
                  <a:srgbClr val="000000"/>
                </a:solidFill>
                <a:latin typeface="+mj-lt"/>
                <a:ea typeface="等线" panose="02010600030101010101" pitchFamily="2" charset="-122"/>
              </a:rPr>
              <a:t>from cost decreasing and benefit </a:t>
            </a:r>
            <a:r>
              <a:rPr lang="en-US" altLang="zh-CN" dirty="0" smtClean="0">
                <a:solidFill>
                  <a:srgbClr val="000000"/>
                </a:solidFill>
                <a:latin typeface="+mj-lt"/>
                <a:ea typeface="等线" panose="02010600030101010101" pitchFamily="2" charset="-122"/>
              </a:rPr>
              <a:t>increasing for equipment producer and operators</a:t>
            </a:r>
          </a:p>
          <a:p>
            <a:pPr marL="285750"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rPr>
              <a:t>Introduce signal aspect in considering control carbon emission</a:t>
            </a:r>
          </a:p>
          <a:p>
            <a:pPr marL="285750"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rPr>
              <a:t>Considering multi-scenario under carbon emission control </a:t>
            </a:r>
          </a:p>
          <a:p>
            <a:pPr marL="285750" indent="-285750" hangingPunct="0">
              <a:spcAft>
                <a:spcPts val="900"/>
              </a:spcAft>
              <a:buFont typeface="Arial" panose="020B0604020202020204" pitchFamily="34" charset="0"/>
              <a:buChar char="•"/>
            </a:pPr>
            <a:endParaRPr lang="zh-CN" altLang="zh-CN" dirty="0">
              <a:solidFill>
                <a:srgbClr val="000000"/>
              </a:solidFill>
              <a:latin typeface="+mj-lt"/>
              <a:ea typeface="等线" panose="02010600030101010101" pitchFamily="2" charset="-122"/>
            </a:endParaRPr>
          </a:p>
        </p:txBody>
      </p:sp>
      <p:sp>
        <p:nvSpPr>
          <p:cNvPr id="4" name="标题 1"/>
          <p:cNvSpPr txBox="1">
            <a:spLocks/>
          </p:cNvSpPr>
          <p:nvPr/>
        </p:nvSpPr>
        <p:spPr bwMode="auto">
          <a:xfrm>
            <a:off x="371990" y="1126188"/>
            <a:ext cx="4555413" cy="77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r>
              <a:rPr lang="en-US" altLang="zh-CN" sz="2800" kern="0" dirty="0" smtClean="0">
                <a:solidFill>
                  <a:schemeClr val="accent3">
                    <a:lumMod val="75000"/>
                  </a:schemeClr>
                </a:solidFill>
              </a:rPr>
              <a:t>Main goals &amp; benefits</a:t>
            </a:r>
            <a:endParaRPr lang="zh-CN" altLang="en-US" sz="2800" kern="0" dirty="0">
              <a:solidFill>
                <a:schemeClr val="accent3">
                  <a:lumMod val="75000"/>
                </a:schemeClr>
              </a:solidFill>
            </a:endParaRPr>
          </a:p>
        </p:txBody>
      </p:sp>
      <p:sp>
        <p:nvSpPr>
          <p:cNvPr id="5" name="标题 1"/>
          <p:cNvSpPr txBox="1">
            <a:spLocks/>
          </p:cNvSpPr>
          <p:nvPr/>
        </p:nvSpPr>
        <p:spPr bwMode="auto">
          <a:xfrm>
            <a:off x="6268166" y="1126188"/>
            <a:ext cx="4555413" cy="77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r>
              <a:rPr lang="en-US" altLang="zh-CN" sz="2800" kern="0" dirty="0" smtClean="0">
                <a:solidFill>
                  <a:schemeClr val="accent3">
                    <a:lumMod val="75000"/>
                  </a:schemeClr>
                </a:solidFill>
              </a:rPr>
              <a:t>Target scenarios</a:t>
            </a:r>
            <a:endParaRPr lang="zh-CN" altLang="en-US" sz="2800" kern="0" dirty="0">
              <a:solidFill>
                <a:schemeClr val="accent3">
                  <a:lumMod val="75000"/>
                </a:schemeClr>
              </a:solidFill>
            </a:endParaRPr>
          </a:p>
        </p:txBody>
      </p:sp>
      <p:sp>
        <p:nvSpPr>
          <p:cNvPr id="6" name="矩形 5"/>
          <p:cNvSpPr/>
          <p:nvPr/>
        </p:nvSpPr>
        <p:spPr>
          <a:xfrm>
            <a:off x="6686353" y="2639177"/>
            <a:ext cx="4973068" cy="2285241"/>
          </a:xfrm>
          <a:prstGeom prst="rect">
            <a:avLst/>
          </a:prstGeom>
        </p:spPr>
        <p:txBody>
          <a:bodyPr wrap="square">
            <a:spAutoFit/>
          </a:bodyPr>
          <a:lstStyle/>
          <a:p>
            <a:pPr marL="285750" indent="-285750" hangingPunct="0">
              <a:spcAft>
                <a:spcPts val="900"/>
              </a:spcAft>
              <a:buFont typeface="Arial" panose="020B0604020202020204" pitchFamily="34" charset="0"/>
              <a:buChar char="•"/>
            </a:pPr>
            <a:r>
              <a:rPr lang="en-US" altLang="zh-CN" sz="2000" kern="0" dirty="0"/>
              <a:t>Use case </a:t>
            </a:r>
            <a:r>
              <a:rPr lang="en-US" altLang="zh-CN" sz="2000" kern="0" dirty="0" smtClean="0"/>
              <a:t>1: </a:t>
            </a:r>
            <a:r>
              <a:rPr lang="en-US" altLang="zh-CN" sz="2000" dirty="0">
                <a:solidFill>
                  <a:srgbClr val="000000"/>
                </a:solidFill>
                <a:latin typeface="+mj-lt"/>
                <a:ea typeface="等线" panose="02010600030101010101" pitchFamily="2" charset="-122"/>
              </a:rPr>
              <a:t>switch off certain base station for energy saving</a:t>
            </a:r>
            <a:endParaRPr lang="en-GB" altLang="zh-CN" sz="2000" dirty="0" smtClean="0">
              <a:solidFill>
                <a:srgbClr val="000000"/>
              </a:solidFill>
              <a:latin typeface="+mj-lt"/>
              <a:ea typeface="等线" panose="02010600030101010101" pitchFamily="2" charset="-122"/>
            </a:endParaRPr>
          </a:p>
          <a:p>
            <a:pPr marL="285750" indent="-285750" hangingPunct="0">
              <a:spcAft>
                <a:spcPts val="900"/>
              </a:spcAft>
              <a:buFont typeface="Arial" panose="020B0604020202020204" pitchFamily="34" charset="0"/>
              <a:buChar char="•"/>
            </a:pPr>
            <a:r>
              <a:rPr lang="en-US" altLang="zh-CN" sz="2000" kern="0" dirty="0"/>
              <a:t>Use case </a:t>
            </a:r>
            <a:r>
              <a:rPr lang="en-US" altLang="zh-CN" sz="2000" kern="0" dirty="0" smtClean="0"/>
              <a:t>2: </a:t>
            </a:r>
            <a:r>
              <a:rPr lang="en-US" altLang="zh-CN" sz="2000" dirty="0" smtClean="0"/>
              <a:t>heterogeneous </a:t>
            </a:r>
            <a:r>
              <a:rPr lang="en-US" altLang="zh-CN" sz="2000" dirty="0"/>
              <a:t>connection</a:t>
            </a:r>
          </a:p>
          <a:p>
            <a:pPr marL="285750" indent="-285750" hangingPunct="0">
              <a:spcAft>
                <a:spcPts val="900"/>
              </a:spcAft>
              <a:buFont typeface="Arial" panose="020B0604020202020204" pitchFamily="34" charset="0"/>
              <a:buChar char="•"/>
            </a:pPr>
            <a:r>
              <a:rPr lang="en-US" altLang="zh-CN" sz="2000" kern="0" dirty="0" smtClean="0"/>
              <a:t>Use </a:t>
            </a:r>
            <a:r>
              <a:rPr lang="en-US" altLang="zh-CN" sz="2000" kern="0" dirty="0"/>
              <a:t>case 3: satellite and terrestrial integrated </a:t>
            </a:r>
            <a:r>
              <a:rPr lang="en-US" altLang="zh-CN" sz="2000" kern="0" dirty="0" smtClean="0"/>
              <a:t>cover</a:t>
            </a:r>
          </a:p>
          <a:p>
            <a:pPr marL="285750" indent="-285750" hangingPunct="0">
              <a:spcAft>
                <a:spcPts val="900"/>
              </a:spcAft>
              <a:buFont typeface="Arial" panose="020B0604020202020204" pitchFamily="34" charset="0"/>
              <a:buChar char="•"/>
            </a:pPr>
            <a:r>
              <a:rPr lang="en-US" altLang="zh-CN" sz="2000" kern="0" dirty="0"/>
              <a:t>Use case </a:t>
            </a:r>
            <a:r>
              <a:rPr lang="en-US" altLang="zh-CN" sz="2000" kern="0" dirty="0" smtClean="0"/>
              <a:t>4: dual connectivity</a:t>
            </a:r>
            <a:endParaRPr lang="en-US" altLang="zh-CN" sz="2000" kern="0" dirty="0"/>
          </a:p>
        </p:txBody>
      </p:sp>
    </p:spTree>
    <p:extLst>
      <p:ext uri="{BB962C8B-B14F-4D97-AF65-F5344CB8AC3E}">
        <p14:creationId xmlns:p14="http://schemas.microsoft.com/office/powerpoint/2010/main" val="1281540604"/>
      </p:ext>
    </p:extLst>
  </p:cSld>
  <p:clrMapOvr>
    <a:overrideClrMapping bg1="lt1" tx1="dk1" bg2="lt2" tx2="dk2" accent1="accent1" accent2="accent2" accent3="accent3" accent4="accent4" accent5="accent5" accent6="accent6" hlink="hlink" folHlink="folHlink"/>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17584" y="386946"/>
            <a:ext cx="4481397" cy="1143000"/>
          </a:xfrm>
        </p:spPr>
        <p:txBody>
          <a:bodyPr/>
          <a:lstStyle/>
          <a:p>
            <a:pPr algn="l"/>
            <a:r>
              <a:rPr lang="en-US" altLang="zh-CN" sz="2400" b="1" dirty="0" smtClean="0"/>
              <a:t>Use case 1</a:t>
            </a:r>
            <a:r>
              <a:rPr lang="zh-CN" altLang="en-US" sz="2400" b="1" dirty="0" smtClean="0"/>
              <a:t>：</a:t>
            </a:r>
            <a:r>
              <a:rPr lang="en-US" altLang="zh-CN" sz="2400" b="1" dirty="0" smtClean="0"/>
              <a:t/>
            </a:r>
            <a:br>
              <a:rPr lang="en-US" altLang="zh-CN" sz="2400" b="1" dirty="0" smtClean="0"/>
            </a:br>
            <a:r>
              <a:rPr lang="en-US" altLang="zh-CN" sz="2400" b="1" dirty="0" smtClean="0"/>
              <a:t>switch off certain base station for energy saving</a:t>
            </a:r>
            <a:endParaRPr lang="zh-CN" altLang="en-US" sz="2400" b="1" dirty="0"/>
          </a:p>
        </p:txBody>
      </p:sp>
      <p:sp>
        <p:nvSpPr>
          <p:cNvPr id="4" name="标题 1"/>
          <p:cNvSpPr txBox="1">
            <a:spLocks/>
          </p:cNvSpPr>
          <p:nvPr/>
        </p:nvSpPr>
        <p:spPr bwMode="auto">
          <a:xfrm>
            <a:off x="6063076" y="386946"/>
            <a:ext cx="469255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pPr algn="l"/>
            <a:r>
              <a:rPr lang="en-US" altLang="zh-CN" sz="2400" b="1" kern="0" dirty="0" smtClean="0"/>
              <a:t>Use case 2</a:t>
            </a:r>
            <a:r>
              <a:rPr lang="zh-CN" altLang="en-US" sz="2400" b="1" kern="0" dirty="0" smtClean="0"/>
              <a:t>：</a:t>
            </a:r>
            <a:endParaRPr lang="en-US" altLang="zh-CN" sz="2400" b="1" kern="0" dirty="0" smtClean="0"/>
          </a:p>
          <a:p>
            <a:pPr algn="l"/>
            <a:r>
              <a:rPr lang="en-US" altLang="zh-CN" sz="2400" b="1" kern="0" dirty="0" smtClean="0"/>
              <a:t>heterogeneous </a:t>
            </a:r>
            <a:r>
              <a:rPr lang="en-US" altLang="zh-CN" sz="2400" b="1" kern="0" dirty="0"/>
              <a:t>connection</a:t>
            </a:r>
            <a:endParaRPr lang="zh-CN" altLang="en-US" sz="2400" b="1" kern="0" dirty="0"/>
          </a:p>
        </p:txBody>
      </p:sp>
      <p:sp>
        <p:nvSpPr>
          <p:cNvPr id="6" name="文本框 5"/>
          <p:cNvSpPr txBox="1"/>
          <p:nvPr/>
        </p:nvSpPr>
        <p:spPr>
          <a:xfrm>
            <a:off x="417584" y="4825587"/>
            <a:ext cx="5320276" cy="1200329"/>
          </a:xfrm>
          <a:prstGeom prst="rect">
            <a:avLst/>
          </a:prstGeom>
          <a:noFill/>
        </p:spPr>
        <p:txBody>
          <a:bodyPr wrap="square" rtlCol="0">
            <a:spAutoFit/>
          </a:bodyPr>
          <a:lstStyle/>
          <a:p>
            <a:r>
              <a:rPr lang="en-US" altLang="zh-CN" dirty="0" smtClean="0"/>
              <a:t>At off-peak time, 5GS could consider switch of certain light-loaded base stations for reduce carbon emission. Where and how to migrate the connected users need to be considered. </a:t>
            </a:r>
            <a:endParaRPr lang="zh-CN" altLang="en-US" dirty="0"/>
          </a:p>
        </p:txBody>
      </p:sp>
      <p:graphicFrame>
        <p:nvGraphicFramePr>
          <p:cNvPr id="10" name="对象 9"/>
          <p:cNvGraphicFramePr>
            <a:graphicFrameLocks noChangeAspect="1"/>
          </p:cNvGraphicFramePr>
          <p:nvPr>
            <p:extLst>
              <p:ext uri="{D42A27DB-BD31-4B8C-83A1-F6EECF244321}">
                <p14:modId xmlns:p14="http://schemas.microsoft.com/office/powerpoint/2010/main" val="3219341679"/>
              </p:ext>
            </p:extLst>
          </p:nvPr>
        </p:nvGraphicFramePr>
        <p:xfrm>
          <a:off x="5689774" y="1699101"/>
          <a:ext cx="6449736" cy="2957331"/>
        </p:xfrm>
        <a:graphic>
          <a:graphicData uri="http://schemas.openxmlformats.org/presentationml/2006/ole">
            <mc:AlternateContent xmlns:mc="http://schemas.openxmlformats.org/markup-compatibility/2006">
              <mc:Choice xmlns:v="urn:schemas-microsoft-com:vml" Requires="v">
                <p:oleObj spid="_x0000_s1058" r:id="rId4" imgW="7360852" imgH="2958830" progId="Visio.Drawing.11">
                  <p:embed/>
                </p:oleObj>
              </mc:Choice>
              <mc:Fallback>
                <p:oleObj r:id="rId4" imgW="7360852" imgH="2958830" progId="Visio.Drawing.11">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89774" y="1699101"/>
                        <a:ext cx="6449736" cy="2957331"/>
                      </a:xfrm>
                      <a:prstGeom prst="rect">
                        <a:avLst/>
                      </a:prstGeom>
                      <a:noFill/>
                    </p:spPr>
                  </p:pic>
                </p:oleObj>
              </mc:Fallback>
            </mc:AlternateContent>
          </a:graphicData>
        </a:graphic>
      </p:graphicFrame>
      <p:sp>
        <p:nvSpPr>
          <p:cNvPr id="15" name="文本框 14"/>
          <p:cNvSpPr txBox="1"/>
          <p:nvPr/>
        </p:nvSpPr>
        <p:spPr>
          <a:xfrm>
            <a:off x="6262124" y="4825587"/>
            <a:ext cx="5305036" cy="923330"/>
          </a:xfrm>
          <a:prstGeom prst="rect">
            <a:avLst/>
          </a:prstGeom>
          <a:noFill/>
        </p:spPr>
        <p:txBody>
          <a:bodyPr wrap="square" rtlCol="0">
            <a:spAutoFit/>
          </a:bodyPr>
          <a:lstStyle/>
          <a:p>
            <a:r>
              <a:rPr lang="en-US" altLang="zh-CN" dirty="0" smtClean="0"/>
              <a:t>In </a:t>
            </a:r>
            <a:r>
              <a:rPr lang="en-GB" altLang="zh-CN" dirty="0"/>
              <a:t>5G Core Network with untrusted non-3GPP </a:t>
            </a:r>
            <a:r>
              <a:rPr lang="en-GB" altLang="zh-CN" dirty="0" smtClean="0"/>
              <a:t>access, AMF/N3IWF could turn into energy saving mode when non-3GPP access decreases </a:t>
            </a:r>
            <a:endParaRPr lang="zh-CN" altLang="en-US" dirty="0">
              <a:solidFill>
                <a:srgbClr val="FF0000"/>
              </a:solidFill>
            </a:endParaRPr>
          </a:p>
        </p:txBody>
      </p:sp>
      <p:pic>
        <p:nvPicPr>
          <p:cNvPr id="1026" name="Picture 2" descr="https://gimg2.baidu.com/image_search/src=http%3A%2F%2Fpic.soutu123.com%2Felement_origin_min_pic%2F01%2F60%2F07%2F0757487cadc0ae6.jpg%21%2Ffw%2F700%2Fquality%2F90%2Funsharp%2Ftrue%2Fcompress%2Ftrue&amp;refer=http%3A%2F%2Fpic.soutu123.com&amp;app=2002&amp;size=f9999,10000&amp;q=a80&amp;n=0&amp;g=0n&amp;fmt=jpeg?sec=1645949651&amp;t=8edaaca72d5c5ba5a862ba494eb6ed4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85166" y="2117213"/>
            <a:ext cx="493320" cy="84361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s://gimg2.baidu.com/image_search/src=http%3A%2F%2Fpic.soutu123.com%2Felement_origin_min_pic%2F01%2F60%2F07%2F0757487cadc0ae6.jpg%21%2Ffw%2F700%2Fquality%2F90%2Funsharp%2Ftrue%2Fcompress%2Ftrue&amp;refer=http%3A%2F%2Fpic.soutu123.com&amp;app=2002&amp;size=f9999,10000&amp;q=a80&amp;n=0&amp;g=0n&amp;fmt=jpeg?sec=1645949651&amp;t=8edaaca72d5c5ba5a862ba494eb6ed4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70732" y="2117213"/>
            <a:ext cx="493320" cy="84361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47237" y="3719424"/>
            <a:ext cx="669695" cy="66969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3042973" y="2565353"/>
            <a:ext cx="980501" cy="369332"/>
          </a:xfrm>
          <a:prstGeom prst="rect">
            <a:avLst/>
          </a:prstGeom>
          <a:noFill/>
        </p:spPr>
        <p:txBody>
          <a:bodyPr wrap="square" rtlCol="0">
            <a:spAutoFit/>
          </a:bodyPr>
          <a:lstStyle/>
          <a:p>
            <a:r>
              <a:rPr lang="en-US" altLang="zh-CN" b="1" dirty="0" smtClean="0"/>
              <a:t>2</a:t>
            </a:r>
            <a:endParaRPr lang="zh-CN" altLang="en-US" b="1" dirty="0"/>
          </a:p>
        </p:txBody>
      </p:sp>
      <p:sp>
        <p:nvSpPr>
          <p:cNvPr id="12" name="文本框 11"/>
          <p:cNvSpPr txBox="1"/>
          <p:nvPr/>
        </p:nvSpPr>
        <p:spPr>
          <a:xfrm>
            <a:off x="1362467" y="2575832"/>
            <a:ext cx="980501" cy="369332"/>
          </a:xfrm>
          <a:prstGeom prst="rect">
            <a:avLst/>
          </a:prstGeom>
          <a:noFill/>
        </p:spPr>
        <p:txBody>
          <a:bodyPr wrap="square" rtlCol="0">
            <a:spAutoFit/>
          </a:bodyPr>
          <a:lstStyle/>
          <a:p>
            <a:r>
              <a:rPr lang="en-US" altLang="zh-CN" b="1" dirty="0" smtClean="0"/>
              <a:t>1</a:t>
            </a:r>
            <a:endParaRPr lang="zh-CN" altLang="en-US" b="1" dirty="0"/>
          </a:p>
        </p:txBody>
      </p:sp>
      <p:sp>
        <p:nvSpPr>
          <p:cNvPr id="14" name="任意多边形 13"/>
          <p:cNvSpPr/>
          <p:nvPr/>
        </p:nvSpPr>
        <p:spPr bwMode="auto">
          <a:xfrm>
            <a:off x="1946294" y="2949169"/>
            <a:ext cx="232192" cy="763373"/>
          </a:xfrm>
          <a:custGeom>
            <a:avLst/>
            <a:gdLst>
              <a:gd name="connsiteX0" fmla="*/ 179686 w 179686"/>
              <a:gd name="connsiteY0" fmla="*/ 708660 h 708660"/>
              <a:gd name="connsiteX1" fmla="*/ 19666 w 179686"/>
              <a:gd name="connsiteY1" fmla="*/ 331470 h 708660"/>
              <a:gd name="connsiteX2" fmla="*/ 8236 w 179686"/>
              <a:gd name="connsiteY2" fmla="*/ 0 h 708660"/>
            </a:gdLst>
            <a:ahLst/>
            <a:cxnLst>
              <a:cxn ang="0">
                <a:pos x="connsiteX0" y="connsiteY0"/>
              </a:cxn>
              <a:cxn ang="0">
                <a:pos x="connsiteX1" y="connsiteY1"/>
              </a:cxn>
              <a:cxn ang="0">
                <a:pos x="connsiteX2" y="connsiteY2"/>
              </a:cxn>
            </a:cxnLst>
            <a:rect l="l" t="t" r="r" b="b"/>
            <a:pathLst>
              <a:path w="179686" h="708660">
                <a:moveTo>
                  <a:pt x="179686" y="708660"/>
                </a:moveTo>
                <a:cubicBezTo>
                  <a:pt x="113963" y="579120"/>
                  <a:pt x="48241" y="449580"/>
                  <a:pt x="19666" y="331470"/>
                </a:cubicBezTo>
                <a:cubicBezTo>
                  <a:pt x="-8909" y="213360"/>
                  <a:pt x="-337" y="106680"/>
                  <a:pt x="8236" y="0"/>
                </a:cubicBezTo>
              </a:path>
            </a:pathLst>
          </a:cu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18" name="任意多边形 17"/>
          <p:cNvSpPr/>
          <p:nvPr/>
        </p:nvSpPr>
        <p:spPr bwMode="auto">
          <a:xfrm rot="1505342" flipH="1">
            <a:off x="2807182" y="2771617"/>
            <a:ext cx="536582" cy="1102119"/>
          </a:xfrm>
          <a:custGeom>
            <a:avLst/>
            <a:gdLst>
              <a:gd name="connsiteX0" fmla="*/ 179686 w 179686"/>
              <a:gd name="connsiteY0" fmla="*/ 708660 h 708660"/>
              <a:gd name="connsiteX1" fmla="*/ 19666 w 179686"/>
              <a:gd name="connsiteY1" fmla="*/ 331470 h 708660"/>
              <a:gd name="connsiteX2" fmla="*/ 8236 w 179686"/>
              <a:gd name="connsiteY2" fmla="*/ 0 h 708660"/>
            </a:gdLst>
            <a:ahLst/>
            <a:cxnLst>
              <a:cxn ang="0">
                <a:pos x="connsiteX0" y="connsiteY0"/>
              </a:cxn>
              <a:cxn ang="0">
                <a:pos x="connsiteX1" y="connsiteY1"/>
              </a:cxn>
              <a:cxn ang="0">
                <a:pos x="connsiteX2" y="connsiteY2"/>
              </a:cxn>
            </a:cxnLst>
            <a:rect l="l" t="t" r="r" b="b"/>
            <a:pathLst>
              <a:path w="179686" h="708660">
                <a:moveTo>
                  <a:pt x="179686" y="708660"/>
                </a:moveTo>
                <a:cubicBezTo>
                  <a:pt x="113963" y="579120"/>
                  <a:pt x="48241" y="449580"/>
                  <a:pt x="19666" y="331470"/>
                </a:cubicBezTo>
                <a:cubicBezTo>
                  <a:pt x="-8909" y="213360"/>
                  <a:pt x="-337" y="106680"/>
                  <a:pt x="8236" y="0"/>
                </a:cubicBezTo>
              </a:path>
            </a:pathLst>
          </a:cu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7" name="文本框 6"/>
          <p:cNvSpPr txBox="1"/>
          <p:nvPr/>
        </p:nvSpPr>
        <p:spPr>
          <a:xfrm>
            <a:off x="1757136" y="2981996"/>
            <a:ext cx="698090" cy="584775"/>
          </a:xfrm>
          <a:prstGeom prst="rect">
            <a:avLst/>
          </a:prstGeom>
          <a:noFill/>
        </p:spPr>
        <p:txBody>
          <a:bodyPr wrap="square" rtlCol="0">
            <a:spAutoFit/>
          </a:bodyPr>
          <a:lstStyle/>
          <a:p>
            <a:r>
              <a:rPr lang="en-US" altLang="zh-CN" sz="3200" dirty="0" smtClean="0">
                <a:solidFill>
                  <a:srgbClr val="FF0000"/>
                </a:solidFill>
              </a:rPr>
              <a:t>X</a:t>
            </a:r>
            <a:endParaRPr lang="zh-CN" altLang="en-US" sz="3200" dirty="0">
              <a:solidFill>
                <a:srgbClr val="FF0000"/>
              </a:solidFill>
            </a:endParaRPr>
          </a:p>
        </p:txBody>
      </p:sp>
      <p:pic>
        <p:nvPicPr>
          <p:cNvPr id="19"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53779" y="3702279"/>
            <a:ext cx="669695" cy="66969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42938" y="3717151"/>
            <a:ext cx="669695" cy="669695"/>
          </a:xfrm>
          <a:prstGeom prst="rect">
            <a:avLst/>
          </a:prstGeom>
          <a:noFill/>
          <a:extLst>
            <a:ext uri="{909E8E84-426E-40DD-AFC4-6F175D3DCCD1}">
              <a14:hiddenFill xmlns:a14="http://schemas.microsoft.com/office/drawing/2010/main">
                <a:solidFill>
                  <a:srgbClr val="FFFFFF"/>
                </a:solidFill>
              </a14:hiddenFill>
            </a:ext>
          </a:extLst>
        </p:spPr>
      </p:pic>
      <p:sp>
        <p:nvSpPr>
          <p:cNvPr id="21" name="任意多边形 20"/>
          <p:cNvSpPr/>
          <p:nvPr/>
        </p:nvSpPr>
        <p:spPr bwMode="auto">
          <a:xfrm>
            <a:off x="3591987" y="2934685"/>
            <a:ext cx="232192" cy="763373"/>
          </a:xfrm>
          <a:custGeom>
            <a:avLst/>
            <a:gdLst>
              <a:gd name="connsiteX0" fmla="*/ 179686 w 179686"/>
              <a:gd name="connsiteY0" fmla="*/ 708660 h 708660"/>
              <a:gd name="connsiteX1" fmla="*/ 19666 w 179686"/>
              <a:gd name="connsiteY1" fmla="*/ 331470 h 708660"/>
              <a:gd name="connsiteX2" fmla="*/ 8236 w 179686"/>
              <a:gd name="connsiteY2" fmla="*/ 0 h 708660"/>
            </a:gdLst>
            <a:ahLst/>
            <a:cxnLst>
              <a:cxn ang="0">
                <a:pos x="connsiteX0" y="connsiteY0"/>
              </a:cxn>
              <a:cxn ang="0">
                <a:pos x="connsiteX1" y="connsiteY1"/>
              </a:cxn>
              <a:cxn ang="0">
                <a:pos x="connsiteX2" y="connsiteY2"/>
              </a:cxn>
            </a:cxnLst>
            <a:rect l="l" t="t" r="r" b="b"/>
            <a:pathLst>
              <a:path w="179686" h="708660">
                <a:moveTo>
                  <a:pt x="179686" y="708660"/>
                </a:moveTo>
                <a:cubicBezTo>
                  <a:pt x="113963" y="579120"/>
                  <a:pt x="48241" y="449580"/>
                  <a:pt x="19666" y="331470"/>
                </a:cubicBezTo>
                <a:cubicBezTo>
                  <a:pt x="-8909" y="213360"/>
                  <a:pt x="-337" y="106680"/>
                  <a:pt x="8236" y="0"/>
                </a:cubicBezTo>
              </a:path>
            </a:pathLst>
          </a:cu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22" name="任意多边形 21"/>
          <p:cNvSpPr/>
          <p:nvPr/>
        </p:nvSpPr>
        <p:spPr bwMode="auto">
          <a:xfrm>
            <a:off x="3695720" y="2919813"/>
            <a:ext cx="525800" cy="764241"/>
          </a:xfrm>
          <a:custGeom>
            <a:avLst/>
            <a:gdLst>
              <a:gd name="connsiteX0" fmla="*/ 179686 w 179686"/>
              <a:gd name="connsiteY0" fmla="*/ 708660 h 708660"/>
              <a:gd name="connsiteX1" fmla="*/ 19666 w 179686"/>
              <a:gd name="connsiteY1" fmla="*/ 331470 h 708660"/>
              <a:gd name="connsiteX2" fmla="*/ 8236 w 179686"/>
              <a:gd name="connsiteY2" fmla="*/ 0 h 708660"/>
            </a:gdLst>
            <a:ahLst/>
            <a:cxnLst>
              <a:cxn ang="0">
                <a:pos x="connsiteX0" y="connsiteY0"/>
              </a:cxn>
              <a:cxn ang="0">
                <a:pos x="connsiteX1" y="connsiteY1"/>
              </a:cxn>
              <a:cxn ang="0">
                <a:pos x="connsiteX2" y="connsiteY2"/>
              </a:cxn>
            </a:cxnLst>
            <a:rect l="l" t="t" r="r" b="b"/>
            <a:pathLst>
              <a:path w="179686" h="708660">
                <a:moveTo>
                  <a:pt x="179686" y="708660"/>
                </a:moveTo>
                <a:cubicBezTo>
                  <a:pt x="113963" y="579120"/>
                  <a:pt x="48241" y="449580"/>
                  <a:pt x="19666" y="331470"/>
                </a:cubicBezTo>
                <a:cubicBezTo>
                  <a:pt x="-8909" y="213360"/>
                  <a:pt x="-337" y="106680"/>
                  <a:pt x="8236" y="0"/>
                </a:cubicBezTo>
              </a:path>
            </a:pathLst>
          </a:cu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654162368"/>
      </p:ext>
    </p:extLst>
  </p:cSld>
  <p:clrMapOvr>
    <a:overrideClrMapping bg1="lt1" tx1="dk1" bg2="lt2" tx2="dk2" accent1="accent1" accent2="accent2" accent3="accent3" accent4="accent4" accent5="accent5" accent6="accent6" hlink="hlink" folHlink="folHlink"/>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标题 1"/>
          <p:cNvSpPr txBox="1">
            <a:spLocks/>
          </p:cNvSpPr>
          <p:nvPr/>
        </p:nvSpPr>
        <p:spPr bwMode="auto">
          <a:xfrm>
            <a:off x="210484" y="105563"/>
            <a:ext cx="898744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pPr algn="l"/>
            <a:r>
              <a:rPr lang="en-US" altLang="zh-CN" sz="2400" b="1" kern="0" dirty="0" smtClean="0"/>
              <a:t>Use case 3: </a:t>
            </a:r>
            <a:r>
              <a:rPr lang="en-US" altLang="zh-CN" sz="2400" b="1" kern="0" dirty="0"/>
              <a:t>satellite and terrestrial integrated cover</a:t>
            </a:r>
            <a:endParaRPr lang="zh-CN" altLang="en-US" sz="2400" b="1" kern="0" dirty="0"/>
          </a:p>
        </p:txBody>
      </p:sp>
      <p:sp>
        <p:nvSpPr>
          <p:cNvPr id="44" name="矩形 43"/>
          <p:cNvSpPr/>
          <p:nvPr/>
        </p:nvSpPr>
        <p:spPr>
          <a:xfrm>
            <a:off x="5596467" y="1542639"/>
            <a:ext cx="6354856" cy="4039567"/>
          </a:xfrm>
          <a:prstGeom prst="rect">
            <a:avLst/>
          </a:prstGeom>
        </p:spPr>
        <p:txBody>
          <a:bodyPr wrap="square">
            <a:spAutoFit/>
          </a:bodyPr>
          <a:lstStyle/>
          <a:p>
            <a:pPr marL="285750" lvl="1"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5G-Advanced network consider involve satellite. RAN, 5GC NF, Application can be deployed in ground or satellite. In critical area, network may access via satellite only. </a:t>
            </a:r>
            <a:r>
              <a:rPr lang="en-US" altLang="zh-CN" dirty="0" smtClean="0">
                <a:solidFill>
                  <a:srgbClr val="000000"/>
                </a:solidFill>
                <a:ea typeface="等线" panose="02010600030101010101" pitchFamily="2" charset="-122"/>
                <a:cs typeface="Times New Roman" panose="02020603050405020304" pitchFamily="18" charset="0"/>
              </a:rPr>
              <a:t>In </a:t>
            </a:r>
            <a:r>
              <a:rPr lang="en-US" altLang="zh-CN" dirty="0">
                <a:solidFill>
                  <a:srgbClr val="000000"/>
                </a:solidFill>
                <a:ea typeface="等线" panose="02010600030101010101" pitchFamily="2" charset="-122"/>
                <a:cs typeface="Times New Roman" panose="02020603050405020304" pitchFamily="18" charset="0"/>
              </a:rPr>
              <a:t>some area, UE can access network via both RAN in ground and satellite.</a:t>
            </a:r>
          </a:p>
          <a:p>
            <a:pPr marL="742950" lvl="2" indent="-285750" hangingPunct="0">
              <a:spcAft>
                <a:spcPts val="900"/>
              </a:spcAft>
              <a:buFont typeface="Arial" panose="020B0604020202020204" pitchFamily="34" charset="0"/>
              <a:buChar char="•"/>
            </a:pPr>
            <a:r>
              <a:rPr lang="en-US" altLang="zh-CN" dirty="0">
                <a:solidFill>
                  <a:srgbClr val="000000"/>
                </a:solidFill>
                <a:ea typeface="等线" panose="02010600030101010101" pitchFamily="2" charset="-122"/>
                <a:cs typeface="Times New Roman" panose="02020603050405020304" pitchFamily="18" charset="0"/>
              </a:rPr>
              <a:t>It should be taken into consideration that which method is more efficiency. Especially in long distance communication, multi-hop routing will lead to energy consumption</a:t>
            </a:r>
            <a:r>
              <a:rPr lang="en-US" altLang="zh-CN" dirty="0" smtClean="0">
                <a:solidFill>
                  <a:srgbClr val="000000"/>
                </a:solidFill>
                <a:ea typeface="等线" panose="02010600030101010101" pitchFamily="2" charset="-122"/>
                <a:cs typeface="Times New Roman" panose="02020603050405020304" pitchFamily="18" charset="0"/>
              </a:rPr>
              <a:t>.</a:t>
            </a:r>
          </a:p>
          <a:p>
            <a:pPr marL="271463" lvl="2" indent="-271463"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GEO launch cost is high. Energy in GEO is not limited. While LEO launch has low cost, low latency, small size and energy limited.</a:t>
            </a:r>
          </a:p>
          <a:p>
            <a:pPr marL="728663" lvl="3" indent="-271463" hangingPunct="0">
              <a:spcAft>
                <a:spcPts val="900"/>
              </a:spcAft>
              <a:buFont typeface="Arial" panose="020B0604020202020204" pitchFamily="34" charset="0"/>
              <a:buChar char="•"/>
            </a:pPr>
            <a:r>
              <a:rPr lang="en-US" altLang="zh-CN" dirty="0">
                <a:solidFill>
                  <a:srgbClr val="000000"/>
                </a:solidFill>
                <a:latin typeface="+mj-lt"/>
                <a:ea typeface="等线" panose="02010600030101010101" pitchFamily="2" charset="-122"/>
                <a:cs typeface="Times New Roman" panose="02020603050405020304" pitchFamily="18" charset="0"/>
              </a:rPr>
              <a:t>S</a:t>
            </a:r>
            <a:r>
              <a:rPr lang="en-US" altLang="zh-CN" dirty="0" smtClean="0">
                <a:solidFill>
                  <a:srgbClr val="000000"/>
                </a:solidFill>
                <a:ea typeface="等线" panose="02010600030101010101" pitchFamily="2" charset="-122"/>
                <a:cs typeface="Times New Roman" panose="02020603050405020304" pitchFamily="18" charset="0"/>
              </a:rPr>
              <a:t>ystem </a:t>
            </a:r>
            <a:r>
              <a:rPr lang="en-US" altLang="zh-CN" dirty="0">
                <a:solidFill>
                  <a:srgbClr val="000000"/>
                </a:solidFill>
                <a:ea typeface="等线" panose="02010600030101010101" pitchFamily="2" charset="-122"/>
                <a:cs typeface="Times New Roman" panose="02020603050405020304" pitchFamily="18" charset="0"/>
              </a:rPr>
              <a:t>energy efficient design due to energy </a:t>
            </a:r>
            <a:r>
              <a:rPr lang="en-US" altLang="zh-CN" dirty="0" smtClean="0">
                <a:solidFill>
                  <a:srgbClr val="000000"/>
                </a:solidFill>
                <a:ea typeface="等线" panose="02010600030101010101" pitchFamily="2" charset="-122"/>
                <a:cs typeface="Times New Roman" panose="02020603050405020304" pitchFamily="18" charset="0"/>
              </a:rPr>
              <a:t>limited, especially in low-orbit satellite scenario. </a:t>
            </a:r>
            <a:endParaRPr lang="en-US" altLang="zh-CN" dirty="0" smtClean="0">
              <a:solidFill>
                <a:srgbClr val="000000"/>
              </a:solidFill>
              <a:latin typeface="+mj-lt"/>
              <a:ea typeface="等线" panose="02010600030101010101" pitchFamily="2" charset="-122"/>
              <a:cs typeface="Times New Roman" panose="02020603050405020304" pitchFamily="18" charset="0"/>
            </a:endParaRPr>
          </a:p>
        </p:txBody>
      </p:sp>
      <p:pic>
        <p:nvPicPr>
          <p:cNvPr id="45" name="图片 44"/>
          <p:cNvPicPr/>
          <p:nvPr/>
        </p:nvPicPr>
        <p:blipFill>
          <a:blip r:embed="rId3" cstate="print"/>
          <a:srcRect/>
          <a:stretch>
            <a:fillRect/>
          </a:stretch>
        </p:blipFill>
        <p:spPr bwMode="auto">
          <a:xfrm>
            <a:off x="210484" y="927249"/>
            <a:ext cx="5258882" cy="5270349"/>
          </a:xfrm>
          <a:prstGeom prst="rect">
            <a:avLst/>
          </a:prstGeom>
          <a:noFill/>
        </p:spPr>
      </p:pic>
    </p:spTree>
    <p:extLst>
      <p:ext uri="{BB962C8B-B14F-4D97-AF65-F5344CB8AC3E}">
        <p14:creationId xmlns:p14="http://schemas.microsoft.com/office/powerpoint/2010/main" val="173855754"/>
      </p:ext>
    </p:extLst>
  </p:cSld>
  <p:clrMapOvr>
    <a:overrideClrMapping bg1="lt1" tx1="dk1" bg2="lt2" tx2="dk2" accent1="accent1" accent2="accent2" accent3="accent3" accent4="accent4" accent5="accent5" accent6="accent6" hlink="hlink" folHlink="folHlink"/>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83509" y="0"/>
            <a:ext cx="5517401" cy="1143000"/>
          </a:xfrm>
        </p:spPr>
        <p:txBody>
          <a:bodyPr/>
          <a:lstStyle/>
          <a:p>
            <a:pPr algn="l"/>
            <a:r>
              <a:rPr lang="en-US" altLang="zh-CN" sz="2400" b="1" dirty="0" smtClean="0"/>
              <a:t>Use case 4: </a:t>
            </a:r>
            <a:r>
              <a:rPr lang="en-US" altLang="zh-CN" sz="2400" b="1" dirty="0"/>
              <a:t>dual connectivity</a:t>
            </a:r>
            <a:endParaRPr lang="zh-CN" altLang="en-US" sz="2400" b="1" dirty="0"/>
          </a:p>
        </p:txBody>
      </p:sp>
      <p:sp>
        <p:nvSpPr>
          <p:cNvPr id="3" name="矩形 2"/>
          <p:cNvSpPr/>
          <p:nvPr/>
        </p:nvSpPr>
        <p:spPr>
          <a:xfrm>
            <a:off x="5303949" y="1321311"/>
            <a:ext cx="6505195" cy="1792798"/>
          </a:xfrm>
          <a:prstGeom prst="rect">
            <a:avLst/>
          </a:prstGeom>
        </p:spPr>
        <p:txBody>
          <a:bodyPr wrap="square">
            <a:spAutoFit/>
          </a:bodyPr>
          <a:lstStyle/>
          <a:p>
            <a:pPr marL="285750" lvl="1" indent="-285750" hangingPunct="0">
              <a:spcAft>
                <a:spcPts val="3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A terminal access different networks via different frequency, e.g. </a:t>
            </a:r>
            <a:r>
              <a:rPr lang="en-US" altLang="zh-CN" dirty="0" err="1" smtClean="0">
                <a:solidFill>
                  <a:srgbClr val="000000"/>
                </a:solidFill>
                <a:latin typeface="+mj-lt"/>
                <a:ea typeface="等线" panose="02010600030101010101" pitchFamily="2" charset="-122"/>
                <a:cs typeface="Times New Roman" panose="02020603050405020304" pitchFamily="18" charset="0"/>
              </a:rPr>
              <a:t>IoT</a:t>
            </a:r>
            <a:r>
              <a:rPr lang="en-US" altLang="zh-CN" dirty="0" smtClean="0">
                <a:solidFill>
                  <a:srgbClr val="000000"/>
                </a:solidFill>
                <a:latin typeface="+mj-lt"/>
                <a:ea typeface="等线" panose="02010600030101010101" pitchFamily="2" charset="-122"/>
                <a:cs typeface="Times New Roman" panose="02020603050405020304" pitchFamily="18" charset="0"/>
              </a:rPr>
              <a:t> service via 4.9GHz spectrum while other services via 2.6GHz </a:t>
            </a:r>
            <a:r>
              <a:rPr lang="en-US" altLang="zh-CN" dirty="0" smtClean="0">
                <a:solidFill>
                  <a:srgbClr val="000000"/>
                </a:solidFill>
                <a:ea typeface="等线" panose="02010600030101010101" pitchFamily="2" charset="-122"/>
                <a:cs typeface="Times New Roman" panose="02020603050405020304" pitchFamily="18" charset="0"/>
              </a:rPr>
              <a:t>spectrum. RAN supports both 2.6GHz and 4.9GHz.</a:t>
            </a:r>
          </a:p>
          <a:p>
            <a:pPr marL="742950" lvl="2" indent="-285750" hangingPunct="0">
              <a:spcAft>
                <a:spcPts val="3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At off-peak time, there may be no service access in 4.9GHz (or 2.6GHz). It leads to energy waste for network and considering energy efficient solution for this cell.</a:t>
            </a:r>
            <a:endParaRPr lang="en-US" altLang="zh-CN" dirty="0">
              <a:solidFill>
                <a:srgbClr val="000000"/>
              </a:solidFill>
              <a:latin typeface="+mj-lt"/>
              <a:ea typeface="等线" panose="02010600030101010101" pitchFamily="2" charset="-122"/>
              <a:cs typeface="Times New Roman" panose="02020603050405020304" pitchFamily="18" charset="0"/>
            </a:endParaRPr>
          </a:p>
        </p:txBody>
      </p:sp>
      <p:sp>
        <p:nvSpPr>
          <p:cNvPr id="7" name="平行四边形 6"/>
          <p:cNvSpPr/>
          <p:nvPr/>
        </p:nvSpPr>
        <p:spPr>
          <a:xfrm>
            <a:off x="2691873" y="1557120"/>
            <a:ext cx="2496351" cy="707656"/>
          </a:xfrm>
          <a:prstGeom prst="parallelogram">
            <a:avLst/>
          </a:prstGeom>
          <a:solidFill>
            <a:srgbClr val="F2CED2">
              <a:alpha val="36078"/>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solidFill>
              <a:latin typeface="微软雅黑" panose="020B0503020204020204" pitchFamily="34" charset="-122"/>
              <a:ea typeface="微软雅黑" panose="020B0503020204020204" pitchFamily="34" charset="-122"/>
            </a:endParaRPr>
          </a:p>
        </p:txBody>
      </p:sp>
      <p:sp>
        <p:nvSpPr>
          <p:cNvPr id="8" name="平行四边形 7"/>
          <p:cNvSpPr/>
          <p:nvPr/>
        </p:nvSpPr>
        <p:spPr>
          <a:xfrm>
            <a:off x="2558938" y="2583959"/>
            <a:ext cx="2509595" cy="693453"/>
          </a:xfrm>
          <a:prstGeom prst="parallelogram">
            <a:avLst/>
          </a:prstGeom>
          <a:solidFill>
            <a:srgbClr val="89C3E5">
              <a:alpha val="43137"/>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solidFill>
              <a:latin typeface="微软雅黑" panose="020B0503020204020204" pitchFamily="34" charset="-122"/>
              <a:ea typeface="微软雅黑" panose="020B0503020204020204" pitchFamily="34" charset="-122"/>
            </a:endParaRPr>
          </a:p>
        </p:txBody>
      </p:sp>
      <p:sp>
        <p:nvSpPr>
          <p:cNvPr id="9" name="TextBox 11"/>
          <p:cNvSpPr txBox="1"/>
          <p:nvPr/>
        </p:nvSpPr>
        <p:spPr bwMode="auto">
          <a:xfrm>
            <a:off x="3660509" y="1750560"/>
            <a:ext cx="435517" cy="195882"/>
          </a:xfrm>
          <a:prstGeom prst="rect">
            <a:avLst/>
          </a:prstGeom>
          <a:noFill/>
          <a:ln w="9525">
            <a:noFill/>
            <a:miter lim="800000"/>
            <a:headEnd/>
            <a:tailEnd/>
          </a:ln>
        </p:spPr>
        <p:txBody>
          <a:bodyPr wrap="none" rtlCol="0">
            <a:noAutofit/>
          </a:bodyPr>
          <a:lstStyle/>
          <a:p>
            <a:pPr marL="287338" indent="-287338" fontAlgn="base">
              <a:lnSpc>
                <a:spcPct val="120000"/>
              </a:lnSpc>
              <a:spcBef>
                <a:spcPts val="600"/>
              </a:spcBef>
              <a:spcAft>
                <a:spcPct val="0"/>
              </a:spcAft>
            </a:pPr>
            <a:r>
              <a:rPr lang="en-US" altLang="zh-CN" sz="1100" dirty="0" smtClean="0">
                <a:latin typeface="微软雅黑" panose="020B0503020204020204" pitchFamily="34" charset="-122"/>
                <a:ea typeface="微软雅黑" panose="020B0503020204020204" pitchFamily="34" charset="-122"/>
              </a:rPr>
              <a:t>URLLC</a:t>
            </a:r>
            <a:endParaRPr lang="zh-CN" altLang="en-US" sz="1100" dirty="0" smtClean="0">
              <a:latin typeface="微软雅黑" panose="020B0503020204020204" pitchFamily="34" charset="-122"/>
              <a:ea typeface="微软雅黑" panose="020B0503020204020204" pitchFamily="34" charset="-122"/>
            </a:endParaRPr>
          </a:p>
        </p:txBody>
      </p:sp>
      <p:sp>
        <p:nvSpPr>
          <p:cNvPr id="10" name="TextBox 12"/>
          <p:cNvSpPr txBox="1"/>
          <p:nvPr/>
        </p:nvSpPr>
        <p:spPr bwMode="auto">
          <a:xfrm>
            <a:off x="3812470" y="2775616"/>
            <a:ext cx="838729" cy="406251"/>
          </a:xfrm>
          <a:prstGeom prst="rect">
            <a:avLst/>
          </a:prstGeom>
          <a:noFill/>
          <a:ln w="9525">
            <a:noFill/>
            <a:miter lim="800000"/>
            <a:headEnd/>
            <a:tailEnd/>
          </a:ln>
        </p:spPr>
        <p:txBody>
          <a:bodyPr wrap="none" rtlCol="0">
            <a:noAutofit/>
          </a:bodyPr>
          <a:lstStyle/>
          <a:p>
            <a:pPr marL="287338" indent="-287338" fontAlgn="base">
              <a:lnSpc>
                <a:spcPct val="120000"/>
              </a:lnSpc>
              <a:spcBef>
                <a:spcPts val="600"/>
              </a:spcBef>
              <a:spcAft>
                <a:spcPct val="0"/>
              </a:spcAft>
            </a:pPr>
            <a:r>
              <a:rPr lang="en-US" altLang="zh-CN" sz="1100" dirty="0" err="1" smtClean="0">
                <a:latin typeface="微软雅黑" panose="020B0503020204020204" pitchFamily="34" charset="-122"/>
                <a:ea typeface="微软雅黑" panose="020B0503020204020204" pitchFamily="34" charset="-122"/>
              </a:rPr>
              <a:t>mMTC</a:t>
            </a:r>
            <a:endParaRPr lang="zh-CN" altLang="en-US" sz="1100" dirty="0" smtClean="0">
              <a:latin typeface="微软雅黑" panose="020B0503020204020204" pitchFamily="34" charset="-122"/>
              <a:ea typeface="微软雅黑" panose="020B0503020204020204" pitchFamily="34" charset="-122"/>
            </a:endParaRPr>
          </a:p>
        </p:txBody>
      </p:sp>
      <p:sp>
        <p:nvSpPr>
          <p:cNvPr id="14" name="TextBox 36"/>
          <p:cNvSpPr txBox="1"/>
          <p:nvPr/>
        </p:nvSpPr>
        <p:spPr bwMode="auto">
          <a:xfrm>
            <a:off x="2254001" y="1817440"/>
            <a:ext cx="536781" cy="253866"/>
          </a:xfrm>
          <a:prstGeom prst="rect">
            <a:avLst/>
          </a:prstGeom>
          <a:noFill/>
          <a:ln w="9525">
            <a:noFill/>
            <a:miter lim="800000"/>
            <a:headEnd/>
            <a:tailEnd/>
          </a:ln>
        </p:spPr>
        <p:txBody>
          <a:bodyPr wrap="none" rtlCol="0">
            <a:noAutofit/>
          </a:bodyPr>
          <a:lstStyle/>
          <a:p>
            <a:pPr marL="287338" indent="-287338" algn="ctr" fontAlgn="base">
              <a:spcBef>
                <a:spcPts val="600"/>
              </a:spcBef>
              <a:spcAft>
                <a:spcPct val="0"/>
              </a:spcAft>
            </a:pPr>
            <a:r>
              <a:rPr lang="en-US" altLang="zh-CN" sz="900" dirty="0" smtClean="0">
                <a:latin typeface="微软雅黑" pitchFamily="34" charset="-122"/>
                <a:ea typeface="微软雅黑" pitchFamily="34" charset="-122"/>
              </a:rPr>
              <a:t>2.6G</a:t>
            </a:r>
            <a:endParaRPr lang="zh-CN" altLang="en-US" sz="900" dirty="0" smtClean="0">
              <a:latin typeface="微软雅黑" pitchFamily="34" charset="-122"/>
              <a:ea typeface="微软雅黑" pitchFamily="34" charset="-122"/>
            </a:endParaRPr>
          </a:p>
        </p:txBody>
      </p:sp>
      <p:sp>
        <p:nvSpPr>
          <p:cNvPr id="17" name="Freeform 5"/>
          <p:cNvSpPr>
            <a:spLocks/>
          </p:cNvSpPr>
          <p:nvPr/>
        </p:nvSpPr>
        <p:spPr bwMode="auto">
          <a:xfrm>
            <a:off x="2956939" y="1638946"/>
            <a:ext cx="633749" cy="556218"/>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bg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847982307"/>
          <p:cNvSpPr txBox="1"/>
          <p:nvPr/>
        </p:nvSpPr>
        <p:spPr>
          <a:xfrm>
            <a:off x="2950418" y="1868610"/>
            <a:ext cx="732893" cy="261610"/>
          </a:xfrm>
          <a:prstGeom prst="rect">
            <a:avLst/>
          </a:prstGeom>
          <a:noFill/>
          <a:ln>
            <a:noFill/>
            <a:prstDash val="solid"/>
          </a:ln>
        </p:spPr>
        <p:txBody>
          <a:bodyPr wrap="none" rtlCol="0">
            <a:spAutoFit/>
          </a:bodyPr>
          <a:lstStyle/>
          <a:p>
            <a:pPr defTabSz="1219272" fontAlgn="auto">
              <a:spcBef>
                <a:spcPts val="0"/>
              </a:spcBef>
              <a:spcAft>
                <a:spcPts val="0"/>
              </a:spcAft>
            </a:pPr>
            <a:r>
              <a:rPr lang="en-US" altLang="zh-CN" sz="1050" dirty="0">
                <a:latin typeface="微软雅黑" pitchFamily="34" charset="-122"/>
                <a:ea typeface="微软雅黑" pitchFamily="34" charset="-122"/>
                <a:cs typeface="Arial" panose="020B0604020202020204" pitchFamily="34" charset="0"/>
              </a:rPr>
              <a:t>5G Core</a:t>
            </a:r>
            <a:endParaRPr lang="zh-CN" altLang="en-US" sz="1050" dirty="0">
              <a:latin typeface="微软雅黑" pitchFamily="34" charset="-122"/>
              <a:ea typeface="微软雅黑" pitchFamily="34" charset="-122"/>
              <a:cs typeface="Arial" panose="020B0604020202020204" pitchFamily="34" charset="0"/>
            </a:endParaRPr>
          </a:p>
        </p:txBody>
      </p:sp>
      <p:sp>
        <p:nvSpPr>
          <p:cNvPr id="19" name="Freeform 5"/>
          <p:cNvSpPr>
            <a:spLocks/>
          </p:cNvSpPr>
          <p:nvPr/>
        </p:nvSpPr>
        <p:spPr bwMode="auto">
          <a:xfrm>
            <a:off x="3022100" y="2652576"/>
            <a:ext cx="526249" cy="556218"/>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bg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847982307"/>
          <p:cNvSpPr txBox="1"/>
          <p:nvPr/>
        </p:nvSpPr>
        <p:spPr>
          <a:xfrm>
            <a:off x="2997590" y="2886864"/>
            <a:ext cx="732893" cy="261610"/>
          </a:xfrm>
          <a:prstGeom prst="rect">
            <a:avLst/>
          </a:prstGeom>
          <a:noFill/>
          <a:ln>
            <a:noFill/>
            <a:prstDash val="solid"/>
          </a:ln>
        </p:spPr>
        <p:txBody>
          <a:bodyPr wrap="none" rtlCol="0">
            <a:spAutoFit/>
          </a:bodyPr>
          <a:lstStyle/>
          <a:p>
            <a:pPr defTabSz="1219272" fontAlgn="auto">
              <a:spcBef>
                <a:spcPts val="0"/>
              </a:spcBef>
              <a:spcAft>
                <a:spcPts val="0"/>
              </a:spcAft>
            </a:pPr>
            <a:r>
              <a:rPr lang="en-US" altLang="zh-CN" sz="1050" dirty="0">
                <a:latin typeface="微软雅黑" pitchFamily="34" charset="-122"/>
                <a:ea typeface="微软雅黑" pitchFamily="34" charset="-122"/>
                <a:cs typeface="Arial" panose="020B0604020202020204" pitchFamily="34" charset="0"/>
              </a:rPr>
              <a:t>5G Core</a:t>
            </a:r>
            <a:endParaRPr lang="zh-CN" altLang="en-US" sz="1050" dirty="0">
              <a:latin typeface="微软雅黑" pitchFamily="34" charset="-122"/>
              <a:ea typeface="微软雅黑" pitchFamily="34" charset="-122"/>
              <a:cs typeface="Arial" panose="020B0604020202020204" pitchFamily="34" charset="0"/>
            </a:endParaRPr>
          </a:p>
        </p:txBody>
      </p:sp>
      <p:sp>
        <p:nvSpPr>
          <p:cNvPr id="23" name="Freeform 13"/>
          <p:cNvSpPr>
            <a:spLocks/>
          </p:cNvSpPr>
          <p:nvPr/>
        </p:nvSpPr>
        <p:spPr bwMode="auto">
          <a:xfrm rot="4063291" flipV="1">
            <a:off x="1619808" y="1664416"/>
            <a:ext cx="208162" cy="1013804"/>
          </a:xfrm>
          <a:custGeom>
            <a:avLst/>
            <a:gdLst>
              <a:gd name="T0" fmla="*/ 150813 w 404"/>
              <a:gd name="T1" fmla="*/ 641303 h 1294"/>
              <a:gd name="T2" fmla="*/ 32477 w 404"/>
              <a:gd name="T3" fmla="*/ 0 h 1294"/>
              <a:gd name="T4" fmla="*/ 83619 w 404"/>
              <a:gd name="T5" fmla="*/ 477442 h 1294"/>
              <a:gd name="T6" fmla="*/ 0 w 404"/>
              <a:gd name="T7" fmla="*/ 387610 h 1294"/>
              <a:gd name="T8" fmla="*/ 112363 w 404"/>
              <a:gd name="T9" fmla="*/ 1076325 h 1294"/>
              <a:gd name="T10" fmla="*/ 57861 w 404"/>
              <a:gd name="T11" fmla="*/ 570602 h 1294"/>
              <a:gd name="T12" fmla="*/ 150813 w 404"/>
              <a:gd name="T13" fmla="*/ 641303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chemeClr val="accent2">
              <a:lumMod val="60000"/>
              <a:lumOff val="40000"/>
            </a:schemeClr>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0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24" name="Freeform 13"/>
          <p:cNvSpPr>
            <a:spLocks/>
          </p:cNvSpPr>
          <p:nvPr/>
        </p:nvSpPr>
        <p:spPr bwMode="auto">
          <a:xfrm rot="17414306">
            <a:off x="1619302" y="2057622"/>
            <a:ext cx="256443" cy="1040232"/>
          </a:xfrm>
          <a:custGeom>
            <a:avLst/>
            <a:gdLst>
              <a:gd name="T0" fmla="*/ 150813 w 404"/>
              <a:gd name="T1" fmla="*/ 641303 h 1294"/>
              <a:gd name="T2" fmla="*/ 32477 w 404"/>
              <a:gd name="T3" fmla="*/ 0 h 1294"/>
              <a:gd name="T4" fmla="*/ 83619 w 404"/>
              <a:gd name="T5" fmla="*/ 477442 h 1294"/>
              <a:gd name="T6" fmla="*/ 0 w 404"/>
              <a:gd name="T7" fmla="*/ 387610 h 1294"/>
              <a:gd name="T8" fmla="*/ 112363 w 404"/>
              <a:gd name="T9" fmla="*/ 1076325 h 1294"/>
              <a:gd name="T10" fmla="*/ 57861 w 404"/>
              <a:gd name="T11" fmla="*/ 570602 h 1294"/>
              <a:gd name="T12" fmla="*/ 150813 w 404"/>
              <a:gd name="T13" fmla="*/ 641303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68A3D8"/>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0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cxnSp>
        <p:nvCxnSpPr>
          <p:cNvPr id="25" name="直接连接符 24"/>
          <p:cNvCxnSpPr/>
          <p:nvPr/>
        </p:nvCxnSpPr>
        <p:spPr>
          <a:xfrm flipV="1">
            <a:off x="2586005" y="2198387"/>
            <a:ext cx="589786" cy="315646"/>
          </a:xfrm>
          <a:prstGeom prst="line">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586005" y="2514034"/>
            <a:ext cx="473461" cy="41838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27" name="图片 96" descr="基站.png"/>
          <p:cNvPicPr>
            <a:picLocks noChangeAspect="1"/>
          </p:cNvPicPr>
          <p:nvPr/>
        </p:nvPicPr>
        <p:blipFill>
          <a:blip r:embed="rId3" cstate="print"/>
          <a:stretch>
            <a:fillRect/>
          </a:stretch>
        </p:blipFill>
        <p:spPr bwMode="auto">
          <a:xfrm>
            <a:off x="2182024" y="2183608"/>
            <a:ext cx="415612" cy="630579"/>
          </a:xfrm>
          <a:prstGeom prst="rect">
            <a:avLst/>
          </a:prstGeom>
          <a:ln w="6350">
            <a:noFill/>
            <a:headEnd type="triangle" w="med" len="med"/>
            <a:tailEnd type="triangle" w="med" len="med"/>
          </a:ln>
        </p:spPr>
      </p:pic>
      <p:grpSp>
        <p:nvGrpSpPr>
          <p:cNvPr id="28" name="组合 139"/>
          <p:cNvGrpSpPr/>
          <p:nvPr/>
        </p:nvGrpSpPr>
        <p:grpSpPr>
          <a:xfrm rot="16200000">
            <a:off x="2262395" y="1892321"/>
            <a:ext cx="308682" cy="578997"/>
            <a:chOff x="4432300" y="5486400"/>
            <a:chExt cx="1308100" cy="673100"/>
          </a:xfrm>
        </p:grpSpPr>
        <p:grpSp>
          <p:nvGrpSpPr>
            <p:cNvPr id="30" name="组合 140"/>
            <p:cNvGrpSpPr/>
            <p:nvPr/>
          </p:nvGrpSpPr>
          <p:grpSpPr>
            <a:xfrm>
              <a:off x="4432300" y="5486400"/>
              <a:ext cx="1308100" cy="673100"/>
              <a:chOff x="4432300" y="5486400"/>
              <a:chExt cx="1308100" cy="673100"/>
            </a:xfrm>
          </p:grpSpPr>
          <p:sp>
            <p:nvSpPr>
              <p:cNvPr id="37" name="弧形 36"/>
              <p:cNvSpPr/>
              <p:nvPr/>
            </p:nvSpPr>
            <p:spPr>
              <a:xfrm>
                <a:off x="4432300" y="5486400"/>
                <a:ext cx="1308100" cy="673100"/>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38" name="弧形 37"/>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nvGrpSpPr>
            <p:cNvPr id="31" name="组合 141"/>
            <p:cNvGrpSpPr/>
            <p:nvPr/>
          </p:nvGrpSpPr>
          <p:grpSpPr>
            <a:xfrm>
              <a:off x="4572000" y="5575300"/>
              <a:ext cx="1016000" cy="482600"/>
              <a:chOff x="4432300" y="5486400"/>
              <a:chExt cx="1308100" cy="673100"/>
            </a:xfrm>
          </p:grpSpPr>
          <p:sp>
            <p:nvSpPr>
              <p:cNvPr id="35" name="弧形 34"/>
              <p:cNvSpPr/>
              <p:nvPr/>
            </p:nvSpPr>
            <p:spPr>
              <a:xfrm>
                <a:off x="4432305" y="5486400"/>
                <a:ext cx="1126338" cy="673100"/>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36" name="弧形 35"/>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nvGrpSpPr>
            <p:cNvPr id="32" name="组合 142"/>
            <p:cNvGrpSpPr/>
            <p:nvPr/>
          </p:nvGrpSpPr>
          <p:grpSpPr>
            <a:xfrm>
              <a:off x="4722203" y="5676894"/>
              <a:ext cx="675298" cy="266700"/>
              <a:chOff x="4402791" y="5486400"/>
              <a:chExt cx="1337609" cy="673102"/>
            </a:xfrm>
          </p:grpSpPr>
          <p:sp>
            <p:nvSpPr>
              <p:cNvPr id="33" name="弧形 32"/>
              <p:cNvSpPr/>
              <p:nvPr/>
            </p:nvSpPr>
            <p:spPr>
              <a:xfrm>
                <a:off x="4402791" y="5486401"/>
                <a:ext cx="1079753" cy="673101"/>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34" name="弧形 33"/>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sp>
        <p:nvSpPr>
          <p:cNvPr id="41" name="矩形 40"/>
          <p:cNvSpPr/>
          <p:nvPr/>
        </p:nvSpPr>
        <p:spPr>
          <a:xfrm>
            <a:off x="1882640" y="2296442"/>
            <a:ext cx="433132" cy="230832"/>
          </a:xfrm>
          <a:prstGeom prst="rect">
            <a:avLst/>
          </a:prstGeom>
        </p:spPr>
        <p:txBody>
          <a:bodyPr wrap="none">
            <a:spAutoFit/>
          </a:bodyPr>
          <a:lstStyle/>
          <a:p>
            <a:pPr marL="287338" indent="-287338" algn="ctr" fontAlgn="base">
              <a:spcBef>
                <a:spcPts val="600"/>
              </a:spcBef>
              <a:spcAft>
                <a:spcPct val="0"/>
              </a:spcAft>
            </a:pPr>
            <a:r>
              <a:rPr lang="en-US" altLang="zh-CN" sz="900" dirty="0" smtClean="0">
                <a:latin typeface="微软雅黑" pitchFamily="34" charset="-122"/>
                <a:ea typeface="微软雅黑" pitchFamily="34" charset="-122"/>
              </a:rPr>
              <a:t>4.9G</a:t>
            </a:r>
            <a:endParaRPr lang="zh-CN" altLang="en-US" sz="900" dirty="0">
              <a:latin typeface="微软雅黑" pitchFamily="34" charset="-122"/>
              <a:ea typeface="微软雅黑" pitchFamily="34" charset="-122"/>
            </a:endParaRPr>
          </a:p>
        </p:txBody>
      </p:sp>
      <p:pic>
        <p:nvPicPr>
          <p:cNvPr id="42" name="图片 41"/>
          <p:cNvPicPr>
            <a:picLocks noChangeAspect="1"/>
          </p:cNvPicPr>
          <p:nvPr/>
        </p:nvPicPr>
        <p:blipFill rotWithShape="1">
          <a:blip r:embed="rId4">
            <a:extLst>
              <a:ext uri="{28A0092B-C50C-407E-A947-70E740481C1C}">
                <a14:useLocalDpi xmlns:a14="http://schemas.microsoft.com/office/drawing/2010/main" val="0"/>
              </a:ext>
            </a:extLst>
          </a:blip>
          <a:srcRect l="29014" t="29542" r="52471" b="54915"/>
          <a:stretch/>
        </p:blipFill>
        <p:spPr>
          <a:xfrm>
            <a:off x="450113" y="1990721"/>
            <a:ext cx="822960" cy="690880"/>
          </a:xfrm>
          <a:prstGeom prst="rect">
            <a:avLst/>
          </a:prstGeom>
          <a:ln>
            <a:solidFill>
              <a:schemeClr val="accent1"/>
            </a:solidFill>
          </a:ln>
        </p:spPr>
      </p:pic>
      <p:sp>
        <p:nvSpPr>
          <p:cNvPr id="29" name="TextBox 89"/>
          <p:cNvSpPr txBox="1"/>
          <p:nvPr/>
        </p:nvSpPr>
        <p:spPr bwMode="auto">
          <a:xfrm>
            <a:off x="216970" y="2681601"/>
            <a:ext cx="816672" cy="216403"/>
          </a:xfrm>
          <a:prstGeom prst="rect">
            <a:avLst/>
          </a:prstGeom>
          <a:noFill/>
          <a:ln w="9525">
            <a:noFill/>
            <a:miter lim="800000"/>
            <a:headEnd/>
            <a:tailEnd/>
          </a:ln>
        </p:spPr>
        <p:txBody>
          <a:bodyPr wrap="none" rtlCol="0">
            <a:noAutofit/>
          </a:bodyPr>
          <a:lstStyle/>
          <a:p>
            <a:pPr marL="287338" indent="-287338" fontAlgn="base">
              <a:lnSpc>
                <a:spcPct val="120000"/>
              </a:lnSpc>
              <a:spcBef>
                <a:spcPts val="600"/>
              </a:spcBef>
              <a:spcAft>
                <a:spcPct val="0"/>
              </a:spcAft>
            </a:pPr>
            <a:r>
              <a:rPr lang="en-US" altLang="zh-CN" sz="900" dirty="0" smtClean="0">
                <a:latin typeface="微软雅黑" pitchFamily="34" charset="-122"/>
                <a:ea typeface="微软雅黑" pitchFamily="34" charset="-122"/>
              </a:rPr>
              <a:t>2.6G and 4.9G terminal</a:t>
            </a:r>
            <a:endParaRPr lang="zh-CN" altLang="en-US" sz="900" dirty="0" smtClean="0">
              <a:latin typeface="微软雅黑" pitchFamily="34" charset="-122"/>
              <a:ea typeface="微软雅黑" pitchFamily="34" charset="-122"/>
            </a:endParaRPr>
          </a:p>
        </p:txBody>
      </p:sp>
      <p:sp>
        <p:nvSpPr>
          <p:cNvPr id="40" name="平行四边形 39"/>
          <p:cNvSpPr/>
          <p:nvPr/>
        </p:nvSpPr>
        <p:spPr>
          <a:xfrm>
            <a:off x="2858922" y="4637607"/>
            <a:ext cx="2496351" cy="707656"/>
          </a:xfrm>
          <a:prstGeom prst="parallelogram">
            <a:avLst/>
          </a:prstGeom>
          <a:solidFill>
            <a:schemeClr val="bg1">
              <a:lumMod val="75000"/>
              <a:alpha val="36078"/>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solidFill>
              <a:latin typeface="微软雅黑" panose="020B0503020204020204" pitchFamily="34" charset="-122"/>
              <a:ea typeface="微软雅黑" panose="020B0503020204020204" pitchFamily="34" charset="-122"/>
            </a:endParaRPr>
          </a:p>
        </p:txBody>
      </p:sp>
      <p:sp>
        <p:nvSpPr>
          <p:cNvPr id="49" name="TextBox 36"/>
          <p:cNvSpPr txBox="1"/>
          <p:nvPr/>
        </p:nvSpPr>
        <p:spPr bwMode="auto">
          <a:xfrm>
            <a:off x="2288707" y="4440515"/>
            <a:ext cx="536781" cy="253866"/>
          </a:xfrm>
          <a:prstGeom prst="rect">
            <a:avLst/>
          </a:prstGeom>
          <a:noFill/>
          <a:ln w="9525">
            <a:noFill/>
            <a:miter lim="800000"/>
            <a:headEnd/>
            <a:tailEnd/>
          </a:ln>
        </p:spPr>
        <p:txBody>
          <a:bodyPr wrap="none" rtlCol="0">
            <a:noAutofit/>
          </a:bodyPr>
          <a:lstStyle/>
          <a:p>
            <a:pPr marL="287338" indent="-287338" algn="ctr" fontAlgn="base">
              <a:spcBef>
                <a:spcPts val="600"/>
              </a:spcBef>
              <a:spcAft>
                <a:spcPct val="0"/>
              </a:spcAft>
            </a:pPr>
            <a:r>
              <a:rPr lang="en-US" altLang="zh-CN" sz="900" dirty="0" smtClean="0">
                <a:latin typeface="微软雅黑" pitchFamily="34" charset="-122"/>
                <a:ea typeface="微软雅黑" pitchFamily="34" charset="-122"/>
              </a:rPr>
              <a:t>2.6G</a:t>
            </a:r>
            <a:endParaRPr lang="zh-CN" altLang="en-US" sz="900" dirty="0" smtClean="0">
              <a:latin typeface="微软雅黑" pitchFamily="34" charset="-122"/>
              <a:ea typeface="微软雅黑" pitchFamily="34" charset="-122"/>
            </a:endParaRPr>
          </a:p>
        </p:txBody>
      </p:sp>
      <p:sp>
        <p:nvSpPr>
          <p:cNvPr id="51" name="Freeform 5"/>
          <p:cNvSpPr>
            <a:spLocks/>
          </p:cNvSpPr>
          <p:nvPr/>
        </p:nvSpPr>
        <p:spPr bwMode="auto">
          <a:xfrm>
            <a:off x="3123988" y="4719433"/>
            <a:ext cx="633749" cy="556218"/>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bg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2" name="847982307"/>
          <p:cNvSpPr txBox="1"/>
          <p:nvPr/>
        </p:nvSpPr>
        <p:spPr>
          <a:xfrm>
            <a:off x="3117467" y="4949097"/>
            <a:ext cx="732893" cy="261610"/>
          </a:xfrm>
          <a:prstGeom prst="rect">
            <a:avLst/>
          </a:prstGeom>
          <a:noFill/>
          <a:ln>
            <a:noFill/>
            <a:prstDash val="solid"/>
          </a:ln>
        </p:spPr>
        <p:txBody>
          <a:bodyPr wrap="none" rtlCol="0">
            <a:spAutoFit/>
          </a:bodyPr>
          <a:lstStyle/>
          <a:p>
            <a:pPr defTabSz="1219272" fontAlgn="auto">
              <a:spcBef>
                <a:spcPts val="0"/>
              </a:spcBef>
              <a:spcAft>
                <a:spcPts val="0"/>
              </a:spcAft>
            </a:pPr>
            <a:r>
              <a:rPr lang="en-US" altLang="zh-CN" sz="1050" dirty="0">
                <a:latin typeface="微软雅黑" pitchFamily="34" charset="-122"/>
                <a:ea typeface="微软雅黑" pitchFamily="34" charset="-122"/>
                <a:cs typeface="Arial" panose="020B0604020202020204" pitchFamily="34" charset="0"/>
              </a:rPr>
              <a:t>5G Core</a:t>
            </a:r>
            <a:endParaRPr lang="zh-CN" altLang="en-US" sz="1050" dirty="0">
              <a:latin typeface="微软雅黑" pitchFamily="34" charset="-122"/>
              <a:ea typeface="微软雅黑" pitchFamily="34" charset="-122"/>
              <a:cs typeface="Arial" panose="020B0604020202020204" pitchFamily="34" charset="0"/>
            </a:endParaRPr>
          </a:p>
        </p:txBody>
      </p:sp>
      <p:sp>
        <p:nvSpPr>
          <p:cNvPr id="53" name="Freeform 5"/>
          <p:cNvSpPr>
            <a:spLocks/>
          </p:cNvSpPr>
          <p:nvPr/>
        </p:nvSpPr>
        <p:spPr bwMode="auto">
          <a:xfrm>
            <a:off x="3056806" y="5275651"/>
            <a:ext cx="526249" cy="556218"/>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bg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58" name="直接连接符 57"/>
          <p:cNvCxnSpPr>
            <a:endCxn id="40" idx="5"/>
          </p:cNvCxnSpPr>
          <p:nvPr/>
        </p:nvCxnSpPr>
        <p:spPr>
          <a:xfrm flipV="1">
            <a:off x="2620711" y="4991435"/>
            <a:ext cx="326668" cy="1456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图片 96" descr="基站.png"/>
          <p:cNvPicPr>
            <a:picLocks noChangeAspect="1"/>
          </p:cNvPicPr>
          <p:nvPr/>
        </p:nvPicPr>
        <p:blipFill>
          <a:blip r:embed="rId3" cstate="print"/>
          <a:stretch>
            <a:fillRect/>
          </a:stretch>
        </p:blipFill>
        <p:spPr bwMode="auto">
          <a:xfrm>
            <a:off x="2216730" y="4806683"/>
            <a:ext cx="415612" cy="630579"/>
          </a:xfrm>
          <a:prstGeom prst="rect">
            <a:avLst/>
          </a:prstGeom>
          <a:ln w="6350">
            <a:noFill/>
            <a:headEnd type="triangle" w="med" len="med"/>
            <a:tailEnd type="triangle" w="med" len="med"/>
          </a:ln>
        </p:spPr>
      </p:pic>
      <p:grpSp>
        <p:nvGrpSpPr>
          <p:cNvPr id="61" name="组合 139"/>
          <p:cNvGrpSpPr/>
          <p:nvPr/>
        </p:nvGrpSpPr>
        <p:grpSpPr>
          <a:xfrm rot="16200000">
            <a:off x="2297101" y="4515396"/>
            <a:ext cx="308682" cy="578997"/>
            <a:chOff x="4432300" y="5486400"/>
            <a:chExt cx="1308100" cy="673100"/>
          </a:xfrm>
        </p:grpSpPr>
        <p:grpSp>
          <p:nvGrpSpPr>
            <p:cNvPr id="65" name="组合 140"/>
            <p:cNvGrpSpPr/>
            <p:nvPr/>
          </p:nvGrpSpPr>
          <p:grpSpPr>
            <a:xfrm>
              <a:off x="4432300" y="5486400"/>
              <a:ext cx="1308100" cy="673100"/>
              <a:chOff x="4432300" y="5486400"/>
              <a:chExt cx="1308100" cy="673100"/>
            </a:xfrm>
          </p:grpSpPr>
          <p:sp>
            <p:nvSpPr>
              <p:cNvPr id="72" name="弧形 71"/>
              <p:cNvSpPr/>
              <p:nvPr/>
            </p:nvSpPr>
            <p:spPr>
              <a:xfrm>
                <a:off x="4432300" y="5486400"/>
                <a:ext cx="1308100" cy="673100"/>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73" name="弧形 72"/>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nvGrpSpPr>
            <p:cNvPr id="66" name="组合 141"/>
            <p:cNvGrpSpPr/>
            <p:nvPr/>
          </p:nvGrpSpPr>
          <p:grpSpPr>
            <a:xfrm>
              <a:off x="4572000" y="5575300"/>
              <a:ext cx="1016000" cy="482600"/>
              <a:chOff x="4432300" y="5486400"/>
              <a:chExt cx="1308100" cy="673100"/>
            </a:xfrm>
          </p:grpSpPr>
          <p:sp>
            <p:nvSpPr>
              <p:cNvPr id="70" name="弧形 69"/>
              <p:cNvSpPr/>
              <p:nvPr/>
            </p:nvSpPr>
            <p:spPr>
              <a:xfrm>
                <a:off x="4432305" y="5486400"/>
                <a:ext cx="1126338" cy="673100"/>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71" name="弧形 70"/>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nvGrpSpPr>
            <p:cNvPr id="67" name="组合 142"/>
            <p:cNvGrpSpPr/>
            <p:nvPr/>
          </p:nvGrpSpPr>
          <p:grpSpPr>
            <a:xfrm>
              <a:off x="4722203" y="5676894"/>
              <a:ext cx="675298" cy="266700"/>
              <a:chOff x="4402791" y="5486400"/>
              <a:chExt cx="1337609" cy="673102"/>
            </a:xfrm>
          </p:grpSpPr>
          <p:sp>
            <p:nvSpPr>
              <p:cNvPr id="68" name="弧形 67"/>
              <p:cNvSpPr/>
              <p:nvPr/>
            </p:nvSpPr>
            <p:spPr>
              <a:xfrm>
                <a:off x="4402791" y="5486401"/>
                <a:ext cx="1079753" cy="673101"/>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69" name="弧形 68"/>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sp>
        <p:nvSpPr>
          <p:cNvPr id="62" name="矩形 61"/>
          <p:cNvSpPr/>
          <p:nvPr/>
        </p:nvSpPr>
        <p:spPr>
          <a:xfrm>
            <a:off x="1917346" y="4919517"/>
            <a:ext cx="433132" cy="230832"/>
          </a:xfrm>
          <a:prstGeom prst="rect">
            <a:avLst/>
          </a:prstGeom>
        </p:spPr>
        <p:txBody>
          <a:bodyPr wrap="none">
            <a:spAutoFit/>
          </a:bodyPr>
          <a:lstStyle/>
          <a:p>
            <a:pPr marL="287338" indent="-287338" algn="ctr" fontAlgn="base">
              <a:spcBef>
                <a:spcPts val="600"/>
              </a:spcBef>
              <a:spcAft>
                <a:spcPct val="0"/>
              </a:spcAft>
            </a:pPr>
            <a:r>
              <a:rPr lang="en-US" altLang="zh-CN" sz="900" dirty="0" smtClean="0">
                <a:latin typeface="微软雅黑" pitchFamily="34" charset="-122"/>
                <a:ea typeface="微软雅黑" pitchFamily="34" charset="-122"/>
              </a:rPr>
              <a:t>4.9G</a:t>
            </a:r>
            <a:endParaRPr lang="zh-CN" altLang="en-US" sz="900" dirty="0">
              <a:latin typeface="微软雅黑" pitchFamily="34" charset="-122"/>
              <a:ea typeface="微软雅黑" pitchFamily="34" charset="-122"/>
            </a:endParaRPr>
          </a:p>
        </p:txBody>
      </p:sp>
      <p:sp>
        <p:nvSpPr>
          <p:cNvPr id="74" name="Freeform 13"/>
          <p:cNvSpPr>
            <a:spLocks/>
          </p:cNvSpPr>
          <p:nvPr/>
        </p:nvSpPr>
        <p:spPr bwMode="auto">
          <a:xfrm rot="4063291" flipV="1">
            <a:off x="1586347" y="4311875"/>
            <a:ext cx="208162" cy="1013804"/>
          </a:xfrm>
          <a:custGeom>
            <a:avLst/>
            <a:gdLst>
              <a:gd name="T0" fmla="*/ 150813 w 404"/>
              <a:gd name="T1" fmla="*/ 641303 h 1294"/>
              <a:gd name="T2" fmla="*/ 32477 w 404"/>
              <a:gd name="T3" fmla="*/ 0 h 1294"/>
              <a:gd name="T4" fmla="*/ 83619 w 404"/>
              <a:gd name="T5" fmla="*/ 477442 h 1294"/>
              <a:gd name="T6" fmla="*/ 0 w 404"/>
              <a:gd name="T7" fmla="*/ 387610 h 1294"/>
              <a:gd name="T8" fmla="*/ 112363 w 404"/>
              <a:gd name="T9" fmla="*/ 1076325 h 1294"/>
              <a:gd name="T10" fmla="*/ 57861 w 404"/>
              <a:gd name="T11" fmla="*/ 570602 h 1294"/>
              <a:gd name="T12" fmla="*/ 150813 w 404"/>
              <a:gd name="T13" fmla="*/ 641303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chemeClr val="accent2">
              <a:lumMod val="60000"/>
              <a:lumOff val="40000"/>
            </a:schemeClr>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0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75" name="Freeform 13"/>
          <p:cNvSpPr>
            <a:spLocks/>
          </p:cNvSpPr>
          <p:nvPr/>
        </p:nvSpPr>
        <p:spPr bwMode="auto">
          <a:xfrm rot="17414306">
            <a:off x="1585841" y="4705081"/>
            <a:ext cx="256443" cy="1040232"/>
          </a:xfrm>
          <a:custGeom>
            <a:avLst/>
            <a:gdLst>
              <a:gd name="T0" fmla="*/ 150813 w 404"/>
              <a:gd name="T1" fmla="*/ 641303 h 1294"/>
              <a:gd name="T2" fmla="*/ 32477 w 404"/>
              <a:gd name="T3" fmla="*/ 0 h 1294"/>
              <a:gd name="T4" fmla="*/ 83619 w 404"/>
              <a:gd name="T5" fmla="*/ 477442 h 1294"/>
              <a:gd name="T6" fmla="*/ 0 w 404"/>
              <a:gd name="T7" fmla="*/ 387610 h 1294"/>
              <a:gd name="T8" fmla="*/ 112363 w 404"/>
              <a:gd name="T9" fmla="*/ 1076325 h 1294"/>
              <a:gd name="T10" fmla="*/ 57861 w 404"/>
              <a:gd name="T11" fmla="*/ 570602 h 1294"/>
              <a:gd name="T12" fmla="*/ 150813 w 404"/>
              <a:gd name="T13" fmla="*/ 641303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68A3D8"/>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0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pic>
        <p:nvPicPr>
          <p:cNvPr id="76" name="图片 75"/>
          <p:cNvPicPr>
            <a:picLocks noChangeAspect="1"/>
          </p:cNvPicPr>
          <p:nvPr/>
        </p:nvPicPr>
        <p:blipFill rotWithShape="1">
          <a:blip r:embed="rId4">
            <a:extLst>
              <a:ext uri="{28A0092B-C50C-407E-A947-70E740481C1C}">
                <a14:useLocalDpi xmlns:a14="http://schemas.microsoft.com/office/drawing/2010/main" val="0"/>
              </a:ext>
            </a:extLst>
          </a:blip>
          <a:srcRect l="29014" t="29542" r="52471" b="54915"/>
          <a:stretch/>
        </p:blipFill>
        <p:spPr>
          <a:xfrm>
            <a:off x="416652" y="4638180"/>
            <a:ext cx="822960" cy="690880"/>
          </a:xfrm>
          <a:prstGeom prst="rect">
            <a:avLst/>
          </a:prstGeom>
          <a:ln>
            <a:solidFill>
              <a:schemeClr val="accent1"/>
            </a:solidFill>
          </a:ln>
        </p:spPr>
      </p:pic>
      <p:sp>
        <p:nvSpPr>
          <p:cNvPr id="77" name="TextBox 89"/>
          <p:cNvSpPr txBox="1"/>
          <p:nvPr/>
        </p:nvSpPr>
        <p:spPr bwMode="auto">
          <a:xfrm>
            <a:off x="183509" y="5329060"/>
            <a:ext cx="816672" cy="216403"/>
          </a:xfrm>
          <a:prstGeom prst="rect">
            <a:avLst/>
          </a:prstGeom>
          <a:noFill/>
          <a:ln w="9525">
            <a:noFill/>
            <a:miter lim="800000"/>
            <a:headEnd/>
            <a:tailEnd/>
          </a:ln>
        </p:spPr>
        <p:txBody>
          <a:bodyPr wrap="none" rtlCol="0">
            <a:noAutofit/>
          </a:bodyPr>
          <a:lstStyle/>
          <a:p>
            <a:pPr marL="287338" indent="-287338" fontAlgn="base">
              <a:lnSpc>
                <a:spcPct val="120000"/>
              </a:lnSpc>
              <a:spcBef>
                <a:spcPts val="600"/>
              </a:spcBef>
              <a:spcAft>
                <a:spcPct val="0"/>
              </a:spcAft>
            </a:pPr>
            <a:r>
              <a:rPr lang="en-US" altLang="zh-CN" sz="900" dirty="0" smtClean="0">
                <a:latin typeface="微软雅黑" pitchFamily="34" charset="-122"/>
                <a:ea typeface="微软雅黑" pitchFamily="34" charset="-122"/>
              </a:rPr>
              <a:t>2.6G and 4.9G terminal</a:t>
            </a:r>
            <a:endParaRPr lang="zh-CN" altLang="en-US" sz="900" dirty="0" smtClean="0">
              <a:latin typeface="微软雅黑" pitchFamily="34" charset="-122"/>
              <a:ea typeface="微软雅黑" pitchFamily="34" charset="-122"/>
            </a:endParaRPr>
          </a:p>
        </p:txBody>
      </p:sp>
      <p:sp>
        <p:nvSpPr>
          <p:cNvPr id="78" name="矩形 77"/>
          <p:cNvSpPr/>
          <p:nvPr/>
        </p:nvSpPr>
        <p:spPr>
          <a:xfrm>
            <a:off x="5303949" y="4062006"/>
            <a:ext cx="6505195" cy="1238801"/>
          </a:xfrm>
          <a:prstGeom prst="rect">
            <a:avLst/>
          </a:prstGeom>
        </p:spPr>
        <p:txBody>
          <a:bodyPr wrap="square">
            <a:spAutoFit/>
          </a:bodyPr>
          <a:lstStyle/>
          <a:p>
            <a:pPr marL="285750" lvl="1" indent="-285750" hangingPunct="0">
              <a:spcAft>
                <a:spcPts val="3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A terminal with high bandwidth requirement service, need 2.6G and 4.9G doing carrier aggregation. </a:t>
            </a:r>
          </a:p>
          <a:p>
            <a:pPr marL="742950" lvl="2" indent="-285750" hangingPunct="0">
              <a:spcAft>
                <a:spcPts val="3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Consider the optimization of carbon emission with the cooperation of both frequency while providing this service.</a:t>
            </a:r>
            <a:endParaRPr lang="en-US" altLang="zh-CN" dirty="0">
              <a:solidFill>
                <a:srgbClr val="000000"/>
              </a:solidFill>
              <a:latin typeface="+mj-l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94209358"/>
      </p:ext>
    </p:extLst>
  </p:cSld>
  <p:clrMapOvr>
    <a:overrideClrMapping bg1="lt1" tx1="dk1" bg2="lt2" tx2="dk2" accent1="accent1" accent2="accent2" accent3="accent3" accent4="accent4" accent5="accent5" accent6="accent6" hlink="hlink" folHlink="folHlink"/>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52463" y="228600"/>
            <a:ext cx="9237986" cy="1143000"/>
          </a:xfrm>
        </p:spPr>
        <p:txBody>
          <a:bodyPr/>
          <a:lstStyle/>
          <a:p>
            <a:pPr algn="l"/>
            <a:r>
              <a:rPr lang="en-US" altLang="zh-CN" sz="3200" b="1" dirty="0" smtClean="0"/>
              <a:t>Objectives:</a:t>
            </a:r>
            <a:endParaRPr lang="zh-CN" altLang="en-US" sz="3200" b="1" dirty="0"/>
          </a:p>
        </p:txBody>
      </p:sp>
      <p:sp>
        <p:nvSpPr>
          <p:cNvPr id="3" name="矩形 2"/>
          <p:cNvSpPr/>
          <p:nvPr/>
        </p:nvSpPr>
        <p:spPr>
          <a:xfrm>
            <a:off x="1014858" y="1660771"/>
            <a:ext cx="8513196" cy="3716402"/>
          </a:xfrm>
          <a:prstGeom prst="rect">
            <a:avLst/>
          </a:prstGeom>
        </p:spPr>
        <p:txBody>
          <a:bodyPr wrap="square">
            <a:spAutoFit/>
          </a:bodyPr>
          <a:lstStyle/>
          <a:p>
            <a:pPr marL="342900" lvl="0" indent="-342900" hangingPunct="0">
              <a:spcAft>
                <a:spcPts val="900"/>
              </a:spcAft>
              <a:buFont typeface="Times New Roman" panose="02020603050405020304" pitchFamily="18" charset="0"/>
              <a:buChar char="-"/>
            </a:pPr>
            <a:r>
              <a:rPr lang="en-GB" altLang="zh-CN" dirty="0">
                <a:solidFill>
                  <a:srgbClr val="000000"/>
                </a:solidFill>
                <a:ea typeface="Times New Roman" panose="02020603050405020304" pitchFamily="18" charset="0"/>
              </a:rPr>
              <a:t>Study use cases related to reduce </a:t>
            </a:r>
            <a:r>
              <a:rPr lang="en-US" altLang="zh-CN" dirty="0" smtClean="0">
                <a:solidFill>
                  <a:srgbClr val="000000"/>
                </a:solidFill>
                <a:ea typeface="Times New Roman" panose="02020603050405020304" pitchFamily="18" charset="0"/>
              </a:rPr>
              <a:t>carbon emission </a:t>
            </a:r>
            <a:r>
              <a:rPr lang="en-GB" altLang="zh-CN" dirty="0" smtClean="0">
                <a:solidFill>
                  <a:srgbClr val="000000"/>
                </a:solidFill>
                <a:ea typeface="Times New Roman" panose="02020603050405020304" pitchFamily="18" charset="0"/>
              </a:rPr>
              <a:t>of </a:t>
            </a:r>
            <a:r>
              <a:rPr lang="en-GB" altLang="zh-CN" dirty="0">
                <a:solidFill>
                  <a:srgbClr val="000000"/>
                </a:solidFill>
                <a:ea typeface="Times New Roman" panose="02020603050405020304" pitchFamily="18" charset="0"/>
              </a:rPr>
              <a:t>5GS and UE and potential </a:t>
            </a:r>
            <a:r>
              <a:rPr lang="en-GB" altLang="zh-CN" dirty="0" smtClean="0">
                <a:solidFill>
                  <a:srgbClr val="000000"/>
                </a:solidFill>
                <a:ea typeface="Times New Roman" panose="02020603050405020304" pitchFamily="18" charset="0"/>
              </a:rPr>
              <a:t>requirements, e.g.</a:t>
            </a:r>
            <a:endParaRPr lang="zh-CN" altLang="zh-CN" dirty="0" smtClean="0">
              <a:solidFill>
                <a:srgbClr val="000000"/>
              </a:solidFill>
              <a:ea typeface="Times New Roman" panose="02020603050405020304" pitchFamily="18" charset="0"/>
            </a:endParaRPr>
          </a:p>
          <a:p>
            <a:pPr marL="742950" lvl="1" indent="-285750" hangingPunct="0">
              <a:spcAft>
                <a:spcPts val="900"/>
              </a:spcAft>
              <a:buFont typeface="Arial" panose="020B0604020202020204" pitchFamily="34" charset="0"/>
              <a:buChar char="•"/>
            </a:pPr>
            <a:r>
              <a:rPr lang="en-GB" altLang="zh-CN" dirty="0" smtClean="0">
                <a:solidFill>
                  <a:srgbClr val="000000"/>
                </a:solidFill>
                <a:ea typeface="等线" panose="02010600030101010101" pitchFamily="2" charset="-122"/>
                <a:cs typeface="Times New Roman" panose="02020603050405020304" pitchFamily="18" charset="0"/>
              </a:rPr>
              <a:t>Reduce carbon emission of 5GS under heterogeneous connection (including WLAN and 5G network)</a:t>
            </a:r>
            <a:endParaRPr lang="zh-CN" altLang="zh-CN" dirty="0" smtClean="0">
              <a:solidFill>
                <a:srgbClr val="000000"/>
              </a:solidFill>
              <a:ea typeface="等线" panose="02010600030101010101" pitchFamily="2" charset="-122"/>
              <a:cs typeface="Times New Roman" panose="02020603050405020304" pitchFamily="18" charset="0"/>
            </a:endParaRPr>
          </a:p>
          <a:p>
            <a:pPr marL="742950" lvl="1" indent="-285750" hangingPunct="0">
              <a:spcAft>
                <a:spcPts val="900"/>
              </a:spcAft>
              <a:buFont typeface="Arial" panose="020B0604020202020204" pitchFamily="34" charset="0"/>
              <a:buChar char="•"/>
            </a:pPr>
            <a:r>
              <a:rPr lang="en-GB" altLang="zh-CN" dirty="0">
                <a:solidFill>
                  <a:srgbClr val="000000"/>
                </a:solidFill>
                <a:ea typeface="等线" panose="02010600030101010101" pitchFamily="2" charset="-122"/>
                <a:cs typeface="Times New Roman" panose="02020603050405020304" pitchFamily="18" charset="0"/>
              </a:rPr>
              <a:t>Reduce carbon emission of 5GS </a:t>
            </a:r>
            <a:r>
              <a:rPr lang="en-GB" altLang="zh-CN" dirty="0" smtClean="0">
                <a:solidFill>
                  <a:srgbClr val="000000"/>
                </a:solidFill>
                <a:ea typeface="等线" panose="02010600030101010101" pitchFamily="2" charset="-122"/>
                <a:cs typeface="Times New Roman" panose="02020603050405020304" pitchFamily="18" charset="0"/>
              </a:rPr>
              <a:t>under </a:t>
            </a:r>
            <a:r>
              <a:rPr lang="en-GB" altLang="zh-CN" dirty="0">
                <a:solidFill>
                  <a:srgbClr val="000000"/>
                </a:solidFill>
                <a:ea typeface="等线" panose="02010600030101010101" pitchFamily="2" charset="-122"/>
                <a:cs typeface="Times New Roman" panose="02020603050405020304" pitchFamily="18" charset="0"/>
              </a:rPr>
              <a:t>dual connectivity scenario (e.g. </a:t>
            </a:r>
            <a:r>
              <a:rPr lang="en-GB" altLang="zh-CN" dirty="0" smtClean="0">
                <a:solidFill>
                  <a:srgbClr val="000000"/>
                </a:solidFill>
                <a:ea typeface="等线" panose="02010600030101010101" pitchFamily="2" charset="-122"/>
                <a:cs typeface="Times New Roman" panose="02020603050405020304" pitchFamily="18" charset="0"/>
              </a:rPr>
              <a:t>CA and DC with 2.6G </a:t>
            </a:r>
            <a:r>
              <a:rPr lang="en-GB" altLang="zh-CN" dirty="0">
                <a:solidFill>
                  <a:srgbClr val="000000"/>
                </a:solidFill>
                <a:ea typeface="等线" panose="02010600030101010101" pitchFamily="2" charset="-122"/>
                <a:cs typeface="Times New Roman" panose="02020603050405020304" pitchFamily="18" charset="0"/>
              </a:rPr>
              <a:t>and 4.9 G)</a:t>
            </a:r>
            <a:endParaRPr lang="zh-CN" altLang="zh-CN" dirty="0">
              <a:solidFill>
                <a:srgbClr val="000000"/>
              </a:solidFill>
              <a:ea typeface="等线" panose="02010600030101010101" pitchFamily="2" charset="-122"/>
              <a:cs typeface="Times New Roman" panose="02020603050405020304" pitchFamily="18" charset="0"/>
            </a:endParaRPr>
          </a:p>
          <a:p>
            <a:pPr marL="742950" lvl="1" indent="-285750" hangingPunct="0">
              <a:spcAft>
                <a:spcPts val="900"/>
              </a:spcAft>
              <a:buFont typeface="Arial" panose="020B0604020202020204" pitchFamily="34" charset="0"/>
              <a:buChar char="•"/>
            </a:pPr>
            <a:r>
              <a:rPr lang="en-GB" altLang="zh-CN" dirty="0">
                <a:solidFill>
                  <a:srgbClr val="000000"/>
                </a:solidFill>
                <a:ea typeface="等线" panose="02010600030101010101" pitchFamily="2" charset="-122"/>
                <a:cs typeface="Times New Roman" panose="02020603050405020304" pitchFamily="18" charset="0"/>
              </a:rPr>
              <a:t>Reduce carbon emission </a:t>
            </a:r>
            <a:r>
              <a:rPr lang="en-GB" altLang="zh-CN" dirty="0" smtClean="0">
                <a:solidFill>
                  <a:srgbClr val="000000"/>
                </a:solidFill>
                <a:ea typeface="等线" panose="02010600030101010101" pitchFamily="2" charset="-122"/>
                <a:cs typeface="Times New Roman" panose="02020603050405020304" pitchFamily="18" charset="0"/>
              </a:rPr>
              <a:t>related </a:t>
            </a:r>
            <a:r>
              <a:rPr lang="en-GB" altLang="zh-CN" dirty="0">
                <a:solidFill>
                  <a:srgbClr val="000000"/>
                </a:solidFill>
                <a:ea typeface="等线" panose="02010600030101010101" pitchFamily="2" charset="-122"/>
                <a:cs typeface="Times New Roman" panose="02020603050405020304" pitchFamily="18" charset="0"/>
              </a:rPr>
              <a:t>to satellite and terrestrial integrated coverage </a:t>
            </a:r>
            <a:r>
              <a:rPr lang="en-GB" altLang="zh-CN" dirty="0" smtClean="0">
                <a:solidFill>
                  <a:srgbClr val="000000"/>
                </a:solidFill>
                <a:ea typeface="等线" panose="02010600030101010101" pitchFamily="2" charset="-122"/>
                <a:cs typeface="Times New Roman" panose="02020603050405020304" pitchFamily="18" charset="0"/>
              </a:rPr>
              <a:t>scenario (e.g. consider remote area and long distance communication).</a:t>
            </a:r>
          </a:p>
          <a:p>
            <a:pPr marL="742950" lvl="1" indent="-285750" hangingPunct="0">
              <a:spcAft>
                <a:spcPts val="900"/>
              </a:spcAft>
              <a:buFont typeface="Arial" panose="020B0604020202020204" pitchFamily="34" charset="0"/>
              <a:buChar char="•"/>
            </a:pPr>
            <a:r>
              <a:rPr lang="en-GB" altLang="zh-CN" dirty="0" smtClean="0">
                <a:solidFill>
                  <a:srgbClr val="000000"/>
                </a:solidFill>
                <a:ea typeface="等线" panose="02010600030101010101" pitchFamily="2" charset="-122"/>
                <a:cs typeface="Times New Roman" panose="02020603050405020304" pitchFamily="18" charset="0"/>
              </a:rPr>
              <a:t>Define different carbon emission level/mode under different scenarios (e.g. day and night time, off-peak and peak time, etc.)</a:t>
            </a:r>
            <a:endParaRPr lang="zh-CN" altLang="zh-CN" dirty="0">
              <a:solidFill>
                <a:srgbClr val="000000"/>
              </a:solidFill>
              <a:ea typeface="等线" panose="02010600030101010101" pitchFamily="2" charset="-122"/>
              <a:cs typeface="Times New Roman" panose="02020603050405020304" pitchFamily="18" charset="0"/>
            </a:endParaRPr>
          </a:p>
          <a:p>
            <a:pPr marL="342900" lvl="0" indent="-342900" hangingPunct="0">
              <a:spcAft>
                <a:spcPts val="900"/>
              </a:spcAft>
              <a:buFont typeface="Times New Roman" panose="02020603050405020304" pitchFamily="18" charset="0"/>
              <a:buChar char="-"/>
            </a:pPr>
            <a:r>
              <a:rPr lang="en-GB" altLang="zh-CN" dirty="0">
                <a:solidFill>
                  <a:srgbClr val="000000"/>
                </a:solidFill>
                <a:ea typeface="Times New Roman" panose="02020603050405020304" pitchFamily="18" charset="0"/>
              </a:rPr>
              <a:t>Other aspects include security, charging and privacy.</a:t>
            </a:r>
            <a:endParaRPr lang="zh-CN" altLang="zh-CN" dirty="0">
              <a:solidFill>
                <a:srgbClr val="000000"/>
              </a:solidFill>
              <a:effectLst/>
              <a:ea typeface="Times New Roman" panose="02020603050405020304" pitchFamily="18" charset="0"/>
            </a:endParaRPr>
          </a:p>
        </p:txBody>
      </p:sp>
    </p:spTree>
    <p:extLst>
      <p:ext uri="{BB962C8B-B14F-4D97-AF65-F5344CB8AC3E}">
        <p14:creationId xmlns:p14="http://schemas.microsoft.com/office/powerpoint/2010/main" val="3442243689"/>
      </p:ext>
    </p:extLst>
  </p:cSld>
  <p:clrMapOvr>
    <a:overrideClrMapping bg1="lt1" tx1="dk1" bg2="lt2" tx2="dk2" accent1="accent1" accent2="accent2" accent3="accent3" accent4="accent4" accent5="accent5" accent6="accent6" hlink="hlink" folHlink="folHlink"/>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4618654" y="2827176"/>
            <a:ext cx="4040155" cy="707886"/>
          </a:xfrm>
          <a:prstGeom prst="rect">
            <a:avLst/>
          </a:prstGeom>
          <a:noFill/>
        </p:spPr>
        <p:txBody>
          <a:bodyPr wrap="square" rtlCol="0">
            <a:spAutoFit/>
          </a:bodyPr>
          <a:lstStyle/>
          <a:p>
            <a:r>
              <a:rPr lang="en-US" altLang="zh-CN" sz="4000" dirty="0" smtClean="0"/>
              <a:t>Thank you!</a:t>
            </a:r>
            <a:endParaRPr lang="zh-CN" altLang="en-US" sz="4000" dirty="0"/>
          </a:p>
        </p:txBody>
      </p:sp>
    </p:spTree>
    <p:extLst>
      <p:ext uri="{BB962C8B-B14F-4D97-AF65-F5344CB8AC3E}">
        <p14:creationId xmlns:p14="http://schemas.microsoft.com/office/powerpoint/2010/main" val="1189684872"/>
      </p:ext>
    </p:extLst>
  </p:cSld>
  <p:clrMapOvr>
    <a:overrideClrMapping bg1="lt1" tx1="dk1" bg2="lt2" tx2="dk2" accent1="accent1" accent2="accent2" accent3="accent3" accent4="accent4" accent5="accent5" accent6="accent6" hlink="hlink" folHlink="folHlink"/>
  </p:clrMapOvr>
  <p:transition spd="slow"/>
</p:sld>
</file>

<file path=ppt/theme/theme1.xml><?xml version="1.0" encoding="utf-8"?>
<a:theme xmlns:a="http://schemas.openxmlformats.org/drawingml/2006/main" name="3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33" id="{970E216D-5523-4E27-BDA7-46024EE7912B}" vid="{C31BEF71-225D-4777-A534-150524F047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33</Template>
  <TotalTime>14680</TotalTime>
  <Words>636</Words>
  <Application>Microsoft Office PowerPoint</Application>
  <PresentationFormat>宽屏</PresentationFormat>
  <Paragraphs>55</Paragraphs>
  <Slides>7</Slides>
  <Notes>2</Notes>
  <HiddenSlides>0</HiddenSlides>
  <MMClips>0</MMClips>
  <ScaleCrop>false</ScaleCrop>
  <HeadingPairs>
    <vt:vector size="8" baseType="variant">
      <vt:variant>
        <vt:lpstr>已用的字体</vt:lpstr>
      </vt:variant>
      <vt:variant>
        <vt:i4>8</vt:i4>
      </vt:variant>
      <vt:variant>
        <vt:lpstr>主题</vt:lpstr>
      </vt:variant>
      <vt:variant>
        <vt:i4>3</vt:i4>
      </vt:variant>
      <vt:variant>
        <vt:lpstr>嵌入 OLE 服务器</vt:lpstr>
      </vt:variant>
      <vt:variant>
        <vt:i4>1</vt:i4>
      </vt:variant>
      <vt:variant>
        <vt:lpstr>幻灯片标题</vt:lpstr>
      </vt:variant>
      <vt:variant>
        <vt:i4>7</vt:i4>
      </vt:variant>
    </vt:vector>
  </HeadingPairs>
  <TitlesOfParts>
    <vt:vector size="19" baseType="lpstr">
      <vt:lpstr>ＭＳ Ｐゴシック</vt:lpstr>
      <vt:lpstr>ＭＳ Ｐゴシック</vt:lpstr>
      <vt:lpstr>等线</vt:lpstr>
      <vt:lpstr>宋体</vt:lpstr>
      <vt:lpstr>微软雅黑</vt:lpstr>
      <vt:lpstr>Arial</vt:lpstr>
      <vt:lpstr>Calibri</vt:lpstr>
      <vt:lpstr>Times New Roman</vt:lpstr>
      <vt:lpstr>33</vt:lpstr>
      <vt:lpstr>Office Theme</vt:lpstr>
      <vt:lpstr>1_Office Theme</vt:lpstr>
      <vt:lpstr>Visio.Drawing.11</vt:lpstr>
      <vt:lpstr>PowerPoint 演示文稿</vt:lpstr>
      <vt:lpstr>Motivation and typical scenarios</vt:lpstr>
      <vt:lpstr>Use case 1： switch off certain base station for energy saving</vt:lpstr>
      <vt:lpstr>PowerPoint 演示文稿</vt:lpstr>
      <vt:lpstr>Use case 4: dual connectivity</vt:lpstr>
      <vt:lpstr>Objectives:</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xiaonan11</dc:creator>
  <cp:lastModifiedBy>Xiaonan Shi 0127</cp:lastModifiedBy>
  <cp:revision>69</cp:revision>
  <dcterms:created xsi:type="dcterms:W3CDTF">2021-10-27T15:05:34Z</dcterms:created>
  <dcterms:modified xsi:type="dcterms:W3CDTF">2022-02-04T14:01:47Z</dcterms:modified>
</cp:coreProperties>
</file>