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2"/>
  </p:notesMasterIdLst>
  <p:handoutMasterIdLst>
    <p:handoutMasterId r:id="rId13"/>
  </p:handoutMasterIdLst>
  <p:sldIdLst>
    <p:sldId id="303" r:id="rId6"/>
    <p:sldId id="851" r:id="rId7"/>
    <p:sldId id="845" r:id="rId8"/>
    <p:sldId id="847" r:id="rId9"/>
    <p:sldId id="848" r:id="rId10"/>
    <p:sldId id="849"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33" autoAdjust="0"/>
    <p:restoredTop sz="93963" autoAdjust="0"/>
  </p:normalViewPr>
  <p:slideViewPr>
    <p:cSldViewPr snapToGrid="0">
      <p:cViewPr varScale="1">
        <p:scale>
          <a:sx n="81" d="100"/>
          <a:sy n="81" d="100"/>
        </p:scale>
        <p:origin x="804" y="4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DD565B42-EDA2-4D28-8318-AEAE2A4C8EBD}" type="datetime1">
              <a:rPr lang="en-US" altLang="en-US"/>
              <a:pPr>
                <a:defRPr/>
              </a:pPr>
              <a:t>1/30/2022</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5D799534-4D31-476B-A57F-3138EDB1FD81}" type="slidenum">
              <a:rPr lang="en-GB" altLang="en-US"/>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94FB16E1-A267-48E3-9E48-4FEA8DB2BB80}" type="datetime1">
              <a:rPr lang="en-US" altLang="en-US"/>
              <a:pPr>
                <a:defRPr/>
              </a:pPr>
              <a:t>1/30/2022</a:t>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ED3ADB20-ED44-40D1-9B39-9A7965F7AF77}"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D3ADB20-ED44-40D1-9B39-9A7965F7AF77}" type="slidenum">
              <a:rPr lang="en-GB" altLang="en-US" smtClean="0"/>
              <a:pPr/>
              <a:t>2</a:t>
            </a:fld>
            <a:endParaRPr lang="en-GB" altLang="en-US"/>
          </a:p>
        </p:txBody>
      </p:sp>
    </p:spTree>
    <p:extLst>
      <p:ext uri="{BB962C8B-B14F-4D97-AF65-F5344CB8AC3E}">
        <p14:creationId xmlns:p14="http://schemas.microsoft.com/office/powerpoint/2010/main" val="1625652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0576027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pPr>
                <a:defRPr/>
              </a:pPr>
              <a:t>30/01/2022</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pPr/>
              <a:t>‹#›</a:t>
            </a:fld>
            <a:endParaRPr lang="en-GB" altLang="en-US"/>
          </a:p>
        </p:txBody>
      </p:sp>
    </p:spTree>
    <p:extLst>
      <p:ext uri="{BB962C8B-B14F-4D97-AF65-F5344CB8AC3E}">
        <p14:creationId xmlns:p14="http://schemas.microsoft.com/office/powerpoint/2010/main" val="229153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pPr>
                <a:defRPr/>
              </a:pPr>
              <a:t>30/01/2022</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pPr/>
              <a:t>‹#›</a:t>
            </a:fld>
            <a:endParaRPr lang="en-GB" altLang="en-US"/>
          </a:p>
        </p:txBody>
      </p:sp>
    </p:spTree>
    <p:extLst>
      <p:ext uri="{BB962C8B-B14F-4D97-AF65-F5344CB8AC3E}">
        <p14:creationId xmlns:p14="http://schemas.microsoft.com/office/powerpoint/2010/main" val="2978431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pPr>
                <a:defRPr/>
              </a:pPr>
              <a:t>30/01/2022</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pPr/>
              <a:t>‹#›</a:t>
            </a:fld>
            <a:endParaRPr lang="en-GB" altLang="en-US"/>
          </a:p>
        </p:txBody>
      </p:sp>
    </p:spTree>
    <p:extLst>
      <p:ext uri="{BB962C8B-B14F-4D97-AF65-F5344CB8AC3E}">
        <p14:creationId xmlns:p14="http://schemas.microsoft.com/office/powerpoint/2010/main" val="620977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pPr>
                <a:defRPr/>
              </a:pPr>
              <a:t>30/01/2022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pPr/>
              <a:t>‹#›</a:t>
            </a:fld>
            <a:endParaRPr lang="en-GB" altLang="en-US"/>
          </a:p>
        </p:txBody>
      </p:sp>
    </p:spTree>
    <p:extLst>
      <p:ext uri="{BB962C8B-B14F-4D97-AF65-F5344CB8AC3E}">
        <p14:creationId xmlns:p14="http://schemas.microsoft.com/office/powerpoint/2010/main" val="1543391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pPr>
                <a:defRPr/>
              </a:pPr>
              <a:t>30/01/2022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pPr/>
              <a:t>‹#›</a:t>
            </a:fld>
            <a:endParaRPr lang="en-GB" altLang="en-US"/>
          </a:p>
        </p:txBody>
      </p:sp>
    </p:spTree>
    <p:extLst>
      <p:ext uri="{BB962C8B-B14F-4D97-AF65-F5344CB8AC3E}">
        <p14:creationId xmlns:p14="http://schemas.microsoft.com/office/powerpoint/2010/main" val="406408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5468796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480264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pPr>
                <a:defRPr/>
              </a:pPr>
              <a:t>30/01/2022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pPr/>
              <a:t>‹#›</a:t>
            </a:fld>
            <a:endParaRPr lang="en-GB" altLang="en-US"/>
          </a:p>
        </p:txBody>
      </p:sp>
    </p:spTree>
    <p:extLst>
      <p:ext uri="{BB962C8B-B14F-4D97-AF65-F5344CB8AC3E}">
        <p14:creationId xmlns:p14="http://schemas.microsoft.com/office/powerpoint/2010/main" val="67656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pPr>
                <a:defRPr/>
              </a:pPr>
              <a:t>30/01/2022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pPr/>
              <a:t>‹#›</a:t>
            </a:fld>
            <a:endParaRPr lang="en-GB" altLang="en-US"/>
          </a:p>
        </p:txBody>
      </p:sp>
    </p:spTree>
    <p:extLst>
      <p:ext uri="{BB962C8B-B14F-4D97-AF65-F5344CB8AC3E}">
        <p14:creationId xmlns:p14="http://schemas.microsoft.com/office/powerpoint/2010/main" val="234098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pPr>
                <a:defRPr/>
              </a:pPr>
              <a:t>30/01/2022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pPr/>
              <a:t>‹#›</a:t>
            </a:fld>
            <a:endParaRPr lang="en-GB" altLang="en-US"/>
          </a:p>
        </p:txBody>
      </p:sp>
    </p:spTree>
    <p:extLst>
      <p:ext uri="{BB962C8B-B14F-4D97-AF65-F5344CB8AC3E}">
        <p14:creationId xmlns:p14="http://schemas.microsoft.com/office/powerpoint/2010/main" val="1746144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pPr>
                <a:defRPr/>
              </a:pPr>
              <a:t>30/01/2022</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pPr/>
              <a:t>‹#›</a:t>
            </a:fld>
            <a:endParaRPr lang="en-GB" altLang="en-US"/>
          </a:p>
        </p:txBody>
      </p:sp>
    </p:spTree>
    <p:extLst>
      <p:ext uri="{BB962C8B-B14F-4D97-AF65-F5344CB8AC3E}">
        <p14:creationId xmlns:p14="http://schemas.microsoft.com/office/powerpoint/2010/main" val="2860990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pPr>
                <a:defRPr/>
              </a:pPr>
              <a:t>30/01/2022</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pPr/>
              <a:t>‹#›</a:t>
            </a:fld>
            <a:endParaRPr lang="en-GB" altLang="en-US"/>
          </a:p>
        </p:txBody>
      </p:sp>
    </p:spTree>
    <p:extLst>
      <p:ext uri="{BB962C8B-B14F-4D97-AF65-F5344CB8AC3E}">
        <p14:creationId xmlns:p14="http://schemas.microsoft.com/office/powerpoint/2010/main" val="225247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pPr>
                <a:defRPr/>
              </a:pPr>
              <a:t>30/01/2022</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pPr/>
              <a:t>‹#›</a:t>
            </a:fld>
            <a:endParaRPr lang="en-GB" altLang="en-US"/>
          </a:p>
        </p:txBody>
      </p:sp>
    </p:spTree>
    <p:extLst>
      <p:ext uri="{BB962C8B-B14F-4D97-AF65-F5344CB8AC3E}">
        <p14:creationId xmlns:p14="http://schemas.microsoft.com/office/powerpoint/2010/main" val="2355885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2022</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5568" r:id="rId1"/>
    <p:sldLayoutId id="2147485555" r:id="rId2"/>
    <p:sldLayoutId id="2147485556"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A0D6303-53A0-4D34-B3EB-BD5BC2715607}" type="datetimeFigureOut">
              <a:rPr lang="en-GB"/>
              <a:pPr>
                <a:defRPr/>
              </a:pPr>
              <a:t>30/01/2022</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2F191F9-2087-45F0-89E9-6B522CA5F5C6}"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5557" r:id="rId1"/>
    <p:sldLayoutId id="2147485558" r:id="rId2"/>
    <p:sldLayoutId id="2147485559" r:id="rId3"/>
    <p:sldLayoutId id="2147485560" r:id="rId4"/>
    <p:sldLayoutId id="2147485561" r:id="rId5"/>
    <p:sldLayoutId id="2147485562" r:id="rId6"/>
    <p:sldLayoutId id="2147485563" r:id="rId7"/>
    <p:sldLayoutId id="2147485564" r:id="rId8"/>
    <p:sldLayoutId id="2147485565" r:id="rId9"/>
    <p:sldLayoutId id="2147485566" r:id="rId10"/>
    <p:sldLayoutId id="21474855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S1-220008</a:t>
            </a:r>
            <a:r>
              <a:rPr lang="en-GB" altLang="en-US" sz="800" dirty="0">
                <a:solidFill>
                  <a:schemeClr val="bg1"/>
                </a:solidFill>
                <a:latin typeface="Arial" panose="020B0604020202020204" pitchFamily="34" charset="0"/>
              </a:rPr>
              <a:t>, 3GPP TSG SA1#97e, 14 - 24 February 2022, e-meeting</a:t>
            </a:r>
          </a:p>
        </p:txBody>
      </p:sp>
      <p:sp>
        <p:nvSpPr>
          <p:cNvPr id="7" name="标题 1"/>
          <p:cNvSpPr txBox="1">
            <a:spLocks/>
          </p:cNvSpPr>
          <p:nvPr/>
        </p:nvSpPr>
        <p:spPr>
          <a:xfrm>
            <a:off x="1014984" y="1961297"/>
            <a:ext cx="7772400" cy="11025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altLang="zh-CN" kern="0" dirty="0" smtClean="0"/>
              <a:t>Motivation of supporting computing aware network</a:t>
            </a:r>
            <a:endParaRPr lang="zh-CN" altLang="en-US" kern="0" dirty="0"/>
          </a:p>
        </p:txBody>
      </p:sp>
      <p:sp>
        <p:nvSpPr>
          <p:cNvPr id="8" name="副标题 2"/>
          <p:cNvSpPr>
            <a:spLocks noGrp="1"/>
          </p:cNvSpPr>
          <p:nvPr>
            <p:ph type="subTitle" idx="1"/>
          </p:nvPr>
        </p:nvSpPr>
        <p:spPr>
          <a:xfrm>
            <a:off x="1371600" y="3455553"/>
            <a:ext cx="6400800" cy="1314450"/>
          </a:xfrm>
        </p:spPr>
        <p:txBody>
          <a:bodyPr/>
          <a:lstStyle/>
          <a:p>
            <a:r>
              <a:rPr lang="en-US" altLang="zh-CN" dirty="0" smtClean="0"/>
              <a:t>China Mobile</a:t>
            </a:r>
            <a:endParaRPr lang="zh-CN" altLang="en-US"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559" y="100505"/>
            <a:ext cx="6952374" cy="857250"/>
          </a:xfrm>
        </p:spPr>
        <p:txBody>
          <a:bodyPr/>
          <a:lstStyle/>
          <a:p>
            <a:r>
              <a:rPr lang="en-US" altLang="zh-CN" sz="2800" dirty="0" smtClean="0"/>
              <a:t>Motivation of computing aware network</a:t>
            </a:r>
            <a:endParaRPr lang="zh-CN" altLang="en-US" sz="2800" dirty="0"/>
          </a:p>
        </p:txBody>
      </p:sp>
      <p:sp>
        <p:nvSpPr>
          <p:cNvPr id="5" name="内容占位符 2"/>
          <p:cNvSpPr>
            <a:spLocks noGrp="1"/>
          </p:cNvSpPr>
          <p:nvPr>
            <p:ph idx="1"/>
          </p:nvPr>
        </p:nvSpPr>
        <p:spPr>
          <a:xfrm>
            <a:off x="-25559" y="889366"/>
            <a:ext cx="3290932" cy="3312144"/>
          </a:xfrm>
        </p:spPr>
        <p:txBody>
          <a:bodyPr/>
          <a:lstStyle/>
          <a:p>
            <a:r>
              <a:rPr lang="en-US" altLang="zh-CN" sz="1600" b="1" dirty="0" smtClean="0"/>
              <a:t>Provide better end-to-end service experience</a:t>
            </a:r>
          </a:p>
          <a:p>
            <a:pPr marL="361950" lvl="1"/>
            <a:r>
              <a:rPr lang="en-US" altLang="zh-CN" sz="1400" dirty="0"/>
              <a:t>Now network consider from UE to N6, and have very little view on the rest, the end-to-end service experience is cut into two part, with static way to do the global </a:t>
            </a:r>
            <a:r>
              <a:rPr lang="en-US" altLang="zh-CN" sz="1400" dirty="0" smtClean="0"/>
              <a:t>optimization</a:t>
            </a:r>
            <a:endParaRPr lang="en-US" altLang="zh-CN" sz="1600" dirty="0"/>
          </a:p>
          <a:p>
            <a:endParaRPr lang="en-US" altLang="zh-CN" sz="1600" dirty="0"/>
          </a:p>
        </p:txBody>
      </p:sp>
      <p:sp>
        <p:nvSpPr>
          <p:cNvPr id="3" name="矩形 2"/>
          <p:cNvSpPr/>
          <p:nvPr/>
        </p:nvSpPr>
        <p:spPr>
          <a:xfrm>
            <a:off x="3008118" y="889366"/>
            <a:ext cx="3211380" cy="1489639"/>
          </a:xfrm>
          <a:prstGeom prst="rect">
            <a:avLst/>
          </a:prstGeom>
        </p:spPr>
        <p:txBody>
          <a:bodyPr wrap="square">
            <a:spAutoFit/>
          </a:bodyPr>
          <a:lstStyle/>
          <a:p>
            <a:pPr marL="342861" lvl="0" indent="-342861">
              <a:spcBef>
                <a:spcPct val="20000"/>
              </a:spcBef>
              <a:buBlip>
                <a:blip r:embed="rId3"/>
              </a:buBlip>
            </a:pPr>
            <a:r>
              <a:rPr lang="en-US" altLang="zh-CN" sz="1600" b="1" kern="0" dirty="0">
                <a:solidFill>
                  <a:prstClr val="black"/>
                </a:solidFill>
                <a:latin typeface="Calibri"/>
              </a:rPr>
              <a:t>More efficiency in utilizing existing computation capability</a:t>
            </a:r>
          </a:p>
          <a:p>
            <a:pPr marL="361950" lvl="1" indent="-284163">
              <a:spcBef>
                <a:spcPct val="20000"/>
              </a:spcBef>
              <a:buClr>
                <a:srgbClr val="C00000"/>
              </a:buClr>
              <a:buFont typeface="Arial" panose="020B0604020202020204" pitchFamily="34" charset="0"/>
              <a:buChar char="•"/>
            </a:pPr>
            <a:r>
              <a:rPr lang="en-US" altLang="zh-CN" sz="1400" kern="0" dirty="0">
                <a:solidFill>
                  <a:prstClr val="black"/>
                </a:solidFill>
                <a:latin typeface="Calibri"/>
              </a:rPr>
              <a:t>For different computation capability providers, expose computation related information to each other and bring collaborated service</a:t>
            </a:r>
            <a:r>
              <a:rPr lang="en-US" altLang="zh-CN" sz="1400" kern="0" dirty="0" smtClean="0">
                <a:solidFill>
                  <a:prstClr val="black"/>
                </a:solidFill>
                <a:latin typeface="Calibri"/>
              </a:rPr>
              <a:t>.</a:t>
            </a:r>
            <a:endParaRPr lang="en-US" altLang="zh-CN" sz="1600" b="1" kern="0" dirty="0">
              <a:solidFill>
                <a:prstClr val="black"/>
              </a:solidFill>
              <a:latin typeface="Calibri"/>
            </a:endParaRPr>
          </a:p>
        </p:txBody>
      </p:sp>
      <p:sp>
        <p:nvSpPr>
          <p:cNvPr id="6" name="矩形 5"/>
          <p:cNvSpPr/>
          <p:nvPr/>
        </p:nvSpPr>
        <p:spPr>
          <a:xfrm>
            <a:off x="6219498" y="889366"/>
            <a:ext cx="2664154" cy="1920526"/>
          </a:xfrm>
          <a:prstGeom prst="rect">
            <a:avLst/>
          </a:prstGeom>
        </p:spPr>
        <p:txBody>
          <a:bodyPr wrap="square">
            <a:spAutoFit/>
          </a:bodyPr>
          <a:lstStyle/>
          <a:p>
            <a:pPr marL="342861" lvl="0" indent="-342861">
              <a:spcBef>
                <a:spcPct val="20000"/>
              </a:spcBef>
              <a:buBlip>
                <a:blip r:embed="rId3"/>
              </a:buBlip>
            </a:pPr>
            <a:r>
              <a:rPr lang="en-US" altLang="zh-CN" sz="1600" b="1" kern="0" dirty="0">
                <a:solidFill>
                  <a:prstClr val="black"/>
                </a:solidFill>
                <a:latin typeface="Calibri"/>
              </a:rPr>
              <a:t>Lower energy consumption on UEs</a:t>
            </a:r>
          </a:p>
          <a:p>
            <a:pPr marL="361950" lvl="1" indent="-284163">
              <a:spcBef>
                <a:spcPct val="20000"/>
              </a:spcBef>
              <a:buClr>
                <a:srgbClr val="C00000"/>
              </a:buClr>
              <a:buFont typeface="Arial" panose="020B0604020202020204" pitchFamily="34" charset="0"/>
              <a:buChar char="•"/>
            </a:pPr>
            <a:r>
              <a:rPr lang="en-US" altLang="zh-CN" sz="1400" kern="0" dirty="0">
                <a:solidFill>
                  <a:prstClr val="black"/>
                </a:solidFill>
                <a:latin typeface="Calibri"/>
              </a:rPr>
              <a:t>For high computation demand APP or service, help UE in offloading computation task for lower energy consumption and lower processing time</a:t>
            </a:r>
          </a:p>
        </p:txBody>
      </p:sp>
      <p:sp>
        <p:nvSpPr>
          <p:cNvPr id="57" name="矩形 56"/>
          <p:cNvSpPr/>
          <p:nvPr/>
        </p:nvSpPr>
        <p:spPr>
          <a:xfrm>
            <a:off x="59023" y="2932857"/>
            <a:ext cx="8824629" cy="270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457189" indent="-457189">
              <a:spcBef>
                <a:spcPct val="20000"/>
              </a:spcBef>
              <a:buBlip>
                <a:blip r:embed="rId4"/>
              </a:buBlip>
            </a:pPr>
            <a:r>
              <a:rPr lang="en-US" altLang="zh-CN" sz="1500" b="1" dirty="0" smtClean="0">
                <a:latin typeface="Calibri" panose="020F0502020204030204" pitchFamily="34" charset="0"/>
                <a:cs typeface="Calibri" panose="020F0502020204030204" pitchFamily="34" charset="0"/>
              </a:rPr>
              <a:t>Computing </a:t>
            </a:r>
            <a:r>
              <a:rPr lang="en-US" altLang="zh-CN" sz="1500" b="1" dirty="0">
                <a:latin typeface="Calibri" panose="020F0502020204030204" pitchFamily="34" charset="0"/>
                <a:cs typeface="Calibri" panose="020F0502020204030204" pitchFamily="34" charset="0"/>
              </a:rPr>
              <a:t>aware network, </a:t>
            </a:r>
            <a:r>
              <a:rPr lang="en-US" altLang="zh-CN" sz="1500" dirty="0">
                <a:latin typeface="Calibri" panose="020F0502020204030204" pitchFamily="34" charset="0"/>
                <a:cs typeface="Calibri" panose="020F0502020204030204" pitchFamily="34" charset="0"/>
              </a:rPr>
              <a:t>which provides the capability to be aware of computation capability within network(e.g. computation capability on the edge) and those computation capabilities belong to 3rd party</a:t>
            </a:r>
            <a:r>
              <a:rPr lang="en-US" altLang="zh-CN" sz="1500" dirty="0" smtClean="0">
                <a:latin typeface="Calibri" panose="020F0502020204030204" pitchFamily="34" charset="0"/>
                <a:cs typeface="Calibri" panose="020F0502020204030204" pitchFamily="34" charset="0"/>
              </a:rPr>
              <a:t>, so </a:t>
            </a:r>
            <a:r>
              <a:rPr lang="en-US" altLang="zh-CN" sz="1500" dirty="0">
                <a:latin typeface="Calibri" panose="020F0502020204030204" pitchFamily="34" charset="0"/>
                <a:cs typeface="Calibri" panose="020F0502020204030204" pitchFamily="34" charset="0"/>
              </a:rPr>
              <a:t>that 5GS can consider </a:t>
            </a:r>
            <a:r>
              <a:rPr lang="en-US" altLang="zh-CN" sz="1500" b="1" dirty="0">
                <a:latin typeface="Calibri" panose="020F0502020204030204" pitchFamily="34" charset="0"/>
                <a:cs typeface="Calibri" panose="020F0502020204030204" pitchFamily="34" charset="0"/>
              </a:rPr>
              <a:t>both network mesh and service endpoints </a:t>
            </a:r>
            <a:r>
              <a:rPr lang="en-US" altLang="zh-CN" sz="1500" dirty="0">
                <a:latin typeface="Calibri" panose="020F0502020204030204" pitchFamily="34" charset="0"/>
                <a:cs typeface="Calibri" panose="020F0502020204030204" pitchFamily="34" charset="0"/>
              </a:rPr>
              <a:t>to </a:t>
            </a:r>
            <a:r>
              <a:rPr lang="en-US" altLang="zh-CN" sz="1500" dirty="0" smtClean="0">
                <a:latin typeface="Calibri" panose="020F0502020204030204" pitchFamily="34" charset="0"/>
                <a:cs typeface="Calibri" panose="020F0502020204030204" pitchFamily="34" charset="0"/>
              </a:rPr>
              <a:t>optimize </a:t>
            </a:r>
            <a:r>
              <a:rPr lang="en-US" altLang="zh-CN" sz="1500" dirty="0">
                <a:latin typeface="Calibri" panose="020F0502020204030204" pitchFamily="34" charset="0"/>
                <a:cs typeface="Calibri" panose="020F0502020204030204" pitchFamily="34" charset="0"/>
              </a:rPr>
              <a:t>network path, offload </a:t>
            </a:r>
            <a:r>
              <a:rPr lang="en-US" altLang="zh-CN" sz="1500" dirty="0" smtClean="0">
                <a:latin typeface="Calibri" panose="020F0502020204030204" pitchFamily="34" charset="0"/>
                <a:cs typeface="Calibri" panose="020F0502020204030204" pitchFamily="34" charset="0"/>
              </a:rPr>
              <a:t>computing task </a:t>
            </a:r>
            <a:r>
              <a:rPr lang="en-US" altLang="zh-CN" sz="1500" dirty="0">
                <a:latin typeface="Calibri" panose="020F0502020204030204" pitchFamily="34" charset="0"/>
                <a:cs typeface="Calibri" panose="020F0502020204030204" pitchFamily="34" charset="0"/>
              </a:rPr>
              <a:t>to available computing resource, and guarantee the quality of service (</a:t>
            </a:r>
            <a:r>
              <a:rPr lang="en-US" altLang="zh-CN" sz="1500" dirty="0" err="1">
                <a:latin typeface="Calibri" panose="020F0502020204030204" pitchFamily="34" charset="0"/>
                <a:cs typeface="Calibri" panose="020F0502020204030204" pitchFamily="34" charset="0"/>
              </a:rPr>
              <a:t>QoS</a:t>
            </a:r>
            <a:r>
              <a:rPr lang="en-US" altLang="zh-CN" sz="1500" dirty="0">
                <a:latin typeface="Calibri" panose="020F0502020204030204" pitchFamily="34" charset="0"/>
                <a:cs typeface="Calibri" panose="020F0502020204030204" pitchFamily="34" charset="0"/>
              </a:rPr>
              <a:t>) for end users</a:t>
            </a:r>
            <a:r>
              <a:rPr lang="en-US" altLang="zh-CN" sz="1500" dirty="0" smtClean="0">
                <a:latin typeface="Calibri" panose="020F0502020204030204" pitchFamily="34" charset="0"/>
                <a:cs typeface="Calibri" panose="020F0502020204030204" pitchFamily="34" charset="0"/>
              </a:rPr>
              <a:t>.</a:t>
            </a:r>
          </a:p>
          <a:p>
            <a:pPr marL="457189" indent="-457189">
              <a:spcBef>
                <a:spcPct val="20000"/>
              </a:spcBef>
              <a:buBlip>
                <a:blip r:embed="rId4"/>
              </a:buBlip>
            </a:pPr>
            <a:r>
              <a:rPr lang="en-US" altLang="zh-CN" sz="1500" b="1" dirty="0" smtClean="0">
                <a:latin typeface="Calibri" panose="020F0502020204030204" pitchFamily="34" charset="0"/>
                <a:cs typeface="Calibri" panose="020F0502020204030204" pitchFamily="34" charset="0"/>
              </a:rPr>
              <a:t>What is the computing referring to?</a:t>
            </a:r>
          </a:p>
          <a:p>
            <a:pPr marL="457189" indent="-457189">
              <a:spcBef>
                <a:spcPct val="20000"/>
              </a:spcBef>
              <a:buBlip>
                <a:blip r:embed="rId4"/>
              </a:buBlip>
            </a:pPr>
            <a:r>
              <a:rPr lang="en-US" altLang="zh-CN" sz="1500" dirty="0">
                <a:latin typeface="Calibri" panose="020F0502020204030204" pitchFamily="34" charset="0"/>
                <a:cs typeface="Calibri" panose="020F0502020204030204" pitchFamily="34" charset="0"/>
              </a:rPr>
              <a:t>Computation capability on edge computing resources, data centers, etc. </a:t>
            </a:r>
          </a:p>
          <a:p>
            <a:pPr marL="457189" indent="-457189">
              <a:spcBef>
                <a:spcPct val="20000"/>
              </a:spcBef>
              <a:buBlip>
                <a:blip r:embed="rId4"/>
              </a:buBlip>
            </a:pPr>
            <a:r>
              <a:rPr lang="en-US" altLang="zh-CN" sz="1500" b="1" dirty="0" smtClean="0">
                <a:latin typeface="Calibri" panose="020F0502020204030204" pitchFamily="34" charset="0"/>
                <a:cs typeface="Calibri" panose="020F0502020204030204" pitchFamily="34" charset="0"/>
              </a:rPr>
              <a:t>Who is the customer?</a:t>
            </a:r>
          </a:p>
          <a:p>
            <a:pPr marL="457189" indent="-457189">
              <a:spcBef>
                <a:spcPct val="20000"/>
              </a:spcBef>
              <a:buBlip>
                <a:blip r:embed="rId4"/>
              </a:buBlip>
            </a:pPr>
            <a:r>
              <a:rPr lang="en-US" altLang="zh-CN" sz="1500" dirty="0" smtClean="0">
                <a:latin typeface="Calibri" panose="020F0502020204030204" pitchFamily="34" charset="0"/>
                <a:cs typeface="Calibri" panose="020F0502020204030204" pitchFamily="34" charset="0"/>
              </a:rPr>
              <a:t>Service which has </a:t>
            </a:r>
            <a:r>
              <a:rPr lang="en-US" altLang="zh-CN" sz="1500" b="1" dirty="0" smtClean="0">
                <a:latin typeface="Calibri" panose="020F0502020204030204" pitchFamily="34" charset="0"/>
                <a:cs typeface="Calibri" panose="020F0502020204030204" pitchFamily="34" charset="0"/>
              </a:rPr>
              <a:t>high computation capability demand</a:t>
            </a:r>
            <a:r>
              <a:rPr lang="en-US" altLang="zh-CN" sz="1500" dirty="0" smtClean="0">
                <a:latin typeface="Calibri" panose="020F0502020204030204" pitchFamily="34" charset="0"/>
                <a:cs typeface="Calibri" panose="020F0502020204030204" pitchFamily="34" charset="0"/>
              </a:rPr>
              <a:t>, such as XR, </a:t>
            </a:r>
            <a:r>
              <a:rPr lang="en-US" altLang="zh-CN" sz="1500" dirty="0" err="1" smtClean="0">
                <a:latin typeface="Calibri" panose="020F0502020204030204" pitchFamily="34" charset="0"/>
                <a:cs typeface="Calibri" panose="020F0502020204030204" pitchFamily="34" charset="0"/>
              </a:rPr>
              <a:t>metaverse</a:t>
            </a:r>
            <a:r>
              <a:rPr lang="en-US" altLang="zh-CN" sz="1500" dirty="0" smtClean="0">
                <a:latin typeface="Calibri" panose="020F0502020204030204" pitchFamily="34" charset="0"/>
                <a:cs typeface="Calibri" panose="020F0502020204030204" pitchFamily="34" charset="0"/>
              </a:rPr>
              <a:t>, V2X, cloud gaming, etc.</a:t>
            </a:r>
          </a:p>
          <a:p>
            <a:pPr marL="457189" indent="-457189">
              <a:spcBef>
                <a:spcPct val="20000"/>
              </a:spcBef>
              <a:buBlip>
                <a:blip r:embed="rId4"/>
              </a:buBlip>
            </a:pPr>
            <a:endParaRPr lang="en-US" altLang="zh-CN" sz="1500" dirty="0">
              <a:latin typeface="Calibri" panose="020F0502020204030204" pitchFamily="34" charset="0"/>
              <a:cs typeface="Calibri" panose="020F0502020204030204" pitchFamily="34" charset="0"/>
            </a:endParaRPr>
          </a:p>
          <a:p>
            <a:pPr marL="457189" indent="-457189">
              <a:spcBef>
                <a:spcPct val="20000"/>
              </a:spcBef>
              <a:buBlip>
                <a:blip r:embed="rId4"/>
              </a:buBlip>
            </a:pPr>
            <a:endParaRPr lang="zh-CN" alt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1614796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9347" y="171450"/>
            <a:ext cx="6928490" cy="857250"/>
          </a:xfrm>
        </p:spPr>
        <p:txBody>
          <a:bodyPr/>
          <a:lstStyle/>
          <a:p>
            <a:pPr algn="l"/>
            <a:r>
              <a:rPr lang="en-US" altLang="zh-CN" sz="2400" b="1" dirty="0"/>
              <a:t>Use case </a:t>
            </a:r>
            <a:r>
              <a:rPr lang="en-US" altLang="zh-CN" sz="2400" b="1" dirty="0" smtClean="0"/>
              <a:t>1</a:t>
            </a:r>
            <a:endParaRPr lang="zh-CN" altLang="en-US" sz="2400" b="1" dirty="0"/>
          </a:p>
        </p:txBody>
      </p:sp>
      <p:sp>
        <p:nvSpPr>
          <p:cNvPr id="25" name="内容占位符 2"/>
          <p:cNvSpPr>
            <a:spLocks noGrp="1"/>
          </p:cNvSpPr>
          <p:nvPr>
            <p:ph idx="1"/>
          </p:nvPr>
        </p:nvSpPr>
        <p:spPr>
          <a:xfrm>
            <a:off x="268682" y="1053169"/>
            <a:ext cx="5034046" cy="1863452"/>
          </a:xfrm>
        </p:spPr>
        <p:txBody>
          <a:bodyPr/>
          <a:lstStyle/>
          <a:p>
            <a:r>
              <a:rPr lang="en-US" altLang="zh-CN" sz="1400" dirty="0" smtClean="0"/>
              <a:t>3</a:t>
            </a:r>
            <a:r>
              <a:rPr lang="en-US" altLang="zh-CN" sz="1400" baseline="30000" dirty="0" smtClean="0"/>
              <a:t>rd</a:t>
            </a:r>
            <a:r>
              <a:rPr lang="en-US" altLang="zh-CN" sz="1400" dirty="0" smtClean="0"/>
              <a:t> party give a list of target servers (blue ones)</a:t>
            </a:r>
          </a:p>
          <a:p>
            <a:r>
              <a:rPr lang="en-US" altLang="zh-CN" sz="1400" dirty="0" smtClean="0"/>
              <a:t>network have no information about the allocation of other servers (grey ones)</a:t>
            </a:r>
          </a:p>
          <a:p>
            <a:r>
              <a:rPr lang="en-US" altLang="zh-CN" sz="1400" dirty="0" smtClean="0"/>
              <a:t>Network can only provide the best path according to allocation of the servers which are provided</a:t>
            </a:r>
          </a:p>
          <a:p>
            <a:r>
              <a:rPr lang="en-US" altLang="zh-CN" sz="1400" dirty="0" smtClean="0"/>
              <a:t>This may not be the global best as neither 3</a:t>
            </a:r>
            <a:r>
              <a:rPr lang="en-US" altLang="zh-CN" sz="1400" baseline="30000" dirty="0" smtClean="0"/>
              <a:t>rd</a:t>
            </a:r>
            <a:r>
              <a:rPr lang="en-US" altLang="zh-CN" sz="1400" dirty="0" smtClean="0"/>
              <a:t> party knows the network mesh nor network knows allocation of 3</a:t>
            </a:r>
            <a:r>
              <a:rPr lang="en-US" altLang="zh-CN" sz="1400" baseline="30000" dirty="0" smtClean="0"/>
              <a:t>rd</a:t>
            </a:r>
            <a:r>
              <a:rPr lang="en-US" altLang="zh-CN" sz="1400" dirty="0" smtClean="0"/>
              <a:t> party servers.</a:t>
            </a:r>
          </a:p>
          <a:p>
            <a:endParaRPr lang="en-US" altLang="zh-CN" sz="1400" dirty="0"/>
          </a:p>
          <a:p>
            <a:endParaRPr lang="en-US" altLang="zh-CN" sz="1400" dirty="0"/>
          </a:p>
          <a:p>
            <a:endParaRPr lang="en-US" altLang="zh-CN" sz="1400" dirty="0" smtClean="0"/>
          </a:p>
        </p:txBody>
      </p:sp>
      <p:grpSp>
        <p:nvGrpSpPr>
          <p:cNvPr id="3" name="组合 2"/>
          <p:cNvGrpSpPr/>
          <p:nvPr/>
        </p:nvGrpSpPr>
        <p:grpSpPr>
          <a:xfrm>
            <a:off x="6270593" y="3003840"/>
            <a:ext cx="2002416" cy="1672401"/>
            <a:chOff x="5632090" y="1143509"/>
            <a:chExt cx="2002416" cy="1672401"/>
          </a:xfrm>
        </p:grpSpPr>
        <p:grpSp>
          <p:nvGrpSpPr>
            <p:cNvPr id="40" name="组合 39"/>
            <p:cNvGrpSpPr/>
            <p:nvPr/>
          </p:nvGrpSpPr>
          <p:grpSpPr>
            <a:xfrm>
              <a:off x="6016446" y="1385028"/>
              <a:ext cx="1534216" cy="1100563"/>
              <a:chOff x="4749464" y="1716476"/>
              <a:chExt cx="1564582" cy="689746"/>
            </a:xfrm>
            <a:solidFill>
              <a:sysClr val="window" lastClr="FFFFFF">
                <a:lumMod val="75000"/>
              </a:sysClr>
            </a:solidFill>
          </p:grpSpPr>
          <p:sp>
            <p:nvSpPr>
              <p:cNvPr id="41" name="椭圆 40"/>
              <p:cNvSpPr/>
              <p:nvPr/>
            </p:nvSpPr>
            <p:spPr>
              <a:xfrm>
                <a:off x="5535561" y="2369574"/>
                <a:ext cx="64103" cy="36648"/>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42" name="椭圆 41"/>
              <p:cNvSpPr/>
              <p:nvPr/>
            </p:nvSpPr>
            <p:spPr>
              <a:xfrm>
                <a:off x="4749464" y="2246121"/>
                <a:ext cx="38442" cy="32502"/>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43" name="椭圆 42"/>
              <p:cNvSpPr/>
              <p:nvPr/>
            </p:nvSpPr>
            <p:spPr>
              <a:xfrm>
                <a:off x="5168314" y="1716476"/>
                <a:ext cx="40379" cy="42314"/>
              </a:xfrm>
              <a:prstGeom prst="ellipse">
                <a:avLst/>
              </a:prstGeom>
              <a:solidFill>
                <a:srgbClr val="D9D9D9"/>
              </a:solid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44" name="椭圆 43"/>
              <p:cNvSpPr/>
              <p:nvPr/>
            </p:nvSpPr>
            <p:spPr>
              <a:xfrm>
                <a:off x="5584722" y="1755805"/>
                <a:ext cx="45704" cy="27810"/>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45" name="椭圆 44"/>
              <p:cNvSpPr/>
              <p:nvPr/>
            </p:nvSpPr>
            <p:spPr>
              <a:xfrm flipH="1" flipV="1">
                <a:off x="6270110" y="1992640"/>
                <a:ext cx="43936" cy="27617"/>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cxnSp>
            <p:nvCxnSpPr>
              <p:cNvPr id="46" name="直接连接符 45"/>
              <p:cNvCxnSpPr>
                <a:stCxn id="42" idx="0"/>
                <a:endCxn id="43" idx="3"/>
              </p:cNvCxnSpPr>
              <p:nvPr/>
            </p:nvCxnSpPr>
            <p:spPr>
              <a:xfrm flipV="1">
                <a:off x="4768685" y="1752593"/>
                <a:ext cx="405543" cy="493528"/>
              </a:xfrm>
              <a:prstGeom prst="line">
                <a:avLst/>
              </a:prstGeom>
              <a:grpFill/>
              <a:ln w="9525" cap="flat" cmpd="sng" algn="ctr">
                <a:solidFill>
                  <a:schemeClr val="tx1"/>
                </a:solidFill>
                <a:prstDash val="solid"/>
              </a:ln>
              <a:effectLst/>
            </p:spPr>
          </p:cxnSp>
          <p:cxnSp>
            <p:nvCxnSpPr>
              <p:cNvPr id="47" name="直接连接符 46"/>
              <p:cNvCxnSpPr>
                <a:stCxn id="42" idx="6"/>
                <a:endCxn id="41" idx="1"/>
              </p:cNvCxnSpPr>
              <p:nvPr/>
            </p:nvCxnSpPr>
            <p:spPr>
              <a:xfrm>
                <a:off x="4787906" y="2262372"/>
                <a:ext cx="757043" cy="112569"/>
              </a:xfrm>
              <a:prstGeom prst="line">
                <a:avLst/>
              </a:prstGeom>
              <a:grpFill/>
              <a:ln w="9525" cap="flat" cmpd="sng" algn="ctr">
                <a:solidFill>
                  <a:srgbClr val="FF0000"/>
                </a:solidFill>
                <a:prstDash val="solid"/>
              </a:ln>
              <a:effectLst/>
            </p:spPr>
          </p:cxnSp>
          <p:cxnSp>
            <p:nvCxnSpPr>
              <p:cNvPr id="48" name="直接连接符 47"/>
              <p:cNvCxnSpPr>
                <a:stCxn id="45" idx="0"/>
                <a:endCxn id="41" idx="6"/>
              </p:cNvCxnSpPr>
              <p:nvPr/>
            </p:nvCxnSpPr>
            <p:spPr>
              <a:xfrm flipH="1">
                <a:off x="5599664" y="2020257"/>
                <a:ext cx="692414" cy="367641"/>
              </a:xfrm>
              <a:prstGeom prst="line">
                <a:avLst/>
              </a:prstGeom>
              <a:grpFill/>
              <a:ln w="9525" cap="flat" cmpd="sng" algn="ctr">
                <a:solidFill>
                  <a:schemeClr val="tx1"/>
                </a:solidFill>
                <a:prstDash val="solid"/>
              </a:ln>
              <a:effectLst/>
            </p:spPr>
          </p:cxnSp>
          <p:cxnSp>
            <p:nvCxnSpPr>
              <p:cNvPr id="49" name="直接连接符 48"/>
              <p:cNvCxnSpPr>
                <a:stCxn id="44" idx="4"/>
                <a:endCxn id="41" idx="0"/>
              </p:cNvCxnSpPr>
              <p:nvPr/>
            </p:nvCxnSpPr>
            <p:spPr>
              <a:xfrm flipH="1">
                <a:off x="5567612" y="1783615"/>
                <a:ext cx="39961" cy="585960"/>
              </a:xfrm>
              <a:prstGeom prst="line">
                <a:avLst/>
              </a:prstGeom>
              <a:grpFill/>
              <a:ln w="9525" cap="flat" cmpd="sng" algn="ctr">
                <a:solidFill>
                  <a:schemeClr val="tx1"/>
                </a:solidFill>
                <a:prstDash val="solid"/>
              </a:ln>
              <a:effectLst/>
            </p:spPr>
          </p:cxnSp>
          <p:cxnSp>
            <p:nvCxnSpPr>
              <p:cNvPr id="50" name="直接连接符 49"/>
              <p:cNvCxnSpPr>
                <a:stCxn id="43" idx="5"/>
                <a:endCxn id="41" idx="1"/>
              </p:cNvCxnSpPr>
              <p:nvPr/>
            </p:nvCxnSpPr>
            <p:spPr>
              <a:xfrm>
                <a:off x="5202780" y="1752593"/>
                <a:ext cx="342169" cy="622348"/>
              </a:xfrm>
              <a:prstGeom prst="line">
                <a:avLst/>
              </a:prstGeom>
              <a:grpFill/>
              <a:ln w="9525" cap="flat" cmpd="sng" algn="ctr">
                <a:solidFill>
                  <a:schemeClr val="tx1"/>
                </a:solidFill>
                <a:prstDash val="solid"/>
              </a:ln>
              <a:effectLst/>
            </p:spPr>
          </p:cxnSp>
          <p:cxnSp>
            <p:nvCxnSpPr>
              <p:cNvPr id="51" name="直接连接符 50"/>
              <p:cNvCxnSpPr>
                <a:stCxn id="43" idx="6"/>
                <a:endCxn id="44" idx="0"/>
              </p:cNvCxnSpPr>
              <p:nvPr/>
            </p:nvCxnSpPr>
            <p:spPr>
              <a:xfrm>
                <a:off x="5208694" y="1737633"/>
                <a:ext cx="398881" cy="18172"/>
              </a:xfrm>
              <a:prstGeom prst="line">
                <a:avLst/>
              </a:prstGeom>
              <a:grpFill/>
              <a:ln w="9525" cap="flat" cmpd="sng" algn="ctr">
                <a:solidFill>
                  <a:srgbClr val="00B0F0"/>
                </a:solidFill>
                <a:prstDash val="solid"/>
              </a:ln>
              <a:effectLst/>
            </p:spPr>
          </p:cxnSp>
          <p:cxnSp>
            <p:nvCxnSpPr>
              <p:cNvPr id="52" name="直接连接符 51"/>
              <p:cNvCxnSpPr>
                <a:stCxn id="44" idx="6"/>
                <a:endCxn id="45" idx="0"/>
              </p:cNvCxnSpPr>
              <p:nvPr/>
            </p:nvCxnSpPr>
            <p:spPr>
              <a:xfrm>
                <a:off x="5630426" y="1769710"/>
                <a:ext cx="661652" cy="250547"/>
              </a:xfrm>
              <a:prstGeom prst="line">
                <a:avLst/>
              </a:prstGeom>
              <a:grpFill/>
              <a:ln w="9525" cap="flat" cmpd="sng" algn="ctr">
                <a:solidFill>
                  <a:schemeClr val="tx1"/>
                </a:solidFill>
                <a:prstDash val="solid"/>
              </a:ln>
              <a:effectLst/>
            </p:spPr>
          </p:cxnSp>
        </p:grpSp>
        <p:pic>
          <p:nvPicPr>
            <p:cNvPr id="53" name="图片 52"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6352349" y="1356448"/>
              <a:ext cx="189230" cy="153670"/>
            </a:xfrm>
            <a:prstGeom prst="rect">
              <a:avLst/>
            </a:prstGeom>
          </p:spPr>
        </p:pic>
        <p:pic>
          <p:nvPicPr>
            <p:cNvPr id="54" name="图片 53"/>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6662332" y="2493308"/>
              <a:ext cx="418960" cy="322602"/>
            </a:xfrm>
            <a:prstGeom prst="rect">
              <a:avLst/>
            </a:prstGeom>
            <a:solidFill>
              <a:schemeClr val="accent2"/>
            </a:solidFill>
          </p:spPr>
        </p:pic>
        <p:pic>
          <p:nvPicPr>
            <p:cNvPr id="55" name="图片 54"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5943113" y="2212145"/>
              <a:ext cx="189230" cy="153670"/>
            </a:xfrm>
            <a:prstGeom prst="rect">
              <a:avLst/>
            </a:prstGeom>
          </p:spPr>
        </p:pic>
        <p:pic>
          <p:nvPicPr>
            <p:cNvPr id="56" name="图片 55"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6701877" y="2387907"/>
              <a:ext cx="189230" cy="153670"/>
            </a:xfrm>
            <a:prstGeom prst="rect">
              <a:avLst/>
            </a:prstGeom>
          </p:spPr>
        </p:pic>
        <p:pic>
          <p:nvPicPr>
            <p:cNvPr id="57" name="图片 56"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6759171" y="1411917"/>
              <a:ext cx="189230" cy="153670"/>
            </a:xfrm>
            <a:prstGeom prst="rect">
              <a:avLst/>
            </a:prstGeom>
          </p:spPr>
        </p:pic>
        <p:pic>
          <p:nvPicPr>
            <p:cNvPr id="58" name="图片 57"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7445276" y="1786120"/>
              <a:ext cx="189230" cy="153670"/>
            </a:xfrm>
            <a:prstGeom prst="rect">
              <a:avLst/>
            </a:prstGeom>
          </p:spPr>
        </p:pic>
        <p:pic>
          <p:nvPicPr>
            <p:cNvPr id="60" name="图片 59"/>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6959756" y="1143509"/>
              <a:ext cx="418960" cy="322602"/>
            </a:xfrm>
            <a:prstGeom prst="rect">
              <a:avLst/>
            </a:prstGeom>
            <a:ln>
              <a:solidFill>
                <a:srgbClr val="FF0000"/>
              </a:solidFill>
            </a:ln>
          </p:spPr>
        </p:pic>
        <p:cxnSp>
          <p:nvCxnSpPr>
            <p:cNvPr id="64" name="直接连接符 63"/>
            <p:cNvCxnSpPr/>
            <p:nvPr/>
          </p:nvCxnSpPr>
          <p:spPr>
            <a:xfrm flipH="1" flipV="1">
              <a:off x="5717079" y="1405923"/>
              <a:ext cx="332844" cy="800228"/>
            </a:xfrm>
            <a:prstGeom prst="line">
              <a:avLst/>
            </a:prstGeom>
            <a:solidFill>
              <a:sysClr val="window" lastClr="FFFFFF">
                <a:lumMod val="75000"/>
              </a:sysClr>
            </a:solidFill>
            <a:ln w="9525" cap="flat" cmpd="sng" algn="ctr">
              <a:solidFill>
                <a:srgbClr val="FF0000"/>
              </a:solidFill>
              <a:prstDash val="solid"/>
            </a:ln>
            <a:effectLst/>
          </p:spPr>
        </p:cxnSp>
        <p:cxnSp>
          <p:nvCxnSpPr>
            <p:cNvPr id="65" name="直接连接符 64"/>
            <p:cNvCxnSpPr/>
            <p:nvPr/>
          </p:nvCxnSpPr>
          <p:spPr>
            <a:xfrm flipH="1" flipV="1">
              <a:off x="5717079" y="1379035"/>
              <a:ext cx="647465" cy="48254"/>
            </a:xfrm>
            <a:prstGeom prst="line">
              <a:avLst/>
            </a:prstGeom>
            <a:solidFill>
              <a:sysClr val="window" lastClr="FFFFFF">
                <a:lumMod val="75000"/>
              </a:sysClr>
            </a:solidFill>
            <a:ln w="9525" cap="flat" cmpd="sng" algn="ctr">
              <a:solidFill>
                <a:srgbClr val="00B0F0"/>
              </a:solidFill>
              <a:prstDash val="solid"/>
            </a:ln>
            <a:effectLst/>
          </p:spPr>
        </p:cxnSp>
        <p:pic>
          <p:nvPicPr>
            <p:cNvPr id="66" name="图片 65"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5632090" y="1347143"/>
              <a:ext cx="189230" cy="153670"/>
            </a:xfrm>
            <a:prstGeom prst="rect">
              <a:avLst/>
            </a:prstGeom>
          </p:spPr>
        </p:pic>
      </p:grpSp>
      <p:grpSp>
        <p:nvGrpSpPr>
          <p:cNvPr id="6" name="组合 5"/>
          <p:cNvGrpSpPr/>
          <p:nvPr/>
        </p:nvGrpSpPr>
        <p:grpSpPr>
          <a:xfrm>
            <a:off x="5351639" y="983469"/>
            <a:ext cx="2921370" cy="1669287"/>
            <a:chOff x="1113413" y="1119734"/>
            <a:chExt cx="2921370" cy="1669287"/>
          </a:xfrm>
        </p:grpSpPr>
        <p:grpSp>
          <p:nvGrpSpPr>
            <p:cNvPr id="16" name="组合 15"/>
            <p:cNvGrpSpPr/>
            <p:nvPr/>
          </p:nvGrpSpPr>
          <p:grpSpPr>
            <a:xfrm>
              <a:off x="2419376" y="1356937"/>
              <a:ext cx="1534216" cy="1100563"/>
              <a:chOff x="4749464" y="1716476"/>
              <a:chExt cx="1564582" cy="689746"/>
            </a:xfrm>
            <a:solidFill>
              <a:sysClr val="window" lastClr="FFFFFF">
                <a:lumMod val="75000"/>
              </a:sysClr>
            </a:solidFill>
          </p:grpSpPr>
          <p:sp>
            <p:nvSpPr>
              <p:cNvPr id="19" name="椭圆 18"/>
              <p:cNvSpPr/>
              <p:nvPr/>
            </p:nvSpPr>
            <p:spPr>
              <a:xfrm>
                <a:off x="5535561" y="2369574"/>
                <a:ext cx="64103" cy="36648"/>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20" name="椭圆 19"/>
              <p:cNvSpPr/>
              <p:nvPr/>
            </p:nvSpPr>
            <p:spPr>
              <a:xfrm>
                <a:off x="4749464" y="2246121"/>
                <a:ext cx="38442" cy="32502"/>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21" name="椭圆 20"/>
              <p:cNvSpPr/>
              <p:nvPr/>
            </p:nvSpPr>
            <p:spPr>
              <a:xfrm>
                <a:off x="5168314" y="1716476"/>
                <a:ext cx="40379" cy="42314"/>
              </a:xfrm>
              <a:prstGeom prst="ellipse">
                <a:avLst/>
              </a:prstGeom>
              <a:solidFill>
                <a:srgbClr val="D9D9D9"/>
              </a:solid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22" name="椭圆 21"/>
              <p:cNvSpPr/>
              <p:nvPr/>
            </p:nvSpPr>
            <p:spPr>
              <a:xfrm>
                <a:off x="5584722" y="1755805"/>
                <a:ext cx="45704" cy="27810"/>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sp>
            <p:nvSpPr>
              <p:cNvPr id="26" name="椭圆 25"/>
              <p:cNvSpPr/>
              <p:nvPr/>
            </p:nvSpPr>
            <p:spPr>
              <a:xfrm flipH="1" flipV="1">
                <a:off x="6270110" y="1992640"/>
                <a:ext cx="43936" cy="27617"/>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prstClr val="white"/>
                  </a:solidFill>
                  <a:effectLst/>
                  <a:uLnTx/>
                  <a:uFillTx/>
                  <a:latin typeface="Arial" panose="020B0604020202020204"/>
                  <a:ea typeface="微软雅黑" panose="020B0503020204020204" charset="-122"/>
                </a:endParaRPr>
              </a:p>
            </p:txBody>
          </p:sp>
          <p:cxnSp>
            <p:nvCxnSpPr>
              <p:cNvPr id="27" name="直接连接符 26"/>
              <p:cNvCxnSpPr>
                <a:stCxn id="20" idx="0"/>
                <a:endCxn id="21" idx="3"/>
              </p:cNvCxnSpPr>
              <p:nvPr/>
            </p:nvCxnSpPr>
            <p:spPr>
              <a:xfrm flipV="1">
                <a:off x="4768685" y="1752593"/>
                <a:ext cx="405543" cy="493528"/>
              </a:xfrm>
              <a:prstGeom prst="line">
                <a:avLst/>
              </a:prstGeom>
              <a:grpFill/>
              <a:ln w="9525" cap="flat" cmpd="sng" algn="ctr">
                <a:solidFill>
                  <a:schemeClr val="tx1"/>
                </a:solidFill>
                <a:prstDash val="solid"/>
              </a:ln>
              <a:effectLst/>
            </p:spPr>
          </p:cxnSp>
          <p:cxnSp>
            <p:nvCxnSpPr>
              <p:cNvPr id="28" name="直接连接符 27"/>
              <p:cNvCxnSpPr>
                <a:stCxn id="20" idx="6"/>
                <a:endCxn id="19" idx="1"/>
              </p:cNvCxnSpPr>
              <p:nvPr/>
            </p:nvCxnSpPr>
            <p:spPr>
              <a:xfrm>
                <a:off x="4787906" y="2262372"/>
                <a:ext cx="757043" cy="112569"/>
              </a:xfrm>
              <a:prstGeom prst="line">
                <a:avLst/>
              </a:prstGeom>
              <a:grpFill/>
              <a:ln w="9525" cap="flat" cmpd="sng" algn="ctr">
                <a:solidFill>
                  <a:srgbClr val="FF0000"/>
                </a:solidFill>
                <a:prstDash val="solid"/>
              </a:ln>
              <a:effectLst/>
            </p:spPr>
          </p:cxnSp>
          <p:cxnSp>
            <p:nvCxnSpPr>
              <p:cNvPr id="29" name="直接连接符 28"/>
              <p:cNvCxnSpPr>
                <a:stCxn id="26" idx="0"/>
                <a:endCxn id="19" idx="6"/>
              </p:cNvCxnSpPr>
              <p:nvPr/>
            </p:nvCxnSpPr>
            <p:spPr>
              <a:xfrm flipH="1">
                <a:off x="5599664" y="2020257"/>
                <a:ext cx="692414" cy="367641"/>
              </a:xfrm>
              <a:prstGeom prst="line">
                <a:avLst/>
              </a:prstGeom>
              <a:grpFill/>
              <a:ln w="9525" cap="flat" cmpd="sng" algn="ctr">
                <a:solidFill>
                  <a:schemeClr val="tx1"/>
                </a:solidFill>
                <a:prstDash val="solid"/>
              </a:ln>
              <a:effectLst/>
            </p:spPr>
          </p:cxnSp>
          <p:cxnSp>
            <p:nvCxnSpPr>
              <p:cNvPr id="30" name="直接连接符 29"/>
              <p:cNvCxnSpPr>
                <a:stCxn id="22" idx="4"/>
                <a:endCxn id="19" idx="0"/>
              </p:cNvCxnSpPr>
              <p:nvPr/>
            </p:nvCxnSpPr>
            <p:spPr>
              <a:xfrm flipH="1">
                <a:off x="5567612" y="1783615"/>
                <a:ext cx="39961" cy="585960"/>
              </a:xfrm>
              <a:prstGeom prst="line">
                <a:avLst/>
              </a:prstGeom>
              <a:grpFill/>
              <a:ln w="9525" cap="flat" cmpd="sng" algn="ctr">
                <a:solidFill>
                  <a:schemeClr val="tx1"/>
                </a:solidFill>
                <a:prstDash val="solid"/>
              </a:ln>
              <a:effectLst/>
            </p:spPr>
          </p:cxnSp>
          <p:cxnSp>
            <p:nvCxnSpPr>
              <p:cNvPr id="31" name="直接连接符 30"/>
              <p:cNvCxnSpPr>
                <a:stCxn id="21" idx="5"/>
                <a:endCxn id="19" idx="1"/>
              </p:cNvCxnSpPr>
              <p:nvPr/>
            </p:nvCxnSpPr>
            <p:spPr>
              <a:xfrm>
                <a:off x="5202780" y="1752593"/>
                <a:ext cx="342169" cy="622348"/>
              </a:xfrm>
              <a:prstGeom prst="line">
                <a:avLst/>
              </a:prstGeom>
              <a:grpFill/>
              <a:ln w="9525" cap="flat" cmpd="sng" algn="ctr">
                <a:solidFill>
                  <a:schemeClr val="tx1"/>
                </a:solidFill>
                <a:prstDash val="solid"/>
              </a:ln>
              <a:effectLst/>
            </p:spPr>
          </p:cxnSp>
          <p:cxnSp>
            <p:nvCxnSpPr>
              <p:cNvPr id="32" name="直接连接符 31"/>
              <p:cNvCxnSpPr>
                <a:stCxn id="21" idx="6"/>
                <a:endCxn id="22" idx="0"/>
              </p:cNvCxnSpPr>
              <p:nvPr/>
            </p:nvCxnSpPr>
            <p:spPr>
              <a:xfrm>
                <a:off x="5208694" y="1737633"/>
                <a:ext cx="398881" cy="18172"/>
              </a:xfrm>
              <a:prstGeom prst="line">
                <a:avLst/>
              </a:prstGeom>
              <a:grpFill/>
              <a:ln w="9525" cap="flat" cmpd="sng" algn="ctr">
                <a:solidFill>
                  <a:schemeClr val="tx1"/>
                </a:solidFill>
                <a:prstDash val="solid"/>
              </a:ln>
              <a:effectLst/>
            </p:spPr>
          </p:cxnSp>
          <p:cxnSp>
            <p:nvCxnSpPr>
              <p:cNvPr id="33" name="直接连接符 32"/>
              <p:cNvCxnSpPr>
                <a:stCxn id="22" idx="6"/>
                <a:endCxn id="26" idx="0"/>
              </p:cNvCxnSpPr>
              <p:nvPr/>
            </p:nvCxnSpPr>
            <p:spPr>
              <a:xfrm>
                <a:off x="5630426" y="1769710"/>
                <a:ext cx="661652" cy="250547"/>
              </a:xfrm>
              <a:prstGeom prst="line">
                <a:avLst/>
              </a:prstGeom>
              <a:grpFill/>
              <a:ln w="9525" cap="flat" cmpd="sng" algn="ctr">
                <a:solidFill>
                  <a:schemeClr val="tx1"/>
                </a:solidFill>
                <a:prstDash val="solid"/>
              </a:ln>
              <a:effectLst/>
            </p:spPr>
          </p:cxnSp>
        </p:grpSp>
        <p:pic>
          <p:nvPicPr>
            <p:cNvPr id="34" name="图片 33"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2752626" y="1329559"/>
              <a:ext cx="189230" cy="153670"/>
            </a:xfrm>
            <a:prstGeom prst="rect">
              <a:avLst/>
            </a:prstGeom>
          </p:spPr>
        </p:pic>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3062609" y="2466419"/>
              <a:ext cx="418960" cy="322602"/>
            </a:xfrm>
            <a:prstGeom prst="rect">
              <a:avLst/>
            </a:prstGeom>
            <a:solidFill>
              <a:schemeClr val="accent5"/>
            </a:solidFill>
            <a:ln>
              <a:solidFill>
                <a:srgbClr val="FF0000"/>
              </a:solidFill>
            </a:ln>
          </p:spPr>
        </p:pic>
        <p:pic>
          <p:nvPicPr>
            <p:cNvPr id="36" name="图片 35"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2343390" y="2185256"/>
              <a:ext cx="189230" cy="153670"/>
            </a:xfrm>
            <a:prstGeom prst="rect">
              <a:avLst/>
            </a:prstGeom>
          </p:spPr>
        </p:pic>
        <p:pic>
          <p:nvPicPr>
            <p:cNvPr id="37" name="图片 36"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3102154" y="2361018"/>
              <a:ext cx="189230" cy="153670"/>
            </a:xfrm>
            <a:prstGeom prst="rect">
              <a:avLst/>
            </a:prstGeom>
          </p:spPr>
        </p:pic>
        <p:pic>
          <p:nvPicPr>
            <p:cNvPr id="38" name="图片 37"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3159448" y="1385028"/>
              <a:ext cx="189230" cy="153670"/>
            </a:xfrm>
            <a:prstGeom prst="rect">
              <a:avLst/>
            </a:prstGeom>
          </p:spPr>
        </p:pic>
        <p:pic>
          <p:nvPicPr>
            <p:cNvPr id="39" name="图片 38"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3845553" y="1759231"/>
              <a:ext cx="189230" cy="153670"/>
            </a:xfrm>
            <a:prstGeom prst="rect">
              <a:avLst/>
            </a:prstGeom>
          </p:spPr>
        </p:pic>
        <p:pic>
          <p:nvPicPr>
            <p:cNvPr id="59" name="图片 58"/>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3343038" y="1119734"/>
              <a:ext cx="418960" cy="322602"/>
            </a:xfrm>
            <a:prstGeom prst="rect">
              <a:avLst/>
            </a:prstGeom>
            <a:solidFill>
              <a:schemeClr val="bg1">
                <a:lumMod val="65000"/>
              </a:schemeClr>
            </a:solidFill>
            <a:ln>
              <a:solidFill>
                <a:schemeClr val="bg1">
                  <a:lumMod val="50000"/>
                </a:schemeClr>
              </a:solidFill>
            </a:ln>
          </p:spPr>
        </p:pic>
        <p:cxnSp>
          <p:nvCxnSpPr>
            <p:cNvPr id="61" name="直接连接符 60"/>
            <p:cNvCxnSpPr>
              <a:stCxn id="36" idx="0"/>
            </p:cNvCxnSpPr>
            <p:nvPr/>
          </p:nvCxnSpPr>
          <p:spPr>
            <a:xfrm flipH="1" flipV="1">
              <a:off x="2105161" y="1385028"/>
              <a:ext cx="332844" cy="800228"/>
            </a:xfrm>
            <a:prstGeom prst="line">
              <a:avLst/>
            </a:prstGeom>
            <a:solidFill>
              <a:sysClr val="window" lastClr="FFFFFF">
                <a:lumMod val="75000"/>
              </a:sysClr>
            </a:solidFill>
            <a:ln w="9525" cap="flat" cmpd="sng" algn="ctr">
              <a:solidFill>
                <a:srgbClr val="FF0000"/>
              </a:solidFill>
              <a:prstDash val="solid"/>
            </a:ln>
            <a:effectLst/>
          </p:spPr>
        </p:cxnSp>
        <p:cxnSp>
          <p:nvCxnSpPr>
            <p:cNvPr id="62" name="直接连接符 61"/>
            <p:cNvCxnSpPr>
              <a:stCxn id="34" idx="1"/>
            </p:cNvCxnSpPr>
            <p:nvPr/>
          </p:nvCxnSpPr>
          <p:spPr>
            <a:xfrm flipH="1" flipV="1">
              <a:off x="2105161" y="1358140"/>
              <a:ext cx="647465" cy="48254"/>
            </a:xfrm>
            <a:prstGeom prst="line">
              <a:avLst/>
            </a:prstGeom>
            <a:solidFill>
              <a:sysClr val="window" lastClr="FFFFFF">
                <a:lumMod val="75000"/>
              </a:sysClr>
            </a:solidFill>
            <a:ln w="9525" cap="flat" cmpd="sng" algn="ctr">
              <a:solidFill>
                <a:schemeClr val="tx1"/>
              </a:solidFill>
              <a:prstDash val="solid"/>
            </a:ln>
            <a:effectLst/>
          </p:spPr>
        </p:cxnSp>
        <p:pic>
          <p:nvPicPr>
            <p:cNvPr id="63" name="图片 62" descr="编辑来支招 选购路由器不可忽视的要点-电子网"/>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2000" b="82333" l="60000" r="71500">
                          <a14:foregroundMark x1="61250" y1="73667" x2="61250" y2="73667"/>
                          <a14:foregroundMark x1="62000" y1="73667" x2="62000" y2="73667"/>
                          <a14:foregroundMark x1="61500" y1="75333" x2="61500" y2="75333"/>
                          <a14:foregroundMark x1="60000" y1="75667" x2="60000" y2="75667"/>
                        </a14:backgroundRemoval>
                      </a14:imgEffect>
                    </a14:imgLayer>
                  </a14:imgProps>
                </a:ext>
                <a:ext uri="{28A0092B-C50C-407E-A947-70E740481C1C}">
                  <a14:useLocalDpi xmlns:a14="http://schemas.microsoft.com/office/drawing/2010/main" val="0"/>
                </a:ext>
              </a:extLst>
            </a:blip>
            <a:srcRect l="59749" t="71046" r="27021" b="16354"/>
            <a:stretch>
              <a:fillRect/>
            </a:stretch>
          </p:blipFill>
          <p:spPr>
            <a:xfrm>
              <a:off x="2020172" y="1326248"/>
              <a:ext cx="189230" cy="153670"/>
            </a:xfrm>
            <a:prstGeom prst="rect">
              <a:avLst/>
            </a:prstGeom>
          </p:spPr>
        </p:pic>
        <p:sp>
          <p:nvSpPr>
            <p:cNvPr id="68" name="文本框 67"/>
            <p:cNvSpPr txBox="1"/>
            <p:nvPr/>
          </p:nvSpPr>
          <p:spPr>
            <a:xfrm>
              <a:off x="1113413" y="1871610"/>
              <a:ext cx="1283374" cy="400110"/>
            </a:xfrm>
            <a:prstGeom prst="rect">
              <a:avLst/>
            </a:prstGeom>
            <a:noFill/>
          </p:spPr>
          <p:txBody>
            <a:bodyPr wrap="square" rtlCol="0">
              <a:spAutoFit/>
            </a:bodyPr>
            <a:lstStyle/>
            <a:p>
              <a:r>
                <a:rPr lang="en-US" altLang="zh-CN" dirty="0" smtClean="0"/>
                <a:t>Provide the best network path</a:t>
              </a:r>
              <a:endParaRPr lang="zh-CN" altLang="en-US" dirty="0"/>
            </a:p>
          </p:txBody>
        </p:sp>
      </p:grpSp>
      <p:sp>
        <p:nvSpPr>
          <p:cNvPr id="69" name="文本框 68"/>
          <p:cNvSpPr txBox="1"/>
          <p:nvPr/>
        </p:nvSpPr>
        <p:spPr>
          <a:xfrm>
            <a:off x="5377545" y="3588326"/>
            <a:ext cx="1518511" cy="553998"/>
          </a:xfrm>
          <a:prstGeom prst="rect">
            <a:avLst/>
          </a:prstGeom>
          <a:noFill/>
        </p:spPr>
        <p:txBody>
          <a:bodyPr wrap="square" rtlCol="0">
            <a:spAutoFit/>
          </a:bodyPr>
          <a:lstStyle/>
          <a:p>
            <a:r>
              <a:rPr lang="en-US" altLang="zh-CN" dirty="0" smtClean="0"/>
              <a:t>Provide the best network path + best service endpoint</a:t>
            </a:r>
            <a:endParaRPr lang="zh-CN" altLang="en-US" dirty="0"/>
          </a:p>
        </p:txBody>
      </p:sp>
      <p:sp>
        <p:nvSpPr>
          <p:cNvPr id="70" name="内容占位符 2"/>
          <p:cNvSpPr txBox="1">
            <a:spLocks/>
          </p:cNvSpPr>
          <p:nvPr/>
        </p:nvSpPr>
        <p:spPr bwMode="auto">
          <a:xfrm>
            <a:off x="268682" y="3207474"/>
            <a:ext cx="5034046" cy="164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400" kern="0" dirty="0" smtClean="0"/>
              <a:t>The original network path is the red ones, and the server suddenly broke down. </a:t>
            </a:r>
            <a:endParaRPr lang="en-US" altLang="zh-CN" sz="1400" kern="0" dirty="0"/>
          </a:p>
          <a:p>
            <a:r>
              <a:rPr lang="en-US" altLang="zh-CN" sz="1400" kern="0" dirty="0" smtClean="0"/>
              <a:t>UPF knows nothing about the server’s status, AF need to tell the 5GC about this fault, provide other server’s allocation, and network find the path then, which cause much more time</a:t>
            </a:r>
          </a:p>
          <a:p>
            <a:r>
              <a:rPr lang="en-US" altLang="zh-CN" sz="1400" kern="0" dirty="0" smtClean="0"/>
              <a:t>If 3</a:t>
            </a:r>
            <a:r>
              <a:rPr lang="en-US" altLang="zh-CN" sz="1400" kern="0" baseline="30000" dirty="0" smtClean="0"/>
              <a:t>rd</a:t>
            </a:r>
            <a:r>
              <a:rPr lang="en-US" altLang="zh-CN" sz="1400" kern="0" dirty="0" smtClean="0"/>
              <a:t> party could expose some status information to 5GS, the re-path will be much more quicker</a:t>
            </a:r>
          </a:p>
          <a:p>
            <a:endParaRPr lang="en-US" altLang="zh-CN" sz="1400" kern="0" dirty="0" smtClean="0"/>
          </a:p>
          <a:p>
            <a:endParaRPr lang="en-US" altLang="zh-CN" sz="1400" kern="0" dirty="0" smtClean="0"/>
          </a:p>
        </p:txBody>
      </p:sp>
      <p:pic>
        <p:nvPicPr>
          <p:cNvPr id="71" name="图片 70"/>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8313629" y="1500020"/>
            <a:ext cx="418960" cy="322602"/>
          </a:xfrm>
          <a:prstGeom prst="rect">
            <a:avLst/>
          </a:prstGeom>
          <a:solidFill>
            <a:schemeClr val="accent5"/>
          </a:solidFill>
        </p:spPr>
      </p:pic>
      <p:pic>
        <p:nvPicPr>
          <p:cNvPr id="72" name="图片 7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6485818" y="2199117"/>
            <a:ext cx="418960" cy="322602"/>
          </a:xfrm>
          <a:prstGeom prst="rect">
            <a:avLst/>
          </a:prstGeom>
          <a:solidFill>
            <a:schemeClr val="bg1">
              <a:lumMod val="65000"/>
            </a:schemeClr>
          </a:solidFill>
          <a:ln>
            <a:solidFill>
              <a:schemeClr val="bg1">
                <a:lumMod val="50000"/>
              </a:schemeClr>
            </a:solidFill>
          </a:ln>
        </p:spPr>
      </p:pic>
      <p:pic>
        <p:nvPicPr>
          <p:cNvPr id="73" name="图片 72"/>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61475" y1="43363" x2="61475" y2="43363"/>
                        <a14:foregroundMark x1="64754" y1="67257" x2="64754" y2="67257"/>
                        <a14:foregroundMark x1="33607" y1="82301" x2="33607" y2="82301"/>
                      </a14:backgroundRemoval>
                    </a14:imgEffect>
                  </a14:imgLayer>
                </a14:imgProps>
              </a:ext>
            </a:extLst>
          </a:blip>
          <a:stretch>
            <a:fillRect/>
          </a:stretch>
        </p:blipFill>
        <p:spPr>
          <a:xfrm>
            <a:off x="6883545" y="862520"/>
            <a:ext cx="418960" cy="322602"/>
          </a:xfrm>
          <a:prstGeom prst="rect">
            <a:avLst/>
          </a:prstGeom>
          <a:solidFill>
            <a:schemeClr val="bg1">
              <a:lumMod val="65000"/>
            </a:schemeClr>
          </a:solidFill>
          <a:ln>
            <a:solidFill>
              <a:schemeClr val="bg1">
                <a:lumMod val="50000"/>
              </a:schemeClr>
            </a:solidFill>
          </a:ln>
        </p:spPr>
      </p:pic>
    </p:spTree>
    <p:extLst>
      <p:ext uri="{BB962C8B-B14F-4D97-AF65-F5344CB8AC3E}">
        <p14:creationId xmlns:p14="http://schemas.microsoft.com/office/powerpoint/2010/main" val="361136123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a:spLocks noGrp="1"/>
          </p:cNvSpPr>
          <p:nvPr>
            <p:ph idx="1"/>
          </p:nvPr>
        </p:nvSpPr>
        <p:spPr>
          <a:xfrm>
            <a:off x="393169" y="1222028"/>
            <a:ext cx="8343503" cy="3623072"/>
          </a:xfrm>
        </p:spPr>
        <p:txBody>
          <a:bodyPr/>
          <a:lstStyle/>
          <a:p>
            <a:r>
              <a:rPr lang="en-US" altLang="zh-CN" sz="1500" dirty="0"/>
              <a:t>Some </a:t>
            </a:r>
            <a:r>
              <a:rPr lang="en-US" altLang="zh-CN" sz="1500" dirty="0" smtClean="0"/>
              <a:t>service</a:t>
            </a:r>
            <a:r>
              <a:rPr lang="zh-CN" altLang="en-US" sz="1500" dirty="0" smtClean="0"/>
              <a:t>（</a:t>
            </a:r>
            <a:r>
              <a:rPr lang="en-US" altLang="zh-CN" sz="1500" dirty="0" smtClean="0"/>
              <a:t>e.g. AR, VR</a:t>
            </a:r>
            <a:r>
              <a:rPr lang="zh-CN" altLang="en-US" sz="1500" dirty="0" smtClean="0"/>
              <a:t>）</a:t>
            </a:r>
            <a:r>
              <a:rPr lang="en-US" altLang="zh-CN" sz="1500" dirty="0" smtClean="0"/>
              <a:t> </a:t>
            </a:r>
            <a:r>
              <a:rPr lang="en-US" altLang="zh-CN" sz="1500" dirty="0"/>
              <a:t>may need UEs lot of computing </a:t>
            </a:r>
            <a:r>
              <a:rPr lang="en-US" altLang="zh-CN" sz="1500" dirty="0" smtClean="0"/>
              <a:t>resource and storage, </a:t>
            </a:r>
            <a:r>
              <a:rPr lang="en-US" altLang="zh-CN" sz="1500" dirty="0"/>
              <a:t>so UE may need to share some of the computing load </a:t>
            </a:r>
            <a:r>
              <a:rPr lang="en-US" altLang="zh-CN" sz="1500" dirty="0" smtClean="0"/>
              <a:t>or storage through </a:t>
            </a:r>
            <a:r>
              <a:rPr lang="en-US" altLang="zh-CN" sz="1500" dirty="0"/>
              <a:t>5GS to other computing </a:t>
            </a:r>
            <a:r>
              <a:rPr lang="en-US" altLang="zh-CN" sz="1500" dirty="0" smtClean="0"/>
              <a:t>resource, </a:t>
            </a:r>
            <a:r>
              <a:rPr lang="en-US" altLang="zh-CN" sz="1500" dirty="0"/>
              <a:t>to achieve lower energy </a:t>
            </a:r>
            <a:r>
              <a:rPr lang="en-US" altLang="zh-CN" sz="1500" dirty="0" smtClean="0"/>
              <a:t>consumption and processing latency.</a:t>
            </a:r>
            <a:endParaRPr lang="en-US" altLang="zh-CN" sz="1500" dirty="0"/>
          </a:p>
          <a:p>
            <a:endParaRPr lang="en-US" altLang="zh-CN" sz="1500" dirty="0"/>
          </a:p>
          <a:p>
            <a:endParaRPr lang="en-US" altLang="zh-CN" sz="1500" dirty="0"/>
          </a:p>
          <a:p>
            <a:endParaRPr lang="en-US" altLang="zh-CN" sz="1500" dirty="0"/>
          </a:p>
          <a:p>
            <a:endParaRPr lang="en-US" altLang="zh-CN" sz="1500" dirty="0"/>
          </a:p>
          <a:p>
            <a:endParaRPr lang="en-US" altLang="zh-CN" sz="1500" dirty="0"/>
          </a:p>
          <a:p>
            <a:pPr marL="0" indent="0">
              <a:buNone/>
            </a:pPr>
            <a:endParaRPr lang="zh-CN" altLang="en-US" sz="1425" dirty="0"/>
          </a:p>
        </p:txBody>
      </p:sp>
      <p:sp>
        <p:nvSpPr>
          <p:cNvPr id="2" name="标题 1"/>
          <p:cNvSpPr>
            <a:spLocks noGrp="1"/>
          </p:cNvSpPr>
          <p:nvPr>
            <p:ph type="title"/>
          </p:nvPr>
        </p:nvSpPr>
        <p:spPr>
          <a:xfrm>
            <a:off x="489347" y="171450"/>
            <a:ext cx="6928490" cy="857250"/>
          </a:xfrm>
        </p:spPr>
        <p:txBody>
          <a:bodyPr/>
          <a:lstStyle/>
          <a:p>
            <a:pPr algn="l"/>
            <a:r>
              <a:rPr lang="en-US" altLang="zh-CN" sz="2400" b="1" dirty="0"/>
              <a:t>Use case </a:t>
            </a:r>
            <a:r>
              <a:rPr lang="en-US" altLang="zh-CN" sz="2400" b="1" dirty="0" smtClean="0"/>
              <a:t>2: </a:t>
            </a:r>
            <a:r>
              <a:rPr lang="en-US" altLang="zh-CN" sz="2400" b="1" dirty="0"/>
              <a:t>Computing load sharing </a:t>
            </a:r>
            <a:r>
              <a:rPr lang="en-US" altLang="zh-CN" sz="2400" b="1" dirty="0" smtClean="0"/>
              <a:t>from </a:t>
            </a:r>
            <a:r>
              <a:rPr lang="en-US" altLang="zh-CN" sz="2400" b="1" dirty="0"/>
              <a:t>terminals </a:t>
            </a:r>
            <a:r>
              <a:rPr lang="en-US" altLang="zh-CN" sz="2400" b="1" dirty="0" smtClean="0"/>
              <a:t>to network</a:t>
            </a:r>
            <a:endParaRPr lang="zh-CN" altLang="en-US" sz="2400" b="1" dirty="0"/>
          </a:p>
        </p:txBody>
      </p:sp>
      <p:pic>
        <p:nvPicPr>
          <p:cNvPr id="3074" name="Picture 2" descr="https://gimg2.baidu.com/image_search/src=http%3A%2F%2Fpic.51yuansu.com%2Fpic2%2Fcover%2F00%2F45%2F49%2F5814e9e87e7e7_610.jpg&amp;refer=http%3A%2F%2Fpic.51yuansu.com&amp;app=2002&amp;size=f9999,10000&amp;q=a80&amp;n=0&amp;g=0n&amp;fmt=jpeg?sec=1638005243&amp;t=94e7feea5eb17f3b4b7b4ed34a6dfab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923" y="3752513"/>
            <a:ext cx="995726" cy="9957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gimg2.baidu.com/image_search/src=http%3A%2F%2Fpic.51yuansu.com%2Fpic3%2Fcover%2F03%2F05%2F92%2F5b2b18390da37_610.jpg&amp;refer=http%3A%2F%2Fpic.51yuansu.com&amp;app=2002&amp;size=f9999,10000&amp;q=a80&amp;n=0&amp;g=0n&amp;fmt=jpeg?sec=1638005273&amp;t=abb35662c363e39d7d57cbd72c55c2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2948" y="2037217"/>
            <a:ext cx="996347" cy="99634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gimg2.baidu.com/image_search/src=http%3A%2F%2Fpic.51yuansu.com%2Fpic2%2Fcover%2F00%2F32%2F40%2F5810ee6107d83_610.jpg&amp;refer=http%3A%2F%2Fpic.51yuansu.com&amp;app=2002&amp;size=f9999,10000&amp;q=a80&amp;n=0&amp;g=0n&amp;fmt=jpeg?sec=1638005304&amp;t=9912190cec0c41b04478465607160e0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6966" y="2208416"/>
            <a:ext cx="1000963" cy="100096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gimg2.baidu.com/image_search/src=http%3A%2F%2Ffile.elecfans.com%2Fweb1%2FM00%2FD0%2F06%2Fo4YBAF-3GcCAQUpCAAA5SAU7wOg644.jpg&amp;refer=http%3A%2F%2Ffile.elecfans.com&amp;app=2002&amp;size=f9999,10000&amp;q=a80&amp;n=0&amp;g=0n&amp;fmt=jpeg?sec=1638005371&amp;t=39cb3d1a5397eee8bf222295d32e4e37"/>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r="15436"/>
          <a:stretch/>
        </p:blipFill>
        <p:spPr bwMode="auto">
          <a:xfrm>
            <a:off x="5356657" y="3306580"/>
            <a:ext cx="1441579" cy="1297235"/>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13"/>
          <p:cNvSpPr>
            <a:spLocks noChangeAspect="1"/>
          </p:cNvSpPr>
          <p:nvPr/>
        </p:nvSpPr>
        <p:spPr bwMode="auto">
          <a:xfrm flipH="1">
            <a:off x="3036799" y="2706589"/>
            <a:ext cx="1970435" cy="971884"/>
          </a:xfrm>
          <a:custGeom>
            <a:avLst/>
            <a:gdLst>
              <a:gd name="T0" fmla="*/ 570 w 662"/>
              <a:gd name="T1" fmla="*/ 174 h 373"/>
              <a:gd name="T2" fmla="*/ 576 w 662"/>
              <a:gd name="T3" fmla="*/ 135 h 373"/>
              <a:gd name="T4" fmla="*/ 441 w 662"/>
              <a:gd name="T5" fmla="*/ 0 h 373"/>
              <a:gd name="T6" fmla="*/ 319 w 662"/>
              <a:gd name="T7" fmla="*/ 77 h 373"/>
              <a:gd name="T8" fmla="*/ 236 w 662"/>
              <a:gd name="T9" fmla="*/ 41 h 373"/>
              <a:gd name="T10" fmla="*/ 122 w 662"/>
              <a:gd name="T11" fmla="*/ 156 h 373"/>
              <a:gd name="T12" fmla="*/ 123 w 662"/>
              <a:gd name="T13" fmla="*/ 174 h 373"/>
              <a:gd name="T14" fmla="*/ 100 w 662"/>
              <a:gd name="T15" fmla="*/ 174 h 373"/>
              <a:gd name="T16" fmla="*/ 0 w 662"/>
              <a:gd name="T17" fmla="*/ 273 h 373"/>
              <a:gd name="T18" fmla="*/ 100 w 662"/>
              <a:gd name="T19" fmla="*/ 373 h 373"/>
              <a:gd name="T20" fmla="*/ 469 w 662"/>
              <a:gd name="T21" fmla="*/ 373 h 373"/>
              <a:gd name="T22" fmla="*/ 563 w 662"/>
              <a:gd name="T23" fmla="*/ 373 h 373"/>
              <a:gd name="T24" fmla="*/ 662 w 662"/>
              <a:gd name="T25" fmla="*/ 273 h 373"/>
              <a:gd name="T26" fmla="*/ 570 w 662"/>
              <a:gd name="T27" fmla="*/ 17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2" h="373">
                <a:moveTo>
                  <a:pt x="570" y="174"/>
                </a:moveTo>
                <a:cubicBezTo>
                  <a:pt x="574" y="162"/>
                  <a:pt x="576" y="148"/>
                  <a:pt x="576" y="135"/>
                </a:cubicBezTo>
                <a:cubicBezTo>
                  <a:pt x="576" y="60"/>
                  <a:pt x="515" y="0"/>
                  <a:pt x="441" y="0"/>
                </a:cubicBezTo>
                <a:cubicBezTo>
                  <a:pt x="387" y="0"/>
                  <a:pt x="340" y="31"/>
                  <a:pt x="319" y="77"/>
                </a:cubicBezTo>
                <a:cubicBezTo>
                  <a:pt x="298" y="55"/>
                  <a:pt x="269" y="41"/>
                  <a:pt x="236" y="41"/>
                </a:cubicBezTo>
                <a:cubicBezTo>
                  <a:pt x="173" y="41"/>
                  <a:pt x="122" y="92"/>
                  <a:pt x="122" y="156"/>
                </a:cubicBezTo>
                <a:cubicBezTo>
                  <a:pt x="122" y="162"/>
                  <a:pt x="122" y="168"/>
                  <a:pt x="123" y="174"/>
                </a:cubicBezTo>
                <a:cubicBezTo>
                  <a:pt x="100" y="174"/>
                  <a:pt x="100" y="174"/>
                  <a:pt x="100" y="174"/>
                </a:cubicBezTo>
                <a:cubicBezTo>
                  <a:pt x="45" y="174"/>
                  <a:pt x="0" y="218"/>
                  <a:pt x="0" y="273"/>
                </a:cubicBezTo>
                <a:cubicBezTo>
                  <a:pt x="0" y="328"/>
                  <a:pt x="45" y="373"/>
                  <a:pt x="100" y="373"/>
                </a:cubicBezTo>
                <a:cubicBezTo>
                  <a:pt x="469" y="373"/>
                  <a:pt x="469" y="373"/>
                  <a:pt x="469" y="373"/>
                </a:cubicBezTo>
                <a:cubicBezTo>
                  <a:pt x="563" y="373"/>
                  <a:pt x="563" y="373"/>
                  <a:pt x="563" y="373"/>
                </a:cubicBezTo>
                <a:cubicBezTo>
                  <a:pt x="618" y="373"/>
                  <a:pt x="662" y="328"/>
                  <a:pt x="662" y="273"/>
                </a:cubicBezTo>
                <a:cubicBezTo>
                  <a:pt x="662" y="221"/>
                  <a:pt x="622" y="178"/>
                  <a:pt x="570" y="174"/>
                </a:cubicBezTo>
                <a:close/>
              </a:path>
            </a:pathLst>
          </a:custGeom>
          <a:noFill/>
          <a:ln w="19050" cap="flat" cmpd="sng" algn="ctr">
            <a:solidFill>
              <a:srgbClr val="0070C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51435" tIns="25717" rIns="51435" bIns="25717" numCol="1" anchor="ctr" anchorCtr="0" compatLnSpc="1"/>
          <a:lstStyle/>
          <a:p>
            <a:pPr algn="ctr">
              <a:lnSpc>
                <a:spcPct val="240000"/>
              </a:lnSpc>
            </a:pPr>
            <a:r>
              <a:rPr lang="en-US" altLang="zh-CN" sz="2100" dirty="0">
                <a:solidFill>
                  <a:schemeClr val="tx1"/>
                </a:solidFill>
                <a:latin typeface="Source Sans Pro Black" panose="020B0803030403020204" charset="0"/>
                <a:ea typeface="微软雅黑" panose="020B0503020204020204" charset="-122"/>
              </a:rPr>
              <a:t>5GS</a:t>
            </a:r>
          </a:p>
        </p:txBody>
      </p:sp>
      <p:cxnSp>
        <p:nvCxnSpPr>
          <p:cNvPr id="4" name="肘形连接符 3"/>
          <p:cNvCxnSpPr/>
          <p:nvPr/>
        </p:nvCxnSpPr>
        <p:spPr bwMode="auto">
          <a:xfrm>
            <a:off x="2300413" y="2706589"/>
            <a:ext cx="718598" cy="49817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 name="肘形连接符 5"/>
          <p:cNvCxnSpPr>
            <a:stCxn id="3074" idx="3"/>
          </p:cNvCxnSpPr>
          <p:nvPr/>
        </p:nvCxnSpPr>
        <p:spPr bwMode="auto">
          <a:xfrm flipV="1">
            <a:off x="2281648" y="3603397"/>
            <a:ext cx="720695" cy="646979"/>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9" name="肘形连接符 8"/>
          <p:cNvCxnSpPr>
            <a:stCxn id="8" idx="8"/>
            <a:endCxn id="3078" idx="1"/>
          </p:cNvCxnSpPr>
          <p:nvPr/>
        </p:nvCxnSpPr>
        <p:spPr bwMode="auto">
          <a:xfrm rot="10800000" flipH="1">
            <a:off x="5007233" y="2708899"/>
            <a:ext cx="569732" cy="709016"/>
          </a:xfrm>
          <a:prstGeom prst="bentConnector5">
            <a:avLst>
              <a:gd name="adj1" fmla="val 40560"/>
              <a:gd name="adj2" fmla="val 100326"/>
              <a:gd name="adj3" fmla="val 67446"/>
            </a:avLst>
          </a:prstGeom>
          <a:solidFill>
            <a:schemeClr val="accent1"/>
          </a:solidFill>
          <a:ln w="9525" cap="flat" cmpd="sng" algn="ctr">
            <a:solidFill>
              <a:schemeClr val="tx1"/>
            </a:solidFill>
            <a:prstDash val="solid"/>
            <a:round/>
            <a:headEnd type="none" w="med" len="med"/>
            <a:tailEnd type="triangle"/>
          </a:ln>
          <a:effectLst/>
        </p:spPr>
      </p:cxnSp>
      <p:cxnSp>
        <p:nvCxnSpPr>
          <p:cNvPr id="14" name="肘形连接符 13"/>
          <p:cNvCxnSpPr>
            <a:stCxn id="8" idx="8"/>
            <a:endCxn id="3080" idx="1"/>
          </p:cNvCxnSpPr>
          <p:nvPr/>
        </p:nvCxnSpPr>
        <p:spPr bwMode="auto">
          <a:xfrm rot="10800000" flipH="1" flipV="1">
            <a:off x="5007233" y="3417913"/>
            <a:ext cx="349424" cy="537284"/>
          </a:xfrm>
          <a:prstGeom prst="bentConnector3">
            <a:avLst>
              <a:gd name="adj1" fmla="val 46221"/>
            </a:avLst>
          </a:prstGeom>
          <a:solidFill>
            <a:schemeClr val="accent1"/>
          </a:solidFill>
          <a:ln w="9525" cap="flat" cmpd="sng" algn="ctr">
            <a:solidFill>
              <a:schemeClr val="tx1"/>
            </a:solidFill>
            <a:prstDash val="solid"/>
            <a:round/>
            <a:headEnd type="none" w="med" len="med"/>
            <a:tailEnd type="triangle"/>
          </a:ln>
          <a:effectLst/>
        </p:spPr>
      </p:cxnSp>
      <p:sp>
        <p:nvSpPr>
          <p:cNvPr id="16" name="文本框 15"/>
          <p:cNvSpPr txBox="1"/>
          <p:nvPr/>
        </p:nvSpPr>
        <p:spPr>
          <a:xfrm>
            <a:off x="2298190" y="2436251"/>
            <a:ext cx="901976" cy="207749"/>
          </a:xfrm>
          <a:prstGeom prst="rect">
            <a:avLst/>
          </a:prstGeom>
          <a:noFill/>
        </p:spPr>
        <p:txBody>
          <a:bodyPr wrap="square" rtlCol="0">
            <a:spAutoFit/>
          </a:bodyPr>
          <a:lstStyle/>
          <a:p>
            <a:r>
              <a:rPr lang="en-US" altLang="zh-CN" sz="750" dirty="0"/>
              <a:t>Load share</a:t>
            </a:r>
            <a:endParaRPr lang="zh-CN" altLang="en-US" sz="750" dirty="0"/>
          </a:p>
        </p:txBody>
      </p:sp>
      <p:sp>
        <p:nvSpPr>
          <p:cNvPr id="22" name="文本框 21"/>
          <p:cNvSpPr txBox="1"/>
          <p:nvPr/>
        </p:nvSpPr>
        <p:spPr>
          <a:xfrm>
            <a:off x="4330651" y="2635558"/>
            <a:ext cx="1085189" cy="207749"/>
          </a:xfrm>
          <a:prstGeom prst="rect">
            <a:avLst/>
          </a:prstGeom>
          <a:noFill/>
        </p:spPr>
        <p:txBody>
          <a:bodyPr wrap="square" rtlCol="0">
            <a:spAutoFit/>
          </a:bodyPr>
          <a:lstStyle/>
          <a:p>
            <a:r>
              <a:rPr lang="en-US" altLang="zh-CN" sz="750" dirty="0"/>
              <a:t>Load distribute </a:t>
            </a:r>
            <a:endParaRPr lang="zh-CN" altLang="en-US" sz="750" dirty="0"/>
          </a:p>
        </p:txBody>
      </p:sp>
      <p:sp>
        <p:nvSpPr>
          <p:cNvPr id="15" name="文本框 14"/>
          <p:cNvSpPr txBox="1"/>
          <p:nvPr/>
        </p:nvSpPr>
        <p:spPr>
          <a:xfrm>
            <a:off x="2333352" y="4268748"/>
            <a:ext cx="901976" cy="207749"/>
          </a:xfrm>
          <a:prstGeom prst="rect">
            <a:avLst/>
          </a:prstGeom>
          <a:noFill/>
        </p:spPr>
        <p:txBody>
          <a:bodyPr wrap="square" rtlCol="0">
            <a:spAutoFit/>
          </a:bodyPr>
          <a:lstStyle/>
          <a:p>
            <a:r>
              <a:rPr lang="en-US" altLang="zh-CN" sz="750" dirty="0"/>
              <a:t>Load share</a:t>
            </a:r>
            <a:endParaRPr lang="zh-CN" altLang="en-US" sz="750" dirty="0"/>
          </a:p>
        </p:txBody>
      </p:sp>
    </p:spTree>
    <p:extLst>
      <p:ext uri="{BB962C8B-B14F-4D97-AF65-F5344CB8AC3E}">
        <p14:creationId xmlns:p14="http://schemas.microsoft.com/office/powerpoint/2010/main" val="115093218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9347" y="171450"/>
            <a:ext cx="6928490" cy="857250"/>
          </a:xfrm>
        </p:spPr>
        <p:txBody>
          <a:bodyPr/>
          <a:lstStyle/>
          <a:p>
            <a:pPr algn="l"/>
            <a:r>
              <a:rPr lang="en-US" altLang="zh-CN" sz="2400" b="1" dirty="0"/>
              <a:t>Objectives:</a:t>
            </a:r>
            <a:endParaRPr lang="zh-CN" altLang="en-US" sz="2400" b="1" dirty="0"/>
          </a:p>
        </p:txBody>
      </p:sp>
      <p:sp>
        <p:nvSpPr>
          <p:cNvPr id="3" name="矩形 2"/>
          <p:cNvSpPr/>
          <p:nvPr/>
        </p:nvSpPr>
        <p:spPr>
          <a:xfrm>
            <a:off x="115842" y="1028700"/>
            <a:ext cx="8863220" cy="484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457189" indent="-457189">
              <a:spcBef>
                <a:spcPct val="20000"/>
              </a:spcBef>
              <a:buBlip>
                <a:blip r:embed="rId2"/>
              </a:buBlip>
            </a:pPr>
            <a:r>
              <a:rPr lang="en-GB" altLang="zh-CN" sz="1400" dirty="0" smtClean="0">
                <a:latin typeface="Calibri" panose="020F0502020204030204" pitchFamily="34" charset="0"/>
                <a:cs typeface="Calibri" panose="020F0502020204030204" pitchFamily="34" charset="0"/>
              </a:rPr>
              <a:t>Study </a:t>
            </a:r>
            <a:r>
              <a:rPr lang="en-GB" altLang="zh-CN" sz="1400" dirty="0">
                <a:latin typeface="Calibri" panose="020F0502020204030204" pitchFamily="34" charset="0"/>
                <a:cs typeface="Calibri" panose="020F0502020204030204" pitchFamily="34" charset="0"/>
              </a:rPr>
              <a:t>use cases related to leverage 5GS to provide </a:t>
            </a:r>
            <a:r>
              <a:rPr lang="en-GB" altLang="zh-CN" sz="1400" smtClean="0">
                <a:latin typeface="Calibri" panose="020F0502020204030204" pitchFamily="34" charset="0"/>
                <a:cs typeface="Calibri" panose="020F0502020204030204" pitchFamily="34" charset="0"/>
              </a:rPr>
              <a:t>computing aware </a:t>
            </a:r>
            <a:r>
              <a:rPr lang="en-GB" altLang="zh-CN" sz="1400" dirty="0">
                <a:latin typeface="Calibri" panose="020F0502020204030204" pitchFamily="34" charset="0"/>
                <a:cs typeface="Calibri" panose="020F0502020204030204" pitchFamily="34" charset="0"/>
              </a:rPr>
              <a:t>service and potential requirements, e.g.</a:t>
            </a:r>
            <a:endParaRPr lang="zh-CN" altLang="zh-CN" sz="14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Quantify computing resource (including 5GS internal computing resource and external computing resource) and computing requirements.</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Authentication and registration of 3rd party computing resource (data centre of cloud service providers, computing capability in UE, edge computing service providers, computing capability in customer-premise networks, </a:t>
            </a:r>
            <a:r>
              <a:rPr lang="en-GB" altLang="zh-CN" sz="1200" dirty="0" err="1">
                <a:latin typeface="Calibri" panose="020F0502020204030204" pitchFamily="34" charset="0"/>
                <a:cs typeface="Calibri" panose="020F0502020204030204" pitchFamily="34" charset="0"/>
              </a:rPr>
              <a:t>etc</a:t>
            </a:r>
            <a:r>
              <a:rPr lang="en-GB" altLang="zh-CN" sz="1200" dirty="0">
                <a:latin typeface="Calibri" panose="020F0502020204030204" pitchFamily="34" charset="0"/>
                <a:cs typeface="Calibri" panose="020F0502020204030204" pitchFamily="34" charset="0"/>
              </a:rPr>
              <a:t>).</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Discovery and utilization of computing resources based on service requirements.</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Communication requirements to achieve optimal computing resource usage.</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Potential enhancement on </a:t>
            </a:r>
            <a:r>
              <a:rPr lang="en-GB" altLang="zh-CN" sz="1200" dirty="0" err="1">
                <a:latin typeface="Calibri" panose="020F0502020204030204" pitchFamily="34" charset="0"/>
                <a:cs typeface="Calibri" panose="020F0502020204030204" pitchFamily="34" charset="0"/>
              </a:rPr>
              <a:t>QoS</a:t>
            </a:r>
            <a:r>
              <a:rPr lang="en-GB" altLang="zh-CN" sz="1200" dirty="0">
                <a:latin typeface="Calibri" panose="020F0502020204030204" pitchFamily="34" charset="0"/>
                <a:cs typeface="Calibri" panose="020F0502020204030204" pitchFamily="34" charset="0"/>
              </a:rPr>
              <a:t> when considering the computation capability need for services which have high demand of computation (e.g. new parameter in describing computation capability need)</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Interactions between different computing capability providers (e.g. data centre, edge data networks, personal GPU, etc.), whether and how the 5GS can enable users of the compute service to support efficient selection of computing capabilities inside and outside of 5GS. </a:t>
            </a:r>
            <a:endParaRPr lang="zh-CN" altLang="zh-CN" sz="1200" dirty="0">
              <a:latin typeface="Calibri" panose="020F0502020204030204" pitchFamily="34" charset="0"/>
              <a:cs typeface="Calibri" panose="020F0502020204030204" pitchFamily="34" charset="0"/>
            </a:endParaRPr>
          </a:p>
          <a:p>
            <a:pPr marL="741760" lvl="1" indent="-284560">
              <a:spcBef>
                <a:spcPct val="20000"/>
              </a:spcBef>
              <a:buClr>
                <a:srgbClr val="C00000"/>
              </a:buClr>
              <a:buBlip>
                <a:blip r:embed="rId3"/>
              </a:buBlip>
            </a:pPr>
            <a:r>
              <a:rPr lang="en-GB" altLang="zh-CN" sz="1200" dirty="0">
                <a:latin typeface="Calibri" panose="020F0502020204030204" pitchFamily="34" charset="0"/>
                <a:cs typeface="Calibri" panose="020F0502020204030204" pitchFamily="34" charset="0"/>
              </a:rPr>
              <a:t>Computing load sharing </a:t>
            </a:r>
            <a:r>
              <a:rPr lang="en-GB" altLang="zh-CN" sz="1200" dirty="0" smtClean="0">
                <a:latin typeface="Calibri" panose="020F0502020204030204" pitchFamily="34" charset="0"/>
                <a:cs typeface="Calibri" panose="020F0502020204030204" pitchFamily="34" charset="0"/>
              </a:rPr>
              <a:t>to </a:t>
            </a:r>
            <a:r>
              <a:rPr lang="en-GB" altLang="zh-CN" sz="1200" dirty="0">
                <a:latin typeface="Calibri" panose="020F0502020204030204" pitchFamily="34" charset="0"/>
                <a:cs typeface="Calibri" panose="020F0502020204030204" pitchFamily="34" charset="0"/>
              </a:rPr>
              <a:t>lower the energy consumption and lower processing </a:t>
            </a:r>
            <a:r>
              <a:rPr lang="en-GB" altLang="zh-CN" sz="1200" dirty="0" smtClean="0">
                <a:latin typeface="Calibri" panose="020F0502020204030204" pitchFamily="34" charset="0"/>
                <a:cs typeface="Calibri" panose="020F0502020204030204" pitchFamily="34" charset="0"/>
              </a:rPr>
              <a:t>time </a:t>
            </a:r>
            <a:r>
              <a:rPr lang="en-GB" altLang="zh-CN" sz="1200" dirty="0">
                <a:latin typeface="Calibri" panose="020F0502020204030204" pitchFamily="34" charset="0"/>
                <a:cs typeface="Calibri" panose="020F0502020204030204" pitchFamily="34" charset="0"/>
              </a:rPr>
              <a:t>(e.g. from UEs  to network</a:t>
            </a:r>
            <a:r>
              <a:rPr lang="en-GB" altLang="zh-CN" sz="1200" dirty="0" smtClean="0">
                <a:latin typeface="Calibri" panose="020F0502020204030204" pitchFamily="34" charset="0"/>
                <a:cs typeface="Calibri" panose="020F0502020204030204" pitchFamily="34" charset="0"/>
              </a:rPr>
              <a:t>).</a:t>
            </a:r>
            <a:endParaRPr lang="zh-CN" altLang="zh-CN" sz="1200" dirty="0">
              <a:latin typeface="Calibri" panose="020F0502020204030204" pitchFamily="34" charset="0"/>
              <a:cs typeface="Calibri" panose="020F0502020204030204" pitchFamily="34" charset="0"/>
            </a:endParaRPr>
          </a:p>
          <a:p>
            <a:pPr marL="457189" indent="-457189">
              <a:spcBef>
                <a:spcPct val="20000"/>
              </a:spcBef>
              <a:buBlip>
                <a:blip r:embed="rId2"/>
              </a:buBlip>
            </a:pPr>
            <a:r>
              <a:rPr lang="en-GB" altLang="zh-CN" sz="1400" dirty="0">
                <a:latin typeface="Calibri" panose="020F0502020204030204" pitchFamily="34" charset="0"/>
                <a:cs typeface="Calibri" panose="020F0502020204030204" pitchFamily="34" charset="0"/>
              </a:rPr>
              <a:t>Identify KPIs regarding computing capability including latency (include network latency and processing latency), reliability, etc.</a:t>
            </a:r>
            <a:endParaRPr lang="zh-CN" altLang="zh-CN" sz="1400" dirty="0">
              <a:latin typeface="Calibri" panose="020F0502020204030204" pitchFamily="34" charset="0"/>
              <a:cs typeface="Calibri" panose="020F0502020204030204" pitchFamily="34" charset="0"/>
            </a:endParaRPr>
          </a:p>
          <a:p>
            <a:pPr marL="457189" indent="-457189">
              <a:spcBef>
                <a:spcPct val="20000"/>
              </a:spcBef>
              <a:buBlip>
                <a:blip r:embed="rId2"/>
              </a:buBlip>
            </a:pPr>
            <a:r>
              <a:rPr lang="en-GB" altLang="zh-CN" sz="1400" dirty="0">
                <a:latin typeface="Calibri" panose="020F0502020204030204" pitchFamily="34" charset="0"/>
                <a:cs typeface="Calibri" panose="020F0502020204030204" pitchFamily="34" charset="0"/>
              </a:rPr>
              <a:t>Other aspects include security, charging and </a:t>
            </a:r>
            <a:r>
              <a:rPr lang="en-GB" altLang="zh-CN" sz="1400" dirty="0" smtClean="0">
                <a:latin typeface="Calibri" panose="020F0502020204030204" pitchFamily="34" charset="0"/>
                <a:cs typeface="Calibri" panose="020F0502020204030204" pitchFamily="34" charset="0"/>
              </a:rPr>
              <a:t>privacy</a:t>
            </a:r>
            <a:endParaRPr lang="zh-CN" altLang="zh-CN"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63631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3463991" y="2120382"/>
            <a:ext cx="3030116" cy="553998"/>
          </a:xfrm>
          <a:prstGeom prst="rect">
            <a:avLst/>
          </a:prstGeom>
          <a:noFill/>
        </p:spPr>
        <p:txBody>
          <a:bodyPr wrap="square" rtlCol="0">
            <a:spAutoFit/>
          </a:bodyPr>
          <a:lstStyle/>
          <a:p>
            <a:r>
              <a:rPr lang="en-US" altLang="zh-CN" sz="3000" dirty="0"/>
              <a:t>Thank you!</a:t>
            </a:r>
            <a:endParaRPr lang="zh-CN" altLang="en-US" sz="3000" dirty="0"/>
          </a:p>
        </p:txBody>
      </p:sp>
    </p:spTree>
    <p:extLst>
      <p:ext uri="{BB962C8B-B14F-4D97-AF65-F5344CB8AC3E}">
        <p14:creationId xmlns:p14="http://schemas.microsoft.com/office/powerpoint/2010/main" val="40989824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2ca8e41a-b3d0-462f-857c-48a93d48cc9b"/>
    <ds:schemaRef ds:uri="http://purl.org/dc/terms/"/>
    <ds:schemaRef ds:uri="http://purl.org/dc/dcmitype/"/>
    <ds:schemaRef ds:uri="199dcaf0-96ce-4e65-9ae8-79a6ae4aa63e"/>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24246</TotalTime>
  <Words>622</Words>
  <Application>Microsoft Office PowerPoint</Application>
  <PresentationFormat>全屏显示(16:9)</PresentationFormat>
  <Paragraphs>50</Paragraphs>
  <Slides>6</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vt:i4>
      </vt:variant>
    </vt:vector>
  </HeadingPairs>
  <TitlesOfParts>
    <vt:vector size="15" baseType="lpstr">
      <vt:lpstr>ＭＳ Ｐゴシック</vt:lpstr>
      <vt:lpstr>ＭＳ Ｐゴシック</vt:lpstr>
      <vt:lpstr>Source Sans Pro Black</vt:lpstr>
      <vt:lpstr>微软雅黑</vt:lpstr>
      <vt:lpstr>Arial</vt:lpstr>
      <vt:lpstr>Calibri</vt:lpstr>
      <vt:lpstr>Times New Roman</vt:lpstr>
      <vt:lpstr>Office Theme</vt:lpstr>
      <vt:lpstr>Custom Design</vt:lpstr>
      <vt:lpstr>PowerPoint 演示文稿</vt:lpstr>
      <vt:lpstr>Motivation of computing aware network</vt:lpstr>
      <vt:lpstr>Use case 1</vt:lpstr>
      <vt:lpstr>Use case 2: Computing load sharing from terminals to network</vt:lpstr>
      <vt:lpstr>Objectives:</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Xiaonan Shi 0127</cp:lastModifiedBy>
  <cp:revision>1772</cp:revision>
  <cp:lastPrinted>2017-02-24T12:37:51Z</cp:lastPrinted>
  <dcterms:created xsi:type="dcterms:W3CDTF">2008-08-30T09:32:10Z</dcterms:created>
  <dcterms:modified xsi:type="dcterms:W3CDTF">2022-01-30T05:00:25Z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