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9"/>
  </p:notesMasterIdLst>
  <p:sldIdLst>
    <p:sldId id="262" r:id="rId2"/>
    <p:sldId id="270" r:id="rId3"/>
    <p:sldId id="264" r:id="rId4"/>
    <p:sldId id="267" r:id="rId5"/>
    <p:sldId id="263" r:id="rId6"/>
    <p:sldId id="269" r:id="rId7"/>
    <p:sldId id="268" r:id="rId8"/>
  </p:sldIdLst>
  <p:sldSz cx="12192000" cy="6858000"/>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17" autoAdjust="0"/>
    <p:restoredTop sz="96357" autoAdjust="0"/>
  </p:normalViewPr>
  <p:slideViewPr>
    <p:cSldViewPr snapToGrid="0">
      <p:cViewPr varScale="1">
        <p:scale>
          <a:sx n="114" d="100"/>
          <a:sy n="114" d="100"/>
        </p:scale>
        <p:origin x="44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1" y="1"/>
            <a:ext cx="3066733" cy="469779"/>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4008706" y="1"/>
            <a:ext cx="3066733" cy="469779"/>
          </a:xfrm>
          <a:prstGeom prst="rect">
            <a:avLst/>
          </a:prstGeom>
        </p:spPr>
        <p:txBody>
          <a:bodyPr vert="horz" lIns="91440" tIns="45720" rIns="91440" bIns="45720" rtlCol="0"/>
          <a:lstStyle>
            <a:lvl1pPr algn="r">
              <a:defRPr sz="1200"/>
            </a:lvl1pPr>
          </a:lstStyle>
          <a:p>
            <a:fld id="{6685B314-5ABD-4F0B-B461-B8BA6A93A872}" type="datetimeFigureOut">
              <a:rPr lang="en-US" smtClean="0"/>
              <a:t>2/4/2022</a:t>
            </a:fld>
            <a:endParaRPr lang="en-US"/>
          </a:p>
        </p:txBody>
      </p:sp>
      <p:sp>
        <p:nvSpPr>
          <p:cNvPr id="4" name="幻灯片图像占位符 3"/>
          <p:cNvSpPr>
            <a:spLocks noGrp="1" noRot="1" noChangeAspect="1"/>
          </p:cNvSpPr>
          <p:nvPr>
            <p:ph type="sldImg" idx="2"/>
          </p:nvPr>
        </p:nvSpPr>
        <p:spPr>
          <a:xfrm>
            <a:off x="730250" y="1169988"/>
            <a:ext cx="5616575" cy="3160712"/>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707708" y="4505981"/>
            <a:ext cx="5661660" cy="368671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6" name="页脚占位符 5"/>
          <p:cNvSpPr>
            <a:spLocks noGrp="1"/>
          </p:cNvSpPr>
          <p:nvPr>
            <p:ph type="ftr" sz="quarter" idx="4"/>
          </p:nvPr>
        </p:nvSpPr>
        <p:spPr>
          <a:xfrm>
            <a:off x="1" y="8893297"/>
            <a:ext cx="3066733" cy="469778"/>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4008706" y="8893297"/>
            <a:ext cx="3066733" cy="469778"/>
          </a:xfrm>
          <a:prstGeom prst="rect">
            <a:avLst/>
          </a:prstGeom>
        </p:spPr>
        <p:txBody>
          <a:bodyPr vert="horz" lIns="91440" tIns="45720" rIns="91440" bIns="45720" rtlCol="0" anchor="b"/>
          <a:lstStyle>
            <a:lvl1pPr algn="r">
              <a:defRPr sz="1200"/>
            </a:lvl1pPr>
          </a:lstStyle>
          <a:p>
            <a:fld id="{0A6301A7-CB7B-4C53-9F35-A85A0855275B}" type="slidenum">
              <a:rPr lang="en-US" smtClean="0"/>
              <a:t>‹#›</a:t>
            </a:fld>
            <a:endParaRPr lang="en-US"/>
          </a:p>
        </p:txBody>
      </p:sp>
    </p:spTree>
    <p:extLst>
      <p:ext uri="{BB962C8B-B14F-4D97-AF65-F5344CB8AC3E}">
        <p14:creationId xmlns:p14="http://schemas.microsoft.com/office/powerpoint/2010/main" val="350116171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0A6301A7-CB7B-4C53-9F35-A85A0855275B}" type="slidenum">
              <a:rPr lang="en-US" smtClean="0"/>
              <a:t>1</a:t>
            </a:fld>
            <a:endParaRPr lang="en-US"/>
          </a:p>
        </p:txBody>
      </p:sp>
    </p:spTree>
    <p:extLst>
      <p:ext uri="{BB962C8B-B14F-4D97-AF65-F5344CB8AC3E}">
        <p14:creationId xmlns:p14="http://schemas.microsoft.com/office/powerpoint/2010/main" val="227850733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0A6301A7-CB7B-4C53-9F35-A85A0855275B}" type="slidenum">
              <a:rPr lang="en-US" smtClean="0"/>
              <a:t>2</a:t>
            </a:fld>
            <a:endParaRPr lang="en-US"/>
          </a:p>
        </p:txBody>
      </p:sp>
    </p:spTree>
    <p:extLst>
      <p:ext uri="{BB962C8B-B14F-4D97-AF65-F5344CB8AC3E}">
        <p14:creationId xmlns:p14="http://schemas.microsoft.com/office/powerpoint/2010/main" val="2303251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0A6301A7-CB7B-4C53-9F35-A85A0855275B}" type="slidenum">
              <a:rPr lang="en-US" smtClean="0"/>
              <a:t>3</a:t>
            </a:fld>
            <a:endParaRPr lang="en-US"/>
          </a:p>
        </p:txBody>
      </p:sp>
    </p:spTree>
    <p:extLst>
      <p:ext uri="{BB962C8B-B14F-4D97-AF65-F5344CB8AC3E}">
        <p14:creationId xmlns:p14="http://schemas.microsoft.com/office/powerpoint/2010/main" val="2954857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0A6301A7-CB7B-4C53-9F35-A85A0855275B}" type="slidenum">
              <a:rPr lang="en-US" smtClean="0"/>
              <a:t>4</a:t>
            </a:fld>
            <a:endParaRPr lang="en-US"/>
          </a:p>
        </p:txBody>
      </p:sp>
    </p:spTree>
    <p:extLst>
      <p:ext uri="{BB962C8B-B14F-4D97-AF65-F5344CB8AC3E}">
        <p14:creationId xmlns:p14="http://schemas.microsoft.com/office/powerpoint/2010/main" val="41606191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dirty="0"/>
          </a:p>
        </p:txBody>
      </p:sp>
      <p:sp>
        <p:nvSpPr>
          <p:cNvPr id="4" name="灯片编号占位符 3"/>
          <p:cNvSpPr>
            <a:spLocks noGrp="1"/>
          </p:cNvSpPr>
          <p:nvPr>
            <p:ph type="sldNum" sz="quarter" idx="5"/>
          </p:nvPr>
        </p:nvSpPr>
        <p:spPr/>
        <p:txBody>
          <a:bodyPr/>
          <a:lstStyle/>
          <a:p>
            <a:fld id="{0A6301A7-CB7B-4C53-9F35-A85A0855275B}" type="slidenum">
              <a:rPr lang="en-US" smtClean="0"/>
              <a:t>5</a:t>
            </a:fld>
            <a:endParaRPr lang="en-US"/>
          </a:p>
        </p:txBody>
      </p:sp>
    </p:spTree>
    <p:extLst>
      <p:ext uri="{BB962C8B-B14F-4D97-AF65-F5344CB8AC3E}">
        <p14:creationId xmlns:p14="http://schemas.microsoft.com/office/powerpoint/2010/main" val="31943740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C25E182-FFC2-4D7F-BCCF-CEDD62297D6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E00A1607-26E3-493C-8E10-467F457DF23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835F4559-5ECC-4BC6-A29D-DB6EDC763B31}"/>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A705997D-7BD3-4579-A0D6-56A149DEEEAC}"/>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ED1E1525-6DE3-4630-BA9D-A8CF7FD33C2B}"/>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26436070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555C2E-2CA2-44FB-9F00-E3069A6C032B}"/>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0669CC02-4FCE-4004-B970-F23D7D1A0057}"/>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BBAC1334-6D62-4FA8-ADBE-ABBF1EE3A92D}"/>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CB7EB2ED-1C6B-4D84-920D-BD42238DCB52}"/>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590F7AC2-FB43-49E3-B99E-F6A3E24BCD98}"/>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1168717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ACD00030-FF38-4F46-903B-D92C322F868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B41EF05F-8AB1-476F-9CF8-3A1A3CE37619}"/>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64F13254-6CF8-433A-A412-C7816ABFB0EE}"/>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AAC26CC7-54C5-45C7-A317-86ACF174EA15}"/>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7D77736E-DE33-4111-AB32-A568CE090076}"/>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40863764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8F3EDAD-D539-4A99-84C3-5FF297E15366}"/>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8947DD07-8E58-489F-A8CF-F280B85E2BE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09A7F069-15C6-44E9-9A3E-38F5B3C83F53}"/>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BABE048D-E57D-4440-905B-269DA8E50640}"/>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F5CEE40C-7536-47DA-B09A-8F9F1C5BF2E6}"/>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2697656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6FEA12E-3872-4241-BF9D-2E6539844DE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3D10C002-DFEB-4012-BE20-2DB0D0868AD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3495C322-7713-417C-8B83-4C548E44400F}"/>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8632926E-38F1-4414-BECE-51D5913F1091}"/>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8534619A-3702-4ABF-80EB-E94D96899F12}"/>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27275565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7ACB6D3-3582-48BA-B140-7CD6DCEB5905}"/>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99E93F6B-9B03-4E29-A013-795AA606D021}"/>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a:extLst>
              <a:ext uri="{FF2B5EF4-FFF2-40B4-BE49-F238E27FC236}">
                <a16:creationId xmlns:a16="http://schemas.microsoft.com/office/drawing/2014/main" id="{5BA25131-6B0C-4C8E-966B-DE8AB24FDBB4}"/>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日期占位符 4">
            <a:extLst>
              <a:ext uri="{FF2B5EF4-FFF2-40B4-BE49-F238E27FC236}">
                <a16:creationId xmlns:a16="http://schemas.microsoft.com/office/drawing/2014/main" id="{16669A9E-E8FD-40AB-8B36-BB0280F3B570}"/>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6" name="页脚占位符 5">
            <a:extLst>
              <a:ext uri="{FF2B5EF4-FFF2-40B4-BE49-F238E27FC236}">
                <a16:creationId xmlns:a16="http://schemas.microsoft.com/office/drawing/2014/main" id="{9F73BFE0-7499-4AEB-BC3F-FAB2229931D5}"/>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61E812DE-FF9A-4C3A-8BFC-9D4E98D809A3}"/>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3823206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603A40-DB58-4F85-A25D-C044EAA30C9C}"/>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38688348-196B-48BE-BECD-68C14016B3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id="{11A4EB76-7602-44F8-BB69-D2082B4A249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a:extLst>
              <a:ext uri="{FF2B5EF4-FFF2-40B4-BE49-F238E27FC236}">
                <a16:creationId xmlns:a16="http://schemas.microsoft.com/office/drawing/2014/main" id="{698FDF37-6100-4AB3-879A-3D27274309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id="{E7E4010D-4044-485A-8C04-6D61042A729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日期占位符 6">
            <a:extLst>
              <a:ext uri="{FF2B5EF4-FFF2-40B4-BE49-F238E27FC236}">
                <a16:creationId xmlns:a16="http://schemas.microsoft.com/office/drawing/2014/main" id="{2B09EA8B-E579-406B-AD8C-C2BC22E6D950}"/>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8" name="页脚占位符 7">
            <a:extLst>
              <a:ext uri="{FF2B5EF4-FFF2-40B4-BE49-F238E27FC236}">
                <a16:creationId xmlns:a16="http://schemas.microsoft.com/office/drawing/2014/main" id="{D3D3A223-D3B0-42FC-9035-10A9B18DAA2D}"/>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5DC47E52-5D65-4ACF-A5E5-CD92F2B3BBBA}"/>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4286417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DF685F-560A-4CE7-8197-D4A69437BF15}"/>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E256C11D-4894-4631-8237-03238D661732}"/>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4" name="页脚占位符 3">
            <a:extLst>
              <a:ext uri="{FF2B5EF4-FFF2-40B4-BE49-F238E27FC236}">
                <a16:creationId xmlns:a16="http://schemas.microsoft.com/office/drawing/2014/main" id="{A85BA39F-D37A-4360-8946-9CC2B53E7229}"/>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BDBC31D3-5E99-4A09-A83E-EA634B70CFA0}"/>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2840364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D7F3AE16-BDD5-4B55-A3FC-AF10ED764149}"/>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3" name="页脚占位符 2">
            <a:extLst>
              <a:ext uri="{FF2B5EF4-FFF2-40B4-BE49-F238E27FC236}">
                <a16:creationId xmlns:a16="http://schemas.microsoft.com/office/drawing/2014/main" id="{51D04488-10B1-4B56-9E3D-141D14B67FC2}"/>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D42A224A-6326-40A9-86B2-8FD114E990A6}"/>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31209202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BB2B6E-BA64-4D77-90F0-3A5F53C2AF9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0C645549-2DB8-468A-BD6C-51CABEA78E8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a:extLst>
              <a:ext uri="{FF2B5EF4-FFF2-40B4-BE49-F238E27FC236}">
                <a16:creationId xmlns:a16="http://schemas.microsoft.com/office/drawing/2014/main" id="{D752BC16-C7DD-4856-88E7-CCE80F4738A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906EE29-9178-4B83-BF3E-AF51C169D9E2}"/>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6" name="页脚占位符 5">
            <a:extLst>
              <a:ext uri="{FF2B5EF4-FFF2-40B4-BE49-F238E27FC236}">
                <a16:creationId xmlns:a16="http://schemas.microsoft.com/office/drawing/2014/main" id="{61449434-2825-4EFD-AA3A-9AB7CC990D5F}"/>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B1E336B7-5A79-44EA-8C2C-1C9ACF18C24F}"/>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18386052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937266-E80F-4252-B870-702F14CEF93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7DE30BF3-B597-4534-9EBA-F7C24A231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4D056C86-EB5D-462E-9C6D-86BFB2AE886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FC30046-22BE-43A5-899F-1BAB5244E67F}"/>
              </a:ext>
            </a:extLst>
          </p:cNvPr>
          <p:cNvSpPr>
            <a:spLocks noGrp="1"/>
          </p:cNvSpPr>
          <p:nvPr>
            <p:ph type="dt" sz="half" idx="10"/>
          </p:nvPr>
        </p:nvSpPr>
        <p:spPr/>
        <p:txBody>
          <a:bodyPr/>
          <a:lstStyle/>
          <a:p>
            <a:fld id="{D5ADE7D6-9568-406B-A47B-C9B4589A9ADE}" type="datetimeFigureOut">
              <a:rPr lang="en-US" smtClean="0"/>
              <a:t>2/4/2022</a:t>
            </a:fld>
            <a:endParaRPr lang="en-US"/>
          </a:p>
        </p:txBody>
      </p:sp>
      <p:sp>
        <p:nvSpPr>
          <p:cNvPr id="6" name="页脚占位符 5">
            <a:extLst>
              <a:ext uri="{FF2B5EF4-FFF2-40B4-BE49-F238E27FC236}">
                <a16:creationId xmlns:a16="http://schemas.microsoft.com/office/drawing/2014/main" id="{06DB72A2-EC68-40D6-BD2A-FA31A4628092}"/>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0E4C2D48-43DF-4B16-977C-90C5EEDC894B}"/>
              </a:ext>
            </a:extLst>
          </p:cNvPr>
          <p:cNvSpPr>
            <a:spLocks noGrp="1"/>
          </p:cNvSpPr>
          <p:nvPr>
            <p:ph type="sldNum" sz="quarter" idx="12"/>
          </p:nvPr>
        </p:nvSpPr>
        <p:spPr/>
        <p:txBody>
          <a:bodyPr/>
          <a:lstStyle/>
          <a:p>
            <a:fld id="{D6745393-EDAC-497F-931A-35287721AA86}" type="slidenum">
              <a:rPr lang="en-US" smtClean="0"/>
              <a:t>‹#›</a:t>
            </a:fld>
            <a:endParaRPr lang="en-US"/>
          </a:p>
        </p:txBody>
      </p:sp>
    </p:spTree>
    <p:extLst>
      <p:ext uri="{BB962C8B-B14F-4D97-AF65-F5344CB8AC3E}">
        <p14:creationId xmlns:p14="http://schemas.microsoft.com/office/powerpoint/2010/main" val="7170930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8935183-3012-4061-8694-706D64FD05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762C329-D0C6-48EB-B0A8-CFA63D37E3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日期占位符 3">
            <a:extLst>
              <a:ext uri="{FF2B5EF4-FFF2-40B4-BE49-F238E27FC236}">
                <a16:creationId xmlns:a16="http://schemas.microsoft.com/office/drawing/2014/main" id="{B58156C6-255D-44BB-A21A-49D0B9B4C94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5ADE7D6-9568-406B-A47B-C9B4589A9ADE}" type="datetimeFigureOut">
              <a:rPr lang="en-US" smtClean="0"/>
              <a:t>2/4/2022</a:t>
            </a:fld>
            <a:endParaRPr lang="en-US"/>
          </a:p>
        </p:txBody>
      </p:sp>
      <p:sp>
        <p:nvSpPr>
          <p:cNvPr id="5" name="页脚占位符 4">
            <a:extLst>
              <a:ext uri="{FF2B5EF4-FFF2-40B4-BE49-F238E27FC236}">
                <a16:creationId xmlns:a16="http://schemas.microsoft.com/office/drawing/2014/main" id="{5FBE3852-B3CD-47C8-AADF-C51F0FEAD49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13B0E0B3-51CF-4A76-9EBF-D31F4B11C08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745393-EDAC-497F-931A-35287721AA86}" type="slidenum">
              <a:rPr lang="en-US" smtClean="0"/>
              <a:t>‹#›</a:t>
            </a:fld>
            <a:endParaRPr lang="en-US"/>
          </a:p>
        </p:txBody>
      </p:sp>
    </p:spTree>
    <p:extLst>
      <p:ext uri="{BB962C8B-B14F-4D97-AF65-F5344CB8AC3E}">
        <p14:creationId xmlns:p14="http://schemas.microsoft.com/office/powerpoint/2010/main" val="249342833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em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503B84-1317-4941-B74A-762527D519A0}"/>
              </a:ext>
            </a:extLst>
          </p:cNvPr>
          <p:cNvSpPr>
            <a:spLocks noGrp="1"/>
          </p:cNvSpPr>
          <p:nvPr>
            <p:ph type="title"/>
          </p:nvPr>
        </p:nvSpPr>
        <p:spPr>
          <a:xfrm>
            <a:off x="742950" y="1441450"/>
            <a:ext cx="10987232" cy="4146550"/>
          </a:xfrm>
        </p:spPr>
        <p:txBody>
          <a:bodyPr>
            <a:normAutofit/>
          </a:bodyPr>
          <a:lstStyle/>
          <a:p>
            <a:pPr algn="ctr"/>
            <a:r>
              <a:rPr lang="en-US" dirty="0">
                <a:latin typeface="Arial" panose="020B0604020202020204" pitchFamily="34" charset="0"/>
                <a:cs typeface="Arial" panose="020B0604020202020204" pitchFamily="34" charset="0"/>
              </a:rPr>
              <a:t>Discussion on </a:t>
            </a:r>
            <a:r>
              <a:rPr lang="en-US" altLang="zh-CN" dirty="0">
                <a:latin typeface="Arial" panose="020B0604020202020204" pitchFamily="34" charset="0"/>
                <a:cs typeface="Arial" panose="020B0604020202020204" pitchFamily="34" charset="0"/>
              </a:rPr>
              <a:t>UE-Network Coordinated AI/ML service </a:t>
            </a:r>
            <a:br>
              <a:rPr lang="en-US" dirty="0">
                <a:latin typeface="Arial" panose="020B0604020202020204" pitchFamily="34" charset="0"/>
                <a:cs typeface="Arial" panose="020B0604020202020204" pitchFamily="34" charset="0"/>
              </a:rPr>
            </a:br>
            <a:br>
              <a:rPr lang="en-US"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OPPO</a:t>
            </a:r>
            <a:r>
              <a:rPr lang="en-US" dirty="0">
                <a:latin typeface="Arial" panose="020B0604020202020204" pitchFamily="34" charset="0"/>
                <a:cs typeface="Arial" panose="020B0604020202020204" pitchFamily="34" charset="0"/>
              </a:rPr>
              <a:t> </a:t>
            </a:r>
          </a:p>
        </p:txBody>
      </p:sp>
      <p:sp>
        <p:nvSpPr>
          <p:cNvPr id="3" name="Text Box 14">
            <a:extLst>
              <a:ext uri="{FF2B5EF4-FFF2-40B4-BE49-F238E27FC236}">
                <a16:creationId xmlns:a16="http://schemas.microsoft.com/office/drawing/2014/main" id="{4AD5F695-409F-4965-B50F-2B6329FE3EEB}"/>
              </a:ext>
            </a:extLst>
          </p:cNvPr>
          <p:cNvSpPr txBox="1">
            <a:spLocks noChangeArrowheads="1"/>
          </p:cNvSpPr>
          <p:nvPr/>
        </p:nvSpPr>
        <p:spPr bwMode="auto">
          <a:xfrm>
            <a:off x="323850" y="214313"/>
            <a:ext cx="5810250" cy="584775"/>
          </a:xfrm>
          <a:prstGeom prst="rect">
            <a:avLst/>
          </a:prstGeom>
          <a:noFill/>
          <a:ln>
            <a:noFill/>
          </a:ln>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600" b="1" dirty="0"/>
              <a:t>3GPP SA WG1 #97-e</a:t>
            </a:r>
          </a:p>
          <a:p>
            <a:pPr>
              <a:defRPr/>
            </a:pPr>
            <a:r>
              <a:rPr lang="en-GB" altLang="zh-CN" sz="1600" b="1" dirty="0"/>
              <a:t>Electronic Meeting, 14 – 24 Feb. 2022</a:t>
            </a:r>
            <a:endParaRPr lang="sv-SE" altLang="en-US" sz="1600" b="1" dirty="0"/>
          </a:p>
        </p:txBody>
      </p:sp>
      <p:sp>
        <p:nvSpPr>
          <p:cNvPr id="4" name="Text Box 13">
            <a:extLst>
              <a:ext uri="{FF2B5EF4-FFF2-40B4-BE49-F238E27FC236}">
                <a16:creationId xmlns:a16="http://schemas.microsoft.com/office/drawing/2014/main" id="{256B4F8F-F2D0-418F-A8E7-100C17C8F902}"/>
              </a:ext>
            </a:extLst>
          </p:cNvPr>
          <p:cNvSpPr txBox="1">
            <a:spLocks noChangeArrowheads="1"/>
          </p:cNvSpPr>
          <p:nvPr/>
        </p:nvSpPr>
        <p:spPr bwMode="auto">
          <a:xfrm>
            <a:off x="10280489" y="307032"/>
            <a:ext cx="1463675" cy="338554"/>
          </a:xfrm>
          <a:prstGeom prst="rect">
            <a:avLst/>
          </a:prstGeom>
          <a:noFill/>
          <a:ln>
            <a:noFill/>
          </a:ln>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600" b="1"/>
              <a:t>S1-220038</a:t>
            </a:r>
            <a:r>
              <a:rPr lang="en-GB" altLang="en-US" sz="1600"/>
              <a:t> </a:t>
            </a:r>
            <a:endParaRPr lang="en-GB" altLang="en-US" sz="1600" dirty="0">
              <a:solidFill>
                <a:schemeClr val="bg2"/>
              </a:solidFill>
            </a:endParaRPr>
          </a:p>
        </p:txBody>
      </p:sp>
    </p:spTree>
    <p:extLst>
      <p:ext uri="{BB962C8B-B14F-4D97-AF65-F5344CB8AC3E}">
        <p14:creationId xmlns:p14="http://schemas.microsoft.com/office/powerpoint/2010/main" val="33555511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7B497F-750E-4702-A1B3-DD0C8B2D6DB6}"/>
              </a:ext>
            </a:extLst>
          </p:cNvPr>
          <p:cNvSpPr>
            <a:spLocks noGrp="1"/>
          </p:cNvSpPr>
          <p:nvPr>
            <p:ph type="title"/>
          </p:nvPr>
        </p:nvSpPr>
        <p:spPr>
          <a:xfrm>
            <a:off x="838200" y="0"/>
            <a:ext cx="10515600" cy="1325563"/>
          </a:xfrm>
        </p:spPr>
        <p:txBody>
          <a:bodyPr/>
          <a:lstStyle/>
          <a:p>
            <a:r>
              <a:rPr lang="en-US" b="1" dirty="0">
                <a:solidFill>
                  <a:schemeClr val="accent1"/>
                </a:solidFill>
              </a:rPr>
              <a:t>Background</a:t>
            </a:r>
          </a:p>
        </p:txBody>
      </p:sp>
      <p:sp>
        <p:nvSpPr>
          <p:cNvPr id="3" name="内容占位符 2">
            <a:extLst>
              <a:ext uri="{FF2B5EF4-FFF2-40B4-BE49-F238E27FC236}">
                <a16:creationId xmlns:a16="http://schemas.microsoft.com/office/drawing/2014/main" id="{A8BF48F1-EDB4-40DC-9DE4-BF4706F9A7DC}"/>
              </a:ext>
            </a:extLst>
          </p:cNvPr>
          <p:cNvSpPr>
            <a:spLocks noGrp="1"/>
          </p:cNvSpPr>
          <p:nvPr>
            <p:ph idx="1"/>
          </p:nvPr>
        </p:nvSpPr>
        <p:spPr>
          <a:xfrm>
            <a:off x="365417" y="1325562"/>
            <a:ext cx="11211389" cy="4857123"/>
          </a:xfrm>
        </p:spPr>
        <p:txBody>
          <a:bodyPr>
            <a:normAutofit/>
          </a:bodyPr>
          <a:lstStyle/>
          <a:p>
            <a:pPr marL="608012" indent="-342900">
              <a:buFont typeface="Wingdings" panose="05000000000000000000" pitchFamily="2" charset="2"/>
              <a:buChar char="q"/>
            </a:pPr>
            <a:r>
              <a:rPr lang="en-US" sz="2200" dirty="0"/>
              <a:t>R18 SA1 study on AMMT identify the requirements for AI/ML model transfer on 5GS regards 5GS as a channel to transfer data about AI/ML, e.g. very high data rate is required for model distribution and device-NW split inference/Federated Learning. However, some of further work needs to be studied in R19: </a:t>
            </a:r>
          </a:p>
          <a:p>
            <a:pPr marL="1065212" lvl="1" indent="-342900">
              <a:buFont typeface="Wingdings" panose="05000000000000000000" pitchFamily="2" charset="2"/>
              <a:buChar char="q"/>
            </a:pPr>
            <a:r>
              <a:rPr lang="en-US" altLang="zh-CN" sz="1800" dirty="0"/>
              <a:t>As the AI/ML model transfer for device-NW coordinated AI/ML operations often requires very high data rate, the 5G hotspot coverage and UE power consumption become a challenging problem.</a:t>
            </a:r>
          </a:p>
          <a:p>
            <a:pPr marL="1065212" lvl="1" indent="-342900">
              <a:buFont typeface="Wingdings" panose="05000000000000000000" pitchFamily="2" charset="2"/>
              <a:buChar char="q"/>
            </a:pPr>
            <a:r>
              <a:rPr lang="en-GB" altLang="zh-CN" sz="1800" dirty="0"/>
              <a:t>Fully applying the </a:t>
            </a:r>
            <a:r>
              <a:rPr lang="en-US" altLang="zh-CN" sz="1800" dirty="0"/>
              <a:t>device-side AI resource to the </a:t>
            </a:r>
            <a:r>
              <a:rPr lang="en-GB" altLang="zh-CN" sz="1800" dirty="0"/>
              <a:t>device-NW coordinated AI/ML operations </a:t>
            </a:r>
            <a:r>
              <a:rPr lang="en-US" altLang="zh-CN" sz="1800" dirty="0"/>
              <a:t> (e.g. D2D for distributed learning) was not well considered. </a:t>
            </a:r>
            <a:endParaRPr lang="en-GB" altLang="zh-CN" sz="1800" dirty="0"/>
          </a:p>
          <a:p>
            <a:pPr marL="608012" indent="-342900">
              <a:buFont typeface="Wingdings" panose="05000000000000000000" pitchFamily="2" charset="2"/>
              <a:buChar char="q"/>
            </a:pPr>
            <a:r>
              <a:rPr lang="en-US" altLang="zh-CN" sz="2200" dirty="0"/>
              <a:t>This study aims at solving the above problems by introducing following requirements:</a:t>
            </a:r>
            <a:endParaRPr lang="en-US" sz="2200" dirty="0"/>
          </a:p>
          <a:p>
            <a:pPr marL="265112" indent="0">
              <a:buNone/>
            </a:pPr>
            <a:r>
              <a:rPr lang="en-US" sz="2200" dirty="0"/>
              <a:t>	- </a:t>
            </a:r>
            <a:r>
              <a:rPr lang="en-GB" altLang="zh-CN" sz="2200" dirty="0"/>
              <a:t>AI/ML model transfer </a:t>
            </a:r>
            <a:r>
              <a:rPr lang="en-US" altLang="zh-CN" sz="2200" dirty="0"/>
              <a:t>in </a:t>
            </a:r>
            <a:r>
              <a:rPr lang="en-GB" altLang="zh-CN" sz="2200" dirty="0"/>
              <a:t>5G hotspot </a:t>
            </a:r>
            <a:r>
              <a:rPr lang="en-US" altLang="zh-CN" sz="2200" dirty="0"/>
              <a:t>with d</a:t>
            </a:r>
            <a:r>
              <a:rPr lang="en-GB" altLang="zh-CN" sz="2200" dirty="0" err="1"/>
              <a:t>evice</a:t>
            </a:r>
            <a:r>
              <a:rPr lang="en-GB" altLang="zh-CN" sz="2200" dirty="0"/>
              <a:t> route planning</a:t>
            </a:r>
            <a:endParaRPr lang="en-US" sz="2200" dirty="0"/>
          </a:p>
          <a:p>
            <a:pPr marL="265112" indent="0">
              <a:buNone/>
            </a:pPr>
            <a:r>
              <a:rPr lang="en-US" sz="2200" dirty="0"/>
              <a:t>	- </a:t>
            </a:r>
            <a:r>
              <a:rPr lang="en-US" altLang="zh-CN" sz="2200" dirty="0"/>
              <a:t>Distributed AI training/inference with D2D enhancement</a:t>
            </a:r>
            <a:endParaRPr lang="en-US" sz="2200" dirty="0"/>
          </a:p>
          <a:p>
            <a:pPr marL="265112" indent="0">
              <a:buNone/>
            </a:pPr>
            <a:r>
              <a:rPr lang="en-US" sz="2200" dirty="0"/>
              <a:t>	-  Charging, security, privacy of above objectives</a:t>
            </a:r>
          </a:p>
          <a:p>
            <a:pPr marL="542925" indent="-277813">
              <a:buFontTx/>
              <a:buChar char="-"/>
            </a:pPr>
            <a:endParaRPr lang="en-US" sz="2200" dirty="0"/>
          </a:p>
        </p:txBody>
      </p:sp>
    </p:spTree>
    <p:extLst>
      <p:ext uri="{BB962C8B-B14F-4D97-AF65-F5344CB8AC3E}">
        <p14:creationId xmlns:p14="http://schemas.microsoft.com/office/powerpoint/2010/main" val="25581027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C61FE1F-46C5-4F50-A5BB-14CFEC9E5D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87699" y="868302"/>
            <a:ext cx="4076338" cy="3812755"/>
          </a:xfrm>
          <a:prstGeom prst="rect">
            <a:avLst/>
          </a:prstGeom>
        </p:spPr>
      </p:pic>
      <p:sp>
        <p:nvSpPr>
          <p:cNvPr id="3" name="内容占位符 2">
            <a:extLst>
              <a:ext uri="{FF2B5EF4-FFF2-40B4-BE49-F238E27FC236}">
                <a16:creationId xmlns:a16="http://schemas.microsoft.com/office/drawing/2014/main" id="{A8BF48F1-EDB4-40DC-9DE4-BF4706F9A7DC}"/>
              </a:ext>
            </a:extLst>
          </p:cNvPr>
          <p:cNvSpPr>
            <a:spLocks noGrp="1"/>
          </p:cNvSpPr>
          <p:nvPr>
            <p:ph idx="1"/>
          </p:nvPr>
        </p:nvSpPr>
        <p:spPr>
          <a:xfrm>
            <a:off x="332510" y="1194401"/>
            <a:ext cx="6777417" cy="5377829"/>
          </a:xfrm>
        </p:spPr>
        <p:txBody>
          <a:bodyPr>
            <a:normAutofit/>
          </a:bodyPr>
          <a:lstStyle/>
          <a:p>
            <a:pPr marL="542925" indent="-277813">
              <a:buFontTx/>
              <a:buChar char="-"/>
            </a:pPr>
            <a:r>
              <a:rPr lang="en-GB" altLang="zh-CN" sz="2000" dirty="0"/>
              <a:t>Device-side AI operation is needed in many scenarios. </a:t>
            </a:r>
            <a:r>
              <a:rPr lang="en-US" altLang="zh-CN" sz="2000" dirty="0">
                <a:solidFill>
                  <a:srgbClr val="FF0000"/>
                </a:solidFill>
              </a:rPr>
              <a:t>High data rate connection becomes precondition </a:t>
            </a:r>
            <a:r>
              <a:rPr lang="en-US" altLang="zh-CN" sz="2000" dirty="0"/>
              <a:t>(e.g. for AI model downloading, AI training with NW) for 5G devices </a:t>
            </a:r>
            <a:r>
              <a:rPr lang="en-US" altLang="zh-CN" sz="2000" dirty="0">
                <a:solidFill>
                  <a:srgbClr val="FF0000"/>
                </a:solidFill>
              </a:rPr>
              <a:t>to finish some AI/ML task</a:t>
            </a:r>
            <a:r>
              <a:rPr lang="en-US" altLang="zh-CN" sz="2000" dirty="0"/>
              <a:t>, as shown in Rel-18 FS_AMMT KPI.</a:t>
            </a:r>
          </a:p>
          <a:p>
            <a:pPr marL="542925" indent="-277813">
              <a:buFontTx/>
              <a:buChar char="-"/>
            </a:pPr>
            <a:r>
              <a:rPr lang="en-US" altLang="zh-CN" sz="2000" dirty="0"/>
              <a:t>Ultra-high data rate (via </a:t>
            </a:r>
            <a:r>
              <a:rPr lang="en-US" altLang="zh-CN" sz="2000" dirty="0">
                <a:solidFill>
                  <a:srgbClr val="FF0000"/>
                </a:solidFill>
              </a:rPr>
              <a:t>high-order MIMO/</a:t>
            </a:r>
            <a:r>
              <a:rPr lang="en-US" altLang="zh-CN" sz="2000" dirty="0" err="1">
                <a:solidFill>
                  <a:srgbClr val="FF0000"/>
                </a:solidFill>
              </a:rPr>
              <a:t>mmWave</a:t>
            </a:r>
            <a:r>
              <a:rPr lang="en-US" altLang="zh-CN" sz="2000" dirty="0"/>
              <a:t>) is a valuable resource for 5G operators and UEs, but has not fully utilized because it </a:t>
            </a:r>
            <a:r>
              <a:rPr lang="en-US" altLang="zh-CN" sz="2000" dirty="0">
                <a:solidFill>
                  <a:srgbClr val="FF0000"/>
                </a:solidFill>
              </a:rPr>
              <a:t>only covers hotspot or LOS beam directions</a:t>
            </a:r>
            <a:r>
              <a:rPr lang="en-US" altLang="zh-CN" sz="2000" dirty="0"/>
              <a:t>. </a:t>
            </a:r>
          </a:p>
          <a:p>
            <a:pPr marL="542925" indent="-277813">
              <a:buFontTx/>
              <a:buChar char="-"/>
            </a:pPr>
            <a:r>
              <a:rPr lang="en-US" altLang="zh-CN" sz="2000" dirty="0"/>
              <a:t>Some AI devices (Robots, Drones, Smart cars </a:t>
            </a:r>
            <a:r>
              <a:rPr lang="en-US" altLang="zh-CN" sz="1600" dirty="0">
                <a:solidFill>
                  <a:srgbClr val="00B050"/>
                </a:solidFill>
              </a:rPr>
              <a:t>(also a moving smart home/office during a self-driving travel)</a:t>
            </a:r>
            <a:r>
              <a:rPr lang="en-US" altLang="zh-CN" sz="2000" dirty="0"/>
              <a:t>) can autonomously </a:t>
            </a:r>
            <a:r>
              <a:rPr lang="en-US" altLang="zh-CN" sz="2000" dirty="0">
                <a:solidFill>
                  <a:srgbClr val="FF0000"/>
                </a:solidFill>
              </a:rPr>
              <a:t>move to the hotspot/LOS beam </a:t>
            </a:r>
            <a:r>
              <a:rPr lang="en-US" altLang="zh-CN" sz="2000" dirty="0"/>
              <a:t>to access the ultra-high data rate </a:t>
            </a:r>
            <a:r>
              <a:rPr lang="en-US" altLang="zh-CN" sz="2000" dirty="0">
                <a:solidFill>
                  <a:srgbClr val="FF0000"/>
                </a:solidFill>
              </a:rPr>
              <a:t>for AI services </a:t>
            </a:r>
            <a:r>
              <a:rPr lang="en-US" altLang="zh-CN" sz="2000" dirty="0"/>
              <a:t>(AI/ML model downloading, Split inference/training) with </a:t>
            </a:r>
            <a:r>
              <a:rPr lang="en-US" altLang="zh-CN" sz="2000" dirty="0">
                <a:solidFill>
                  <a:srgbClr val="FF0000"/>
                </a:solidFill>
              </a:rPr>
              <a:t>AI-based route planning</a:t>
            </a:r>
            <a:r>
              <a:rPr lang="en-US" altLang="zh-CN" sz="2000" dirty="0"/>
              <a:t>, based on the predicted achievable data rate throughout the unvisited area.</a:t>
            </a:r>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p:txBody>
      </p:sp>
      <p:sp>
        <p:nvSpPr>
          <p:cNvPr id="7" name="标题 1">
            <a:extLst>
              <a:ext uri="{FF2B5EF4-FFF2-40B4-BE49-F238E27FC236}">
                <a16:creationId xmlns:a16="http://schemas.microsoft.com/office/drawing/2014/main" id="{76653632-A3CB-4612-9ACF-CD612BE70BF7}"/>
              </a:ext>
            </a:extLst>
          </p:cNvPr>
          <p:cNvSpPr>
            <a:spLocks noGrp="1"/>
          </p:cNvSpPr>
          <p:nvPr>
            <p:ph type="title"/>
          </p:nvPr>
        </p:nvSpPr>
        <p:spPr>
          <a:xfrm>
            <a:off x="332509" y="124422"/>
            <a:ext cx="11702684" cy="1069979"/>
          </a:xfrm>
        </p:spPr>
        <p:txBody>
          <a:bodyPr>
            <a:noAutofit/>
          </a:bodyPr>
          <a:lstStyle/>
          <a:p>
            <a:r>
              <a:rPr lang="en-GB" altLang="zh-CN" sz="2800" b="1" dirty="0">
                <a:solidFill>
                  <a:schemeClr val="accent1"/>
                </a:solidFill>
                <a:latin typeface="Arial" panose="020B0604020202020204" pitchFamily="34" charset="0"/>
                <a:cs typeface="Arial" panose="020B0604020202020204" pitchFamily="34" charset="0"/>
              </a:rPr>
              <a:t>AI/ML model transfer </a:t>
            </a:r>
            <a:r>
              <a:rPr lang="en-US" altLang="zh-CN" sz="2800" b="1" dirty="0">
                <a:solidFill>
                  <a:schemeClr val="accent1"/>
                </a:solidFill>
                <a:latin typeface="Arial" panose="020B0604020202020204" pitchFamily="34" charset="0"/>
                <a:cs typeface="Arial" panose="020B0604020202020204" pitchFamily="34" charset="0"/>
              </a:rPr>
              <a:t>in </a:t>
            </a:r>
            <a:r>
              <a:rPr lang="en-GB" altLang="zh-CN" sz="2800" b="1" dirty="0">
                <a:solidFill>
                  <a:schemeClr val="accent1"/>
                </a:solidFill>
                <a:latin typeface="Arial" panose="020B0604020202020204" pitchFamily="34" charset="0"/>
                <a:cs typeface="Arial" panose="020B0604020202020204" pitchFamily="34" charset="0"/>
              </a:rPr>
              <a:t>5G hotspot </a:t>
            </a:r>
            <a:r>
              <a:rPr lang="en-US" altLang="zh-CN" sz="2800" b="1" dirty="0">
                <a:solidFill>
                  <a:schemeClr val="accent1"/>
                </a:solidFill>
                <a:latin typeface="Arial" panose="020B0604020202020204" pitchFamily="34" charset="0"/>
                <a:cs typeface="Arial" panose="020B0604020202020204" pitchFamily="34" charset="0"/>
              </a:rPr>
              <a:t>with d</a:t>
            </a:r>
            <a:r>
              <a:rPr lang="en-GB" altLang="zh-CN" sz="2800" b="1" dirty="0" err="1">
                <a:solidFill>
                  <a:schemeClr val="accent1"/>
                </a:solidFill>
                <a:latin typeface="Arial" panose="020B0604020202020204" pitchFamily="34" charset="0"/>
                <a:cs typeface="Arial" panose="020B0604020202020204" pitchFamily="34" charset="0"/>
              </a:rPr>
              <a:t>evice</a:t>
            </a:r>
            <a:r>
              <a:rPr lang="en-GB" altLang="zh-CN" sz="2800" b="1" dirty="0">
                <a:solidFill>
                  <a:schemeClr val="accent1"/>
                </a:solidFill>
                <a:latin typeface="Arial" panose="020B0604020202020204" pitchFamily="34" charset="0"/>
                <a:cs typeface="Arial" panose="020B0604020202020204" pitchFamily="34" charset="0"/>
              </a:rPr>
              <a:t> route planning </a:t>
            </a:r>
            <a:r>
              <a:rPr lang="en-US" altLang="zh-CN" sz="2800" b="1" dirty="0">
                <a:solidFill>
                  <a:schemeClr val="accent1"/>
                </a:solidFill>
                <a:latin typeface="Arial" panose="020B0604020202020204" pitchFamily="34" charset="0"/>
                <a:cs typeface="Arial" panose="020B0604020202020204" pitchFamily="34" charset="0"/>
              </a:rPr>
              <a:t>– Description</a:t>
            </a:r>
            <a:endParaRPr lang="en-US" sz="2800" b="1" dirty="0">
              <a:solidFill>
                <a:schemeClr val="accent1"/>
              </a:solidFill>
              <a:latin typeface="Arial" panose="020B0604020202020204" pitchFamily="34" charset="0"/>
              <a:cs typeface="Arial" panose="020B0604020202020204" pitchFamily="34" charset="0"/>
            </a:endParaRPr>
          </a:p>
        </p:txBody>
      </p:sp>
      <p:sp>
        <p:nvSpPr>
          <p:cNvPr id="13" name="矩形 12">
            <a:extLst>
              <a:ext uri="{FF2B5EF4-FFF2-40B4-BE49-F238E27FC236}">
                <a16:creationId xmlns:a16="http://schemas.microsoft.com/office/drawing/2014/main" id="{1C98A222-D1F1-4F98-8900-A258E98E1A31}"/>
              </a:ext>
            </a:extLst>
          </p:cNvPr>
          <p:cNvSpPr/>
          <p:nvPr/>
        </p:nvSpPr>
        <p:spPr>
          <a:xfrm>
            <a:off x="5451262" y="6238315"/>
            <a:ext cx="6583931" cy="461665"/>
          </a:xfrm>
          <a:prstGeom prst="rect">
            <a:avLst/>
          </a:prstGeom>
        </p:spPr>
        <p:txBody>
          <a:bodyPr wrap="square">
            <a:spAutoFit/>
          </a:bodyPr>
          <a:lstStyle/>
          <a:p>
            <a:r>
              <a:rPr lang="en-US" altLang="zh-CN" sz="1200" dirty="0">
                <a:latin typeface="Times New Roman" panose="02020603050405020304" pitchFamily="18" charset="0"/>
                <a:cs typeface="Times New Roman" panose="02020603050405020304" pitchFamily="18" charset="0"/>
              </a:rPr>
              <a:t>“To Go or Not to Go: On Energy-Aware and Communication-Aware Robotic Operation”, IEEE TRANSACTIONS ON CONTROL OF NETWORK SYSTEMS, VOL. 1, NO. 3, SEPTEMBER 2014</a:t>
            </a:r>
            <a:endParaRPr lang="zh-CN" altLang="en-US" sz="1200" dirty="0">
              <a:latin typeface="Times New Roman" panose="02020603050405020304" pitchFamily="18" charset="0"/>
              <a:cs typeface="Times New Roman" panose="02020603050405020304" pitchFamily="18" charset="0"/>
            </a:endParaRPr>
          </a:p>
        </p:txBody>
      </p:sp>
      <p:pic>
        <p:nvPicPr>
          <p:cNvPr id="12" name="图片 11">
            <a:extLst>
              <a:ext uri="{FF2B5EF4-FFF2-40B4-BE49-F238E27FC236}">
                <a16:creationId xmlns:a16="http://schemas.microsoft.com/office/drawing/2014/main" id="{7BC774F9-3DB3-4F08-978E-A85A3F58616E}"/>
              </a:ext>
            </a:extLst>
          </p:cNvPr>
          <p:cNvPicPr>
            <a:picLocks noChangeAspect="1"/>
          </p:cNvPicPr>
          <p:nvPr/>
        </p:nvPicPr>
        <p:blipFill>
          <a:blip r:embed="rId4"/>
          <a:stretch>
            <a:fillRect/>
          </a:stretch>
        </p:blipFill>
        <p:spPr>
          <a:xfrm>
            <a:off x="7087427" y="4121125"/>
            <a:ext cx="3143818" cy="2012288"/>
          </a:xfrm>
          <a:prstGeom prst="rect">
            <a:avLst/>
          </a:prstGeom>
        </p:spPr>
      </p:pic>
    </p:spTree>
    <p:extLst>
      <p:ext uri="{BB962C8B-B14F-4D97-AF65-F5344CB8AC3E}">
        <p14:creationId xmlns:p14="http://schemas.microsoft.com/office/powerpoint/2010/main" val="3298824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8BF48F1-EDB4-40DC-9DE4-BF4706F9A7DC}"/>
              </a:ext>
            </a:extLst>
          </p:cNvPr>
          <p:cNvSpPr>
            <a:spLocks noGrp="1"/>
          </p:cNvSpPr>
          <p:nvPr>
            <p:ph idx="1"/>
          </p:nvPr>
        </p:nvSpPr>
        <p:spPr>
          <a:xfrm>
            <a:off x="592284" y="1256062"/>
            <a:ext cx="10847047" cy="3668276"/>
          </a:xfrm>
        </p:spPr>
        <p:txBody>
          <a:bodyPr>
            <a:normAutofit/>
          </a:bodyPr>
          <a:lstStyle/>
          <a:p>
            <a:pPr marL="542925" indent="-277813">
              <a:buFontTx/>
              <a:buChar char="-"/>
            </a:pPr>
            <a:r>
              <a:rPr lang="en-US" altLang="zh-CN" sz="1800" dirty="0"/>
              <a:t>However </a:t>
            </a:r>
            <a:r>
              <a:rPr lang="en-US" altLang="zh-CN" sz="1800" dirty="0">
                <a:solidFill>
                  <a:srgbClr val="FF0000"/>
                </a:solidFill>
              </a:rPr>
              <a:t>R17/R18 5GS cannot support the device route planning </a:t>
            </a:r>
            <a:r>
              <a:rPr lang="en-US" altLang="zh-CN" sz="1800" dirty="0"/>
              <a:t>for hotspot access because the necessary information is not exchanged between 5G network and device, e.g., the information 5G NW obtains from network planning or statistic analytics on experienced QoS of other devices.</a:t>
            </a:r>
          </a:p>
          <a:p>
            <a:pPr marL="542925" indent="-277813">
              <a:buFontTx/>
              <a:buChar char="-"/>
            </a:pPr>
            <a:r>
              <a:rPr lang="en-US" altLang="zh-CN" sz="1800" dirty="0"/>
              <a:t>The gap is analyzed below:</a:t>
            </a:r>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marL="542925" indent="-277813">
              <a:buFontTx/>
              <a:buChar char="-"/>
            </a:pPr>
            <a:endParaRPr lang="en-US" altLang="zh-CN" sz="2000" dirty="0"/>
          </a:p>
          <a:p>
            <a:pPr lvl="1">
              <a:lnSpc>
                <a:spcPct val="120000"/>
              </a:lnSpc>
              <a:spcBef>
                <a:spcPts val="600"/>
              </a:spcBef>
              <a:spcAft>
                <a:spcPts val="600"/>
              </a:spcAft>
              <a:buBlip>
                <a:blip r:embed="rId3"/>
              </a:buBlip>
              <a:defRPr/>
            </a:pPr>
            <a:endParaRPr lang="en-GB" altLang="zh-CN" sz="1800" dirty="0">
              <a:latin typeface="Arial" panose="020B0604020202020204" pitchFamily="34" charset="0"/>
              <a:cs typeface="Arial" panose="020B0604020202020204" pitchFamily="34" charset="0"/>
            </a:endParaRPr>
          </a:p>
          <a:p>
            <a:pPr lvl="1">
              <a:lnSpc>
                <a:spcPct val="120000"/>
              </a:lnSpc>
              <a:spcBef>
                <a:spcPts val="600"/>
              </a:spcBef>
              <a:spcAft>
                <a:spcPts val="600"/>
              </a:spcAft>
              <a:buBlip>
                <a:blip r:embed="rId3"/>
              </a:buBlip>
              <a:defRPr/>
            </a:pPr>
            <a:endParaRPr lang="en-GB" altLang="zh-CN" sz="100" dirty="0">
              <a:latin typeface="Arial" panose="020B0604020202020204" pitchFamily="34" charset="0"/>
              <a:cs typeface="Arial" panose="020B0604020202020204" pitchFamily="34" charset="0"/>
            </a:endParaRPr>
          </a:p>
          <a:p>
            <a:pPr marL="457200" lvl="1" indent="0">
              <a:lnSpc>
                <a:spcPct val="120000"/>
              </a:lnSpc>
              <a:spcBef>
                <a:spcPts val="600"/>
              </a:spcBef>
              <a:spcAft>
                <a:spcPts val="600"/>
              </a:spcAft>
              <a:buNone/>
              <a:defRPr/>
            </a:pPr>
            <a:endParaRPr lang="en-GB" altLang="zh-CN" b="1" i="1" dirty="0">
              <a:solidFill>
                <a:srgbClr val="C00000"/>
              </a:solidFill>
              <a:latin typeface="Arial" panose="020B0604020202020204" pitchFamily="34" charset="0"/>
              <a:cs typeface="Arial" panose="020B0604020202020204" pitchFamily="34" charset="0"/>
            </a:endParaRPr>
          </a:p>
          <a:p>
            <a:pPr marL="457200" lvl="1" indent="0">
              <a:lnSpc>
                <a:spcPct val="120000"/>
              </a:lnSpc>
              <a:spcBef>
                <a:spcPts val="600"/>
              </a:spcBef>
              <a:spcAft>
                <a:spcPts val="600"/>
              </a:spcAft>
              <a:buNone/>
              <a:defRPr/>
            </a:pPr>
            <a:endParaRPr lang="en-GB" altLang="zh-CN" b="1" i="1" dirty="0">
              <a:solidFill>
                <a:srgbClr val="C00000"/>
              </a:solidFill>
              <a:latin typeface="Arial" panose="020B0604020202020204" pitchFamily="34" charset="0"/>
              <a:cs typeface="Arial" panose="020B0604020202020204" pitchFamily="34" charset="0"/>
            </a:endParaRPr>
          </a:p>
        </p:txBody>
      </p:sp>
      <p:sp>
        <p:nvSpPr>
          <p:cNvPr id="7" name="标题 1">
            <a:extLst>
              <a:ext uri="{FF2B5EF4-FFF2-40B4-BE49-F238E27FC236}">
                <a16:creationId xmlns:a16="http://schemas.microsoft.com/office/drawing/2014/main" id="{76653632-A3CB-4612-9ACF-CD612BE70BF7}"/>
              </a:ext>
            </a:extLst>
          </p:cNvPr>
          <p:cNvSpPr>
            <a:spLocks noGrp="1"/>
          </p:cNvSpPr>
          <p:nvPr>
            <p:ph type="title"/>
          </p:nvPr>
        </p:nvSpPr>
        <p:spPr>
          <a:xfrm>
            <a:off x="332509" y="124422"/>
            <a:ext cx="11702684" cy="1069979"/>
          </a:xfrm>
        </p:spPr>
        <p:txBody>
          <a:bodyPr>
            <a:noAutofit/>
          </a:bodyPr>
          <a:lstStyle/>
          <a:p>
            <a:r>
              <a:rPr lang="en-GB" altLang="zh-CN" sz="2800" b="1" dirty="0">
                <a:solidFill>
                  <a:schemeClr val="accent1"/>
                </a:solidFill>
                <a:latin typeface="Arial" panose="020B0604020202020204" pitchFamily="34" charset="0"/>
                <a:cs typeface="Arial" panose="020B0604020202020204" pitchFamily="34" charset="0"/>
              </a:rPr>
              <a:t>AI/ML model transfer </a:t>
            </a:r>
            <a:r>
              <a:rPr lang="en-US" altLang="zh-CN" sz="2800" b="1" dirty="0">
                <a:solidFill>
                  <a:schemeClr val="accent1"/>
                </a:solidFill>
                <a:latin typeface="Arial" panose="020B0604020202020204" pitchFamily="34" charset="0"/>
                <a:cs typeface="Arial" panose="020B0604020202020204" pitchFamily="34" charset="0"/>
              </a:rPr>
              <a:t>in </a:t>
            </a:r>
            <a:r>
              <a:rPr lang="en-GB" altLang="zh-CN" sz="2800" b="1" dirty="0">
                <a:solidFill>
                  <a:schemeClr val="accent1"/>
                </a:solidFill>
                <a:latin typeface="Arial" panose="020B0604020202020204" pitchFamily="34" charset="0"/>
                <a:cs typeface="Arial" panose="020B0604020202020204" pitchFamily="34" charset="0"/>
              </a:rPr>
              <a:t>5G hotspot </a:t>
            </a:r>
            <a:r>
              <a:rPr lang="en-US" altLang="zh-CN" sz="2800" b="1" dirty="0">
                <a:solidFill>
                  <a:schemeClr val="accent1"/>
                </a:solidFill>
                <a:latin typeface="Arial" panose="020B0604020202020204" pitchFamily="34" charset="0"/>
                <a:cs typeface="Arial" panose="020B0604020202020204" pitchFamily="34" charset="0"/>
              </a:rPr>
              <a:t>with d</a:t>
            </a:r>
            <a:r>
              <a:rPr lang="en-GB" altLang="zh-CN" sz="2800" b="1" dirty="0" err="1">
                <a:solidFill>
                  <a:schemeClr val="accent1"/>
                </a:solidFill>
                <a:latin typeface="Arial" panose="020B0604020202020204" pitchFamily="34" charset="0"/>
                <a:cs typeface="Arial" panose="020B0604020202020204" pitchFamily="34" charset="0"/>
              </a:rPr>
              <a:t>evice</a:t>
            </a:r>
            <a:r>
              <a:rPr lang="en-GB" altLang="zh-CN" sz="2800" b="1" dirty="0">
                <a:solidFill>
                  <a:schemeClr val="accent1"/>
                </a:solidFill>
                <a:latin typeface="Arial" panose="020B0604020202020204" pitchFamily="34" charset="0"/>
                <a:cs typeface="Arial" panose="020B0604020202020204" pitchFamily="34" charset="0"/>
              </a:rPr>
              <a:t> route </a:t>
            </a:r>
            <a:r>
              <a:rPr lang="en-GB" altLang="zh-CN" sz="2800" b="1" dirty="0" err="1">
                <a:solidFill>
                  <a:schemeClr val="accent1"/>
                </a:solidFill>
                <a:latin typeface="Arial" panose="020B0604020202020204" pitchFamily="34" charset="0"/>
                <a:cs typeface="Arial" panose="020B0604020202020204" pitchFamily="34" charset="0"/>
              </a:rPr>
              <a:t>plannin</a:t>
            </a:r>
            <a:r>
              <a:rPr lang="en-US" altLang="zh-CN" sz="2800" b="1" dirty="0">
                <a:solidFill>
                  <a:schemeClr val="accent1"/>
                </a:solidFill>
                <a:latin typeface="Arial" panose="020B0604020202020204" pitchFamily="34" charset="0"/>
                <a:cs typeface="Arial" panose="020B0604020202020204" pitchFamily="34" charset="0"/>
              </a:rPr>
              <a:t>g</a:t>
            </a:r>
            <a:r>
              <a:rPr lang="en-GB" altLang="zh-CN" sz="2800" b="1" dirty="0">
                <a:solidFill>
                  <a:schemeClr val="accent1"/>
                </a:solidFill>
                <a:latin typeface="Arial" panose="020B0604020202020204" pitchFamily="34" charset="0"/>
                <a:cs typeface="Arial" panose="020B0604020202020204" pitchFamily="34" charset="0"/>
              </a:rPr>
              <a:t> </a:t>
            </a:r>
            <a:r>
              <a:rPr lang="en-US" altLang="zh-CN" sz="2800" b="1" dirty="0">
                <a:solidFill>
                  <a:schemeClr val="accent1"/>
                </a:solidFill>
                <a:latin typeface="Arial" panose="020B0604020202020204" pitchFamily="34" charset="0"/>
                <a:cs typeface="Arial" panose="020B0604020202020204" pitchFamily="34" charset="0"/>
              </a:rPr>
              <a:t>– Gap Analysis</a:t>
            </a:r>
            <a:endParaRPr lang="en-US" sz="2800" b="1" dirty="0">
              <a:solidFill>
                <a:schemeClr val="accent1"/>
              </a:solidFill>
              <a:latin typeface="Arial" panose="020B0604020202020204" pitchFamily="34" charset="0"/>
              <a:cs typeface="Arial" panose="020B0604020202020204" pitchFamily="34" charset="0"/>
            </a:endParaRPr>
          </a:p>
        </p:txBody>
      </p:sp>
      <p:graphicFrame>
        <p:nvGraphicFramePr>
          <p:cNvPr id="5" name="表格 4">
            <a:extLst>
              <a:ext uri="{FF2B5EF4-FFF2-40B4-BE49-F238E27FC236}">
                <a16:creationId xmlns:a16="http://schemas.microsoft.com/office/drawing/2014/main" id="{B6B0E8E0-E03A-47C7-95DD-EC4172234742}"/>
              </a:ext>
            </a:extLst>
          </p:cNvPr>
          <p:cNvGraphicFramePr>
            <a:graphicFrameLocks noGrp="1"/>
          </p:cNvGraphicFramePr>
          <p:nvPr>
            <p:extLst>
              <p:ext uri="{D42A27DB-BD31-4B8C-83A1-F6EECF244321}">
                <p14:modId xmlns:p14="http://schemas.microsoft.com/office/powerpoint/2010/main" val="3552378701"/>
              </p:ext>
            </p:extLst>
          </p:nvPr>
        </p:nvGraphicFramePr>
        <p:xfrm>
          <a:off x="752669" y="2510171"/>
          <a:ext cx="8567127" cy="2575321"/>
        </p:xfrm>
        <a:graphic>
          <a:graphicData uri="http://schemas.openxmlformats.org/drawingml/2006/table">
            <a:tbl>
              <a:tblPr firstRow="1" bandRow="1">
                <a:tableStyleId>{5C22544A-7EE6-4342-B048-85BDC9FD1C3A}</a:tableStyleId>
              </a:tblPr>
              <a:tblGrid>
                <a:gridCol w="4282372">
                  <a:extLst>
                    <a:ext uri="{9D8B030D-6E8A-4147-A177-3AD203B41FA5}">
                      <a16:colId xmlns:a16="http://schemas.microsoft.com/office/drawing/2014/main" val="1210133799"/>
                    </a:ext>
                  </a:extLst>
                </a:gridCol>
                <a:gridCol w="4284755">
                  <a:extLst>
                    <a:ext uri="{9D8B030D-6E8A-4147-A177-3AD203B41FA5}">
                      <a16:colId xmlns:a16="http://schemas.microsoft.com/office/drawing/2014/main" val="3681234435"/>
                    </a:ext>
                  </a:extLst>
                </a:gridCol>
              </a:tblGrid>
              <a:tr h="525117">
                <a:tc>
                  <a:txBody>
                    <a:bodyPr/>
                    <a:lstStyle/>
                    <a:p>
                      <a:r>
                        <a:rPr lang="en-US" altLang="zh-CN" sz="1600" dirty="0">
                          <a:solidFill>
                            <a:srgbClr val="92D050"/>
                          </a:solidFill>
                        </a:rPr>
                        <a:t>Potential</a:t>
                      </a:r>
                      <a:r>
                        <a:rPr lang="zh-CN" altLang="en-US" sz="1600" dirty="0">
                          <a:solidFill>
                            <a:srgbClr val="92D050"/>
                          </a:solidFill>
                        </a:rPr>
                        <a:t> </a:t>
                      </a:r>
                      <a:r>
                        <a:rPr lang="en-US" altLang="zh-CN" sz="1600" dirty="0">
                          <a:solidFill>
                            <a:srgbClr val="92D050"/>
                          </a:solidFill>
                        </a:rPr>
                        <a:t>functions</a:t>
                      </a:r>
                      <a:r>
                        <a:rPr lang="zh-CN" altLang="en-US" sz="1600" dirty="0">
                          <a:solidFill>
                            <a:srgbClr val="92D050"/>
                          </a:solidFill>
                        </a:rPr>
                        <a:t> </a:t>
                      </a:r>
                      <a:r>
                        <a:rPr lang="en-US" altLang="zh-CN" sz="1600" dirty="0">
                          <a:solidFill>
                            <a:srgbClr val="92D050"/>
                          </a:solidFill>
                        </a:rPr>
                        <a:t>enabled</a:t>
                      </a:r>
                      <a:r>
                        <a:rPr lang="zh-CN" altLang="en-US" sz="1600" dirty="0">
                          <a:solidFill>
                            <a:srgbClr val="92D050"/>
                          </a:solidFill>
                        </a:rPr>
                        <a:t> </a:t>
                      </a:r>
                      <a:r>
                        <a:rPr lang="en-US" altLang="zh-CN" sz="1600" dirty="0">
                          <a:solidFill>
                            <a:srgbClr val="92D050"/>
                          </a:solidFill>
                        </a:rPr>
                        <a:t>by</a:t>
                      </a:r>
                      <a:r>
                        <a:rPr lang="zh-CN" altLang="en-US" sz="1600" dirty="0">
                          <a:solidFill>
                            <a:srgbClr val="92D050"/>
                          </a:solidFill>
                        </a:rPr>
                        <a:t> </a:t>
                      </a:r>
                      <a:r>
                        <a:rPr lang="en-US" altLang="zh-CN" sz="1600" dirty="0">
                          <a:solidFill>
                            <a:srgbClr val="92D050"/>
                          </a:solidFill>
                        </a:rPr>
                        <a:t>SA2 R18 SID </a:t>
                      </a:r>
                      <a:r>
                        <a:rPr lang="en-GB" altLang="zh-CN" sz="1600" b="1" kern="1200" dirty="0">
                          <a:solidFill>
                            <a:srgbClr val="92D050"/>
                          </a:solidFill>
                          <a:effectLst/>
                          <a:latin typeface="+mn-lt"/>
                          <a:ea typeface="+mn-ea"/>
                          <a:cs typeface="+mn-cs"/>
                        </a:rPr>
                        <a:t>on “5G System Support for AI/ML-based Services”</a:t>
                      </a:r>
                      <a:endParaRPr lang="en-US" altLang="zh-CN" sz="1600" dirty="0">
                        <a:solidFill>
                          <a:srgbClr val="92D050"/>
                        </a:solidFill>
                      </a:endParaRPr>
                    </a:p>
                  </a:txBody>
                  <a:tcPr/>
                </a:tc>
                <a:tc>
                  <a:txBody>
                    <a:bodyPr/>
                    <a:lstStyle/>
                    <a:p>
                      <a:r>
                        <a:rPr lang="en-US" altLang="zh-CN" sz="1600" dirty="0"/>
                        <a:t>Requirements of device route planning for 5G hotspot access</a:t>
                      </a:r>
                      <a:endParaRPr lang="zh-CN" altLang="en-US" sz="1600" dirty="0"/>
                    </a:p>
                  </a:txBody>
                  <a:tcPr/>
                </a:tc>
                <a:extLst>
                  <a:ext uri="{0D108BD9-81ED-4DB2-BD59-A6C34878D82A}">
                    <a16:rowId xmlns:a16="http://schemas.microsoft.com/office/drawing/2014/main" val="3785786544"/>
                  </a:ext>
                </a:extLst>
              </a:tr>
              <a:tr h="469842">
                <a:tc>
                  <a:txBody>
                    <a:bodyPr/>
                    <a:lstStyle/>
                    <a:p>
                      <a:r>
                        <a:rPr lang="en-US" altLang="zh-CN" sz="1400" dirty="0">
                          <a:solidFill>
                            <a:srgbClr val="00B050"/>
                          </a:solidFill>
                        </a:rPr>
                        <a:t>NW plans the route for device </a:t>
                      </a:r>
                      <a:r>
                        <a:rPr lang="en-US" altLang="zh-CN" sz="1400" dirty="0">
                          <a:solidFill>
                            <a:srgbClr val="FF0000"/>
                          </a:solidFill>
                        </a:rPr>
                        <a:t>(assuming having full knowledge for the route planning)</a:t>
                      </a:r>
                      <a:r>
                        <a:rPr lang="en-US" altLang="zh-CN" sz="1400" dirty="0">
                          <a:solidFill>
                            <a:srgbClr val="00B050"/>
                          </a:solidFill>
                        </a:rPr>
                        <a:t>.</a:t>
                      </a:r>
                      <a:endParaRPr lang="zh-CN" altLang="en-US" sz="1400" dirty="0">
                        <a:solidFill>
                          <a:srgbClr val="00B050"/>
                        </a:solidFill>
                      </a:endParaRPr>
                    </a:p>
                  </a:txBody>
                  <a:tcPr/>
                </a:tc>
                <a:tc>
                  <a:txBody>
                    <a:bodyPr/>
                    <a:lstStyle/>
                    <a:p>
                      <a:r>
                        <a:rPr lang="en-US" altLang="zh-CN" sz="1400" dirty="0">
                          <a:solidFill>
                            <a:schemeClr val="tx1"/>
                          </a:solidFill>
                        </a:rPr>
                        <a:t>Device plans the route itself </a:t>
                      </a:r>
                      <a:r>
                        <a:rPr lang="en-US" altLang="zh-CN" sz="1400" dirty="0">
                          <a:solidFill>
                            <a:srgbClr val="FF0000"/>
                          </a:solidFill>
                        </a:rPr>
                        <a:t>(NW may not have professional knowledge for the vertical application)</a:t>
                      </a:r>
                      <a:r>
                        <a:rPr lang="en-US" altLang="zh-CN" sz="1400" dirty="0">
                          <a:solidFill>
                            <a:schemeClr val="tx1"/>
                          </a:solidFill>
                        </a:rPr>
                        <a:t>.</a:t>
                      </a:r>
                      <a:endParaRPr lang="zh-CN" altLang="en-US" sz="1400" dirty="0">
                        <a:solidFill>
                          <a:schemeClr val="tx1"/>
                        </a:solidFill>
                      </a:endParaRPr>
                    </a:p>
                  </a:txBody>
                  <a:tcPr/>
                </a:tc>
                <a:extLst>
                  <a:ext uri="{0D108BD9-81ED-4DB2-BD59-A6C34878D82A}">
                    <a16:rowId xmlns:a16="http://schemas.microsoft.com/office/drawing/2014/main" val="3905967540"/>
                  </a:ext>
                </a:extLst>
              </a:tr>
              <a:tr h="663306">
                <a:tc>
                  <a:txBody>
                    <a:bodyPr/>
                    <a:lstStyle/>
                    <a:p>
                      <a:r>
                        <a:rPr lang="en-US" altLang="zh-CN" sz="1400" dirty="0">
                          <a:solidFill>
                            <a:srgbClr val="00B050"/>
                          </a:solidFill>
                        </a:rPr>
                        <a:t>NW predicts a UE’s QoS consistency along a route reported by the UE </a:t>
                      </a:r>
                      <a:r>
                        <a:rPr lang="en-US" altLang="zh-CN" sz="1400" dirty="0">
                          <a:solidFill>
                            <a:srgbClr val="FF0000"/>
                          </a:solidFill>
                        </a:rPr>
                        <a:t>(assuming UE has planned the route)</a:t>
                      </a:r>
                      <a:r>
                        <a:rPr lang="en-US" altLang="zh-CN" sz="1400" dirty="0">
                          <a:solidFill>
                            <a:srgbClr val="00B050"/>
                          </a:solidFill>
                        </a:rPr>
                        <a:t>.</a:t>
                      </a:r>
                      <a:endParaRPr lang="zh-CN" altLang="en-US" sz="1400" dirty="0">
                        <a:solidFill>
                          <a:srgbClr val="00B050"/>
                        </a:solidFill>
                      </a:endParaRPr>
                    </a:p>
                  </a:txBody>
                  <a:tcPr/>
                </a:tc>
                <a:tc>
                  <a:txBody>
                    <a:bodyPr/>
                    <a:lstStyle/>
                    <a:p>
                      <a:r>
                        <a:rPr lang="en-US" altLang="zh-CN" sz="1400" dirty="0"/>
                        <a:t>Mobile UEs needs to predict the hotspot locations /beam directions throughout the unvisited area </a:t>
                      </a:r>
                      <a:r>
                        <a:rPr lang="en-US" altLang="zh-CN" sz="1400" dirty="0">
                          <a:solidFill>
                            <a:srgbClr val="FF0000"/>
                          </a:solidFill>
                        </a:rPr>
                        <a:t>(UE cannot plan the route without the </a:t>
                      </a:r>
                      <a:r>
                        <a:rPr lang="en-US" altLang="zh-CN" sz="1400" dirty="0" err="1">
                          <a:solidFill>
                            <a:srgbClr val="FF0000"/>
                          </a:solidFill>
                        </a:rPr>
                        <a:t>apriori</a:t>
                      </a:r>
                      <a:r>
                        <a:rPr lang="en-US" altLang="zh-CN" sz="1400" dirty="0">
                          <a:solidFill>
                            <a:srgbClr val="FF0000"/>
                          </a:solidFill>
                        </a:rPr>
                        <a:t> information)</a:t>
                      </a:r>
                      <a:r>
                        <a:rPr lang="en-US" altLang="zh-CN" sz="1400" dirty="0">
                          <a:solidFill>
                            <a:schemeClr val="tx1"/>
                          </a:solidFill>
                        </a:rPr>
                        <a:t>.</a:t>
                      </a:r>
                      <a:endParaRPr lang="zh-CN" altLang="en-US" sz="1400" dirty="0">
                        <a:solidFill>
                          <a:schemeClr val="tx1"/>
                        </a:solidFill>
                      </a:endParaRPr>
                    </a:p>
                  </a:txBody>
                  <a:tcPr/>
                </a:tc>
                <a:extLst>
                  <a:ext uri="{0D108BD9-81ED-4DB2-BD59-A6C34878D82A}">
                    <a16:rowId xmlns:a16="http://schemas.microsoft.com/office/drawing/2014/main" val="1175778257"/>
                  </a:ext>
                </a:extLst>
              </a:tr>
              <a:tr h="746521">
                <a:tc>
                  <a:txBody>
                    <a:bodyPr/>
                    <a:lstStyle/>
                    <a:p>
                      <a:r>
                        <a:rPr lang="en-US" altLang="zh-CN" sz="1400" kern="1200" dirty="0">
                          <a:solidFill>
                            <a:srgbClr val="00B050"/>
                          </a:solidFill>
                          <a:latin typeface="+mn-lt"/>
                          <a:ea typeface="+mn-ea"/>
                          <a:cs typeface="+mn-cs"/>
                        </a:rPr>
                        <a:t>NW predicts a UE’s QoS consistency without considering the real wireless channel conditions </a:t>
                      </a:r>
                      <a:r>
                        <a:rPr lang="en-US" altLang="zh-CN" sz="1400" dirty="0">
                          <a:solidFill>
                            <a:srgbClr val="FF0000"/>
                          </a:solidFill>
                        </a:rPr>
                        <a:t>(assuming UE has planned the route)</a:t>
                      </a:r>
                      <a:r>
                        <a:rPr lang="en-US" altLang="zh-CN" sz="1400" dirty="0">
                          <a:solidFill>
                            <a:srgbClr val="00B050"/>
                          </a:solidFill>
                        </a:rPr>
                        <a:t>.</a:t>
                      </a:r>
                      <a:endParaRPr lang="zh-CN" altLang="en-US" sz="1400" kern="1200" dirty="0">
                        <a:solidFill>
                          <a:srgbClr val="00B050"/>
                        </a:solidFill>
                        <a:latin typeface="+mn-lt"/>
                        <a:ea typeface="+mn-ea"/>
                        <a:cs typeface="+mn-cs"/>
                      </a:endParaRPr>
                    </a:p>
                  </a:txBody>
                  <a:tcPr/>
                </a:tc>
                <a:tc>
                  <a:txBody>
                    <a:bodyPr/>
                    <a:lstStyle/>
                    <a:p>
                      <a:r>
                        <a:rPr lang="en-US" altLang="zh-CN" sz="1400" dirty="0"/>
                        <a:t>Mobile UEs needs to predict the achievable data rate based on channel conditions, e.g. channel fading, blockage.</a:t>
                      </a:r>
                      <a:endParaRPr lang="zh-CN" altLang="en-US" sz="1400" dirty="0"/>
                    </a:p>
                  </a:txBody>
                  <a:tcPr/>
                </a:tc>
                <a:extLst>
                  <a:ext uri="{0D108BD9-81ED-4DB2-BD59-A6C34878D82A}">
                    <a16:rowId xmlns:a16="http://schemas.microsoft.com/office/drawing/2014/main" val="155087431"/>
                  </a:ext>
                </a:extLst>
              </a:tr>
            </a:tbl>
          </a:graphicData>
        </a:graphic>
      </p:graphicFrame>
      <p:pic>
        <p:nvPicPr>
          <p:cNvPr id="6" name="图片 5">
            <a:extLst>
              <a:ext uri="{FF2B5EF4-FFF2-40B4-BE49-F238E27FC236}">
                <a16:creationId xmlns:a16="http://schemas.microsoft.com/office/drawing/2014/main" id="{5380F83D-5306-4733-9060-EADB910F7398}"/>
              </a:ext>
            </a:extLst>
          </p:cNvPr>
          <p:cNvPicPr>
            <a:picLocks noChangeAspect="1"/>
          </p:cNvPicPr>
          <p:nvPr/>
        </p:nvPicPr>
        <p:blipFill>
          <a:blip r:embed="rId4"/>
          <a:stretch>
            <a:fillRect/>
          </a:stretch>
        </p:blipFill>
        <p:spPr>
          <a:xfrm>
            <a:off x="9498005" y="1931313"/>
            <a:ext cx="2101711" cy="3372512"/>
          </a:xfrm>
          <a:prstGeom prst="rect">
            <a:avLst/>
          </a:prstGeom>
        </p:spPr>
      </p:pic>
      <p:sp>
        <p:nvSpPr>
          <p:cNvPr id="2" name="矩形 1">
            <a:extLst>
              <a:ext uri="{FF2B5EF4-FFF2-40B4-BE49-F238E27FC236}">
                <a16:creationId xmlns:a16="http://schemas.microsoft.com/office/drawing/2014/main" id="{9DAC4534-3A94-4D9B-861B-637F3856ECC3}"/>
              </a:ext>
            </a:extLst>
          </p:cNvPr>
          <p:cNvSpPr/>
          <p:nvPr/>
        </p:nvSpPr>
        <p:spPr>
          <a:xfrm>
            <a:off x="253689" y="5104255"/>
            <a:ext cx="11407007" cy="1412503"/>
          </a:xfrm>
          <a:prstGeom prst="rect">
            <a:avLst/>
          </a:prstGeom>
        </p:spPr>
        <p:txBody>
          <a:bodyPr wrap="square">
            <a:spAutoFit/>
          </a:bodyPr>
          <a:lstStyle/>
          <a:p>
            <a:pPr lvl="1">
              <a:lnSpc>
                <a:spcPct val="120000"/>
              </a:lnSpc>
              <a:spcBef>
                <a:spcPts val="600"/>
              </a:spcBef>
              <a:spcAft>
                <a:spcPts val="600"/>
              </a:spcAft>
              <a:defRPr/>
            </a:pPr>
            <a:r>
              <a:rPr lang="en-GB" altLang="zh-CN" sz="1400" b="1" i="1" dirty="0">
                <a:solidFill>
                  <a:srgbClr val="C00000"/>
                </a:solidFill>
                <a:latin typeface="Arial" panose="020B0604020202020204" pitchFamily="34" charset="0"/>
                <a:cs typeface="Arial" panose="020B0604020202020204" pitchFamily="34" charset="0"/>
              </a:rPr>
              <a:t>SID Objective:</a:t>
            </a:r>
          </a:p>
          <a:p>
            <a:pPr lvl="1">
              <a:spcBef>
                <a:spcPts val="600"/>
              </a:spcBef>
              <a:buBlip>
                <a:blip r:embed="rId3"/>
              </a:buBlip>
              <a:defRPr/>
            </a:pPr>
            <a:r>
              <a:rPr lang="en-GB" altLang="zh-CN" sz="1400" dirty="0">
                <a:latin typeface="Arial" panose="020B0604020202020204" pitchFamily="34" charset="0"/>
                <a:cs typeface="Arial" panose="020B0604020202020204" pitchFamily="34" charset="0"/>
              </a:rPr>
              <a:t>AI/ML model transfer </a:t>
            </a:r>
            <a:r>
              <a:rPr lang="en-US" altLang="zh-CN" sz="1400" dirty="0">
                <a:latin typeface="Arial" panose="020B0604020202020204" pitchFamily="34" charset="0"/>
                <a:cs typeface="Arial" panose="020B0604020202020204" pitchFamily="34" charset="0"/>
              </a:rPr>
              <a:t>in </a:t>
            </a:r>
            <a:r>
              <a:rPr lang="en-GB" altLang="zh-CN" sz="1400" dirty="0">
                <a:latin typeface="Arial" panose="020B0604020202020204" pitchFamily="34" charset="0"/>
                <a:cs typeface="Arial" panose="020B0604020202020204" pitchFamily="34" charset="0"/>
              </a:rPr>
              <a:t>5G hotspot </a:t>
            </a:r>
            <a:r>
              <a:rPr lang="en-US" altLang="zh-CN" sz="1400" dirty="0">
                <a:latin typeface="Arial" panose="020B0604020202020204" pitchFamily="34" charset="0"/>
                <a:cs typeface="Arial" panose="020B0604020202020204" pitchFamily="34" charset="0"/>
              </a:rPr>
              <a:t>with d</a:t>
            </a:r>
            <a:r>
              <a:rPr lang="en-GB" altLang="zh-CN" sz="1400" dirty="0" err="1">
                <a:latin typeface="Arial" panose="020B0604020202020204" pitchFamily="34" charset="0"/>
                <a:cs typeface="Arial" panose="020B0604020202020204" pitchFamily="34" charset="0"/>
              </a:rPr>
              <a:t>evice</a:t>
            </a:r>
            <a:r>
              <a:rPr lang="en-GB" altLang="zh-CN" sz="1400" dirty="0">
                <a:latin typeface="Arial" panose="020B0604020202020204" pitchFamily="34" charset="0"/>
                <a:cs typeface="Arial" panose="020B0604020202020204" pitchFamily="34" charset="0"/>
              </a:rPr>
              <a:t> route planning, in which UEs can predict the achievable data rate in real channel conditions throughout the unvisited area, e.g., with NW-assisted information (RAN/CN/Combined) exposure implying device or 3rd party how to plan a route via hotspot locations/the direction the </a:t>
            </a:r>
            <a:r>
              <a:rPr lang="en-GB" altLang="zh-CN" sz="1400" dirty="0" err="1">
                <a:latin typeface="Arial" panose="020B0604020202020204" pitchFamily="34" charset="0"/>
                <a:cs typeface="Arial" panose="020B0604020202020204" pitchFamily="34" charset="0"/>
              </a:rPr>
              <a:t>gNB</a:t>
            </a:r>
            <a:r>
              <a:rPr lang="en-GB" altLang="zh-CN" sz="1400" dirty="0">
                <a:latin typeface="Arial" panose="020B0604020202020204" pitchFamily="34" charset="0"/>
                <a:cs typeface="Arial" panose="020B0604020202020204" pitchFamily="34" charset="0"/>
              </a:rPr>
              <a:t> beam can cover, or by </a:t>
            </a:r>
            <a:r>
              <a:rPr lang="en-GB" altLang="zh-CN" sz="1400" dirty="0" err="1">
                <a:latin typeface="Arial" panose="020B0604020202020204" pitchFamily="34" charset="0"/>
                <a:cs typeface="Arial" panose="020B0604020202020204" pitchFamily="34" charset="0"/>
              </a:rPr>
              <a:t>NW</a:t>
            </a:r>
            <a:r>
              <a:rPr lang="en-GB" altLang="zh-CN" sz="1400" dirty="0" err="1">
                <a:latin typeface="Arial" panose="020B0604020202020204" pitchFamily="34" charset="0"/>
                <a:cs typeface="Arial" panose="020B0604020202020204" pitchFamily="34" charset="0"/>
                <a:sym typeface="Wingdings" panose="05000000000000000000" pitchFamily="2" charset="2"/>
              </a:rPr>
              <a:t></a:t>
            </a:r>
            <a:r>
              <a:rPr lang="en-GB" altLang="zh-CN" sz="1400" dirty="0" err="1">
                <a:latin typeface="Arial" panose="020B0604020202020204" pitchFamily="34" charset="0"/>
                <a:cs typeface="Arial" panose="020B0604020202020204" pitchFamily="34" charset="0"/>
              </a:rPr>
              <a:t>device</a:t>
            </a:r>
            <a:r>
              <a:rPr lang="en-GB" altLang="zh-CN" sz="1400" dirty="0">
                <a:latin typeface="Arial" panose="020B0604020202020204" pitchFamily="34" charset="0"/>
                <a:cs typeface="Arial" panose="020B0604020202020204" pitchFamily="34" charset="0"/>
              </a:rPr>
              <a:t> split AI route planning.</a:t>
            </a:r>
          </a:p>
          <a:p>
            <a:pPr lvl="2">
              <a:lnSpc>
                <a:spcPct val="120000"/>
              </a:lnSpc>
              <a:spcBef>
                <a:spcPts val="600"/>
              </a:spcBef>
              <a:buBlip>
                <a:blip r:embed="rId3"/>
              </a:buBlip>
              <a:defRPr/>
            </a:pPr>
            <a:r>
              <a:rPr lang="en-GB" altLang="zh-CN" sz="1100" dirty="0">
                <a:latin typeface="Arial" panose="020B0604020202020204" pitchFamily="34" charset="0"/>
                <a:cs typeface="Arial" panose="020B0604020202020204" pitchFamily="34" charset="0"/>
              </a:rPr>
              <a:t>Note: It is not required to disclose sensitive information about the network infrastructure to end users.</a:t>
            </a:r>
            <a:endParaRPr lang="zh-CN" altLang="zh-CN" sz="11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1952935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7B497F-750E-4702-A1B3-DD0C8B2D6DB6}"/>
              </a:ext>
            </a:extLst>
          </p:cNvPr>
          <p:cNvSpPr>
            <a:spLocks noGrp="1"/>
          </p:cNvSpPr>
          <p:nvPr>
            <p:ph type="title"/>
          </p:nvPr>
        </p:nvSpPr>
        <p:spPr>
          <a:xfrm>
            <a:off x="653642" y="145979"/>
            <a:ext cx="10515600" cy="783407"/>
          </a:xfrm>
        </p:spPr>
        <p:txBody>
          <a:bodyPr>
            <a:normAutofit/>
          </a:bodyPr>
          <a:lstStyle/>
          <a:p>
            <a:r>
              <a:rPr lang="en-US" altLang="zh-CN" sz="2500" b="1" dirty="0">
                <a:solidFill>
                  <a:schemeClr val="accent1"/>
                </a:solidFill>
                <a:latin typeface="Arial" panose="020B0604020202020204" pitchFamily="34" charset="0"/>
                <a:cs typeface="Arial" panose="020B0604020202020204" pitchFamily="34" charset="0"/>
              </a:rPr>
              <a:t>Distributed AI training/inference with D2D enhancement</a:t>
            </a:r>
            <a:endParaRPr lang="en-US" sz="2500" b="1" dirty="0">
              <a:solidFill>
                <a:schemeClr val="accent1"/>
              </a:solidFill>
              <a:latin typeface="Arial" panose="020B0604020202020204" pitchFamily="34" charset="0"/>
              <a:cs typeface="Arial" panose="020B0604020202020204" pitchFamily="34" charset="0"/>
            </a:endParaRPr>
          </a:p>
        </p:txBody>
      </p:sp>
      <p:sp>
        <p:nvSpPr>
          <p:cNvPr id="3" name="内容占位符 2">
            <a:extLst>
              <a:ext uri="{FF2B5EF4-FFF2-40B4-BE49-F238E27FC236}">
                <a16:creationId xmlns:a16="http://schemas.microsoft.com/office/drawing/2014/main" id="{A8BF48F1-EDB4-40DC-9DE4-BF4706F9A7DC}"/>
              </a:ext>
            </a:extLst>
          </p:cNvPr>
          <p:cNvSpPr>
            <a:spLocks noGrp="1"/>
          </p:cNvSpPr>
          <p:nvPr>
            <p:ph idx="1"/>
          </p:nvPr>
        </p:nvSpPr>
        <p:spPr>
          <a:xfrm>
            <a:off x="96078" y="864705"/>
            <a:ext cx="11190912" cy="3987998"/>
          </a:xfrm>
        </p:spPr>
        <p:txBody>
          <a:bodyPr>
            <a:normAutofit/>
          </a:bodyPr>
          <a:lstStyle/>
          <a:p>
            <a:pPr marL="550862" indent="-285750">
              <a:buFont typeface="Wingdings" panose="05000000000000000000" pitchFamily="2" charset="2"/>
              <a:buChar char="q"/>
            </a:pPr>
            <a:r>
              <a:rPr lang="en-US" sz="2100" b="1" dirty="0"/>
              <a:t>Potential scenarios</a:t>
            </a:r>
          </a:p>
          <a:p>
            <a:pPr marL="550862" indent="-285750"/>
            <a:r>
              <a:rPr lang="en-US" sz="1800" dirty="0"/>
              <a:t>For Distributed Learning, controlled by network, each device uses the localized data while transfer the intermediate data to other nodes in order to train a big model,</a:t>
            </a:r>
          </a:p>
          <a:p>
            <a:pPr marL="550862" indent="-285750"/>
            <a:r>
              <a:rPr lang="en-US" altLang="zh-CN" sz="1800" dirty="0"/>
              <a:t>For Distributed Inference, the device, holding valuable input data but with low power/computation resource, may calculate the first few layers of a AI model and offload the intermedia data to another device using D2D link for the finial inference result. </a:t>
            </a:r>
          </a:p>
          <a:p>
            <a:pPr marL="550862" indent="-285750"/>
            <a:r>
              <a:rPr lang="en-US" altLang="zh-CN" sz="1800" dirty="0"/>
              <a:t>For Federated Learning, Using D2D can involve devices outside 5G hotspot for distributed AI training/inference,</a:t>
            </a:r>
            <a:r>
              <a:rPr lang="zh-CN" altLang="en-US" sz="1800" dirty="0"/>
              <a:t> </a:t>
            </a:r>
            <a:r>
              <a:rPr lang="en-US" altLang="zh-CN" sz="1800" dirty="0"/>
              <a:t>partly offload computation to neighboring device, and improve</a:t>
            </a:r>
            <a:r>
              <a:rPr lang="en-US" sz="1800" dirty="0"/>
              <a:t> the training accuracy/generalization </a:t>
            </a:r>
            <a:r>
              <a:rPr lang="en-US" altLang="zh-CN" sz="1800" dirty="0"/>
              <a:t>and save device power.</a:t>
            </a:r>
          </a:p>
        </p:txBody>
      </p:sp>
      <p:pic>
        <p:nvPicPr>
          <p:cNvPr id="8" name="图片 7">
            <a:extLst>
              <a:ext uri="{FF2B5EF4-FFF2-40B4-BE49-F238E27FC236}">
                <a16:creationId xmlns:a16="http://schemas.microsoft.com/office/drawing/2014/main" id="{1C52899A-A32F-48D9-AA28-809EAC40D71E}"/>
              </a:ext>
            </a:extLst>
          </p:cNvPr>
          <p:cNvPicPr>
            <a:picLocks noChangeAspect="1"/>
          </p:cNvPicPr>
          <p:nvPr/>
        </p:nvPicPr>
        <p:blipFill>
          <a:blip r:embed="rId3"/>
          <a:stretch>
            <a:fillRect/>
          </a:stretch>
        </p:blipFill>
        <p:spPr>
          <a:xfrm>
            <a:off x="5911442" y="3322764"/>
            <a:ext cx="3247556" cy="2493723"/>
          </a:xfrm>
          <a:prstGeom prst="rect">
            <a:avLst/>
          </a:prstGeom>
        </p:spPr>
      </p:pic>
      <p:grpSp>
        <p:nvGrpSpPr>
          <p:cNvPr id="4" name="组合 3">
            <a:extLst>
              <a:ext uri="{FF2B5EF4-FFF2-40B4-BE49-F238E27FC236}">
                <a16:creationId xmlns:a16="http://schemas.microsoft.com/office/drawing/2014/main" id="{AA0F276D-DB25-432D-A393-1919A3BD6EBD}"/>
              </a:ext>
            </a:extLst>
          </p:cNvPr>
          <p:cNvGrpSpPr/>
          <p:nvPr/>
        </p:nvGrpSpPr>
        <p:grpSpPr>
          <a:xfrm>
            <a:off x="9075006" y="3296024"/>
            <a:ext cx="3116994" cy="2697271"/>
            <a:chOff x="7036724" y="3476599"/>
            <a:chExt cx="3936075" cy="3399873"/>
          </a:xfrm>
        </p:grpSpPr>
        <p:pic>
          <p:nvPicPr>
            <p:cNvPr id="10" name="图片 9">
              <a:extLst>
                <a:ext uri="{FF2B5EF4-FFF2-40B4-BE49-F238E27FC236}">
                  <a16:creationId xmlns:a16="http://schemas.microsoft.com/office/drawing/2014/main" id="{6B7529A9-DEE2-4E90-BF1A-0325F0E47293}"/>
                </a:ext>
              </a:extLst>
            </p:cNvPr>
            <p:cNvPicPr>
              <a:picLocks noChangeAspect="1"/>
            </p:cNvPicPr>
            <p:nvPr/>
          </p:nvPicPr>
          <p:blipFill>
            <a:blip r:embed="rId4"/>
            <a:stretch>
              <a:fillRect/>
            </a:stretch>
          </p:blipFill>
          <p:spPr>
            <a:xfrm>
              <a:off x="7036724" y="3476599"/>
              <a:ext cx="3936075" cy="1159637"/>
            </a:xfrm>
            <a:prstGeom prst="rect">
              <a:avLst/>
            </a:prstGeom>
          </p:spPr>
        </p:pic>
        <p:pic>
          <p:nvPicPr>
            <p:cNvPr id="11" name="图片 10">
              <a:extLst>
                <a:ext uri="{FF2B5EF4-FFF2-40B4-BE49-F238E27FC236}">
                  <a16:creationId xmlns:a16="http://schemas.microsoft.com/office/drawing/2014/main" id="{6ED95B02-4B17-40C2-BBDE-882C98DF603D}"/>
                </a:ext>
              </a:extLst>
            </p:cNvPr>
            <p:cNvPicPr>
              <a:picLocks noChangeAspect="1"/>
            </p:cNvPicPr>
            <p:nvPr/>
          </p:nvPicPr>
          <p:blipFill>
            <a:blip r:embed="rId5"/>
            <a:stretch>
              <a:fillRect/>
            </a:stretch>
          </p:blipFill>
          <p:spPr>
            <a:xfrm>
              <a:off x="7241990" y="4367487"/>
              <a:ext cx="3730809" cy="2508985"/>
            </a:xfrm>
            <a:prstGeom prst="rect">
              <a:avLst/>
            </a:prstGeom>
          </p:spPr>
        </p:pic>
      </p:grpSp>
      <p:sp>
        <p:nvSpPr>
          <p:cNvPr id="6" name="矩形 5">
            <a:extLst>
              <a:ext uri="{FF2B5EF4-FFF2-40B4-BE49-F238E27FC236}">
                <a16:creationId xmlns:a16="http://schemas.microsoft.com/office/drawing/2014/main" id="{C8216ECB-2681-4DA8-AB46-0C03F7958E2D}"/>
              </a:ext>
            </a:extLst>
          </p:cNvPr>
          <p:cNvSpPr/>
          <p:nvPr/>
        </p:nvSpPr>
        <p:spPr>
          <a:xfrm>
            <a:off x="-218936" y="5627667"/>
            <a:ext cx="11820939" cy="1072409"/>
          </a:xfrm>
          <a:prstGeom prst="rect">
            <a:avLst/>
          </a:prstGeom>
        </p:spPr>
        <p:txBody>
          <a:bodyPr wrap="square">
            <a:spAutoFit/>
          </a:bodyPr>
          <a:lstStyle/>
          <a:p>
            <a:pPr lvl="1">
              <a:spcBef>
                <a:spcPts val="600"/>
              </a:spcBef>
              <a:defRPr/>
            </a:pPr>
            <a:r>
              <a:rPr lang="en-GB" altLang="zh-CN" sz="1400" b="1" i="1" dirty="0">
                <a:solidFill>
                  <a:srgbClr val="C00000"/>
                </a:solidFill>
                <a:latin typeface="Arial" panose="020B0604020202020204" pitchFamily="34" charset="0"/>
                <a:cs typeface="Arial" panose="020B0604020202020204" pitchFamily="34" charset="0"/>
              </a:rPr>
              <a:t>SID Objective:</a:t>
            </a:r>
          </a:p>
          <a:p>
            <a:pPr lvl="2">
              <a:lnSpc>
                <a:spcPct val="120000"/>
              </a:lnSpc>
              <a:spcBef>
                <a:spcPts val="100"/>
              </a:spcBef>
              <a:spcAft>
                <a:spcPts val="100"/>
              </a:spcAft>
              <a:buBlip>
                <a:blip r:embed="rId6"/>
              </a:buBlip>
              <a:defRPr/>
            </a:pPr>
            <a:r>
              <a:rPr lang="en-US" altLang="zh-CN" sz="1400" dirty="0">
                <a:latin typeface="Arial" panose="020B0604020202020204" pitchFamily="34" charset="0"/>
                <a:cs typeface="Arial" panose="020B0604020202020204" pitchFamily="34" charset="0"/>
              </a:rPr>
              <a:t>Distributed AI training/inference with D2D enhancement, </a:t>
            </a:r>
            <a:r>
              <a:rPr lang="en-GB" altLang="zh-CN" sz="1400" dirty="0">
                <a:latin typeface="Arial" panose="020B0604020202020204" pitchFamily="34" charset="0"/>
                <a:ea typeface="Times New Roman" panose="02020603050405020304" pitchFamily="18" charset="0"/>
              </a:rPr>
              <a:t>which anticipate the KPI</a:t>
            </a:r>
            <a:r>
              <a:rPr lang="en-GB" altLang="zh-CN" sz="1400" u="sng" dirty="0">
                <a:solidFill>
                  <a:srgbClr val="008080"/>
                </a:solidFill>
                <a:latin typeface="Arial" panose="020B0604020202020204" pitchFamily="34" charset="0"/>
                <a:ea typeface="Times New Roman" panose="02020603050405020304" pitchFamily="18" charset="0"/>
              </a:rPr>
              <a:t> </a:t>
            </a:r>
            <a:r>
              <a:rPr lang="en-GB" altLang="zh-CN" sz="1400" dirty="0">
                <a:latin typeface="Arial" panose="020B0604020202020204" pitchFamily="34" charset="0"/>
                <a:ea typeface="Times New Roman" panose="02020603050405020304" pitchFamily="18" charset="0"/>
              </a:rPr>
              <a:t>and discovery enhancement of Device to Device communication for distributed learning/inference among multiple end users and network node(s), e.g., KPI values for AI/ML model/data transfer different from that in uplink and downlink and extending </a:t>
            </a:r>
            <a:r>
              <a:rPr lang="en-GB" altLang="zh-CN" sz="1400" dirty="0" err="1">
                <a:latin typeface="Arial" panose="020B0604020202020204" pitchFamily="34" charset="0"/>
                <a:ea typeface="Times New Roman" panose="02020603050405020304" pitchFamily="18" charset="0"/>
              </a:rPr>
              <a:t>sidelink</a:t>
            </a:r>
            <a:r>
              <a:rPr lang="en-GB" altLang="zh-CN" sz="1400" dirty="0">
                <a:latin typeface="Arial" panose="020B0604020202020204" pitchFamily="34" charset="0"/>
                <a:ea typeface="Times New Roman" panose="02020603050405020304" pitchFamily="18" charset="0"/>
              </a:rPr>
              <a:t> information exposure supporting cooperative AI/ML</a:t>
            </a:r>
            <a:r>
              <a:rPr lang="en-GB" altLang="zh-CN" sz="1100" dirty="0">
                <a:latin typeface="Arial" panose="020B0604020202020204" pitchFamily="34" charset="0"/>
              </a:rPr>
              <a:t> </a:t>
            </a:r>
            <a:endParaRPr lang="en-GB" altLang="zh-CN" sz="3200" dirty="0">
              <a:latin typeface="Arial" panose="020B0604020202020204" pitchFamily="34" charset="0"/>
            </a:endParaRPr>
          </a:p>
        </p:txBody>
      </p:sp>
      <p:sp>
        <p:nvSpPr>
          <p:cNvPr id="5" name="矩形 4">
            <a:extLst>
              <a:ext uri="{FF2B5EF4-FFF2-40B4-BE49-F238E27FC236}">
                <a16:creationId xmlns:a16="http://schemas.microsoft.com/office/drawing/2014/main" id="{AC78D0A9-4540-4662-9FC2-A2DD7F155FF1}"/>
              </a:ext>
            </a:extLst>
          </p:cNvPr>
          <p:cNvSpPr/>
          <p:nvPr/>
        </p:nvSpPr>
        <p:spPr>
          <a:xfrm>
            <a:off x="96078" y="3549491"/>
            <a:ext cx="6096000" cy="1785104"/>
          </a:xfrm>
          <a:prstGeom prst="rect">
            <a:avLst/>
          </a:prstGeom>
        </p:spPr>
        <p:txBody>
          <a:bodyPr>
            <a:spAutoFit/>
          </a:bodyPr>
          <a:lstStyle/>
          <a:p>
            <a:pPr marL="608012" indent="-342900">
              <a:buFont typeface="Wingdings" panose="05000000000000000000" pitchFamily="2" charset="2"/>
              <a:buChar char="q"/>
            </a:pPr>
            <a:r>
              <a:rPr lang="en-US" sz="2000" b="1" dirty="0"/>
              <a:t>Potential requirement to 5GS</a:t>
            </a:r>
          </a:p>
          <a:p>
            <a:pPr marL="550862" indent="-285750">
              <a:buFont typeface="Arial" panose="020B0604020202020204" pitchFamily="34" charset="0"/>
              <a:buChar char="•"/>
            </a:pPr>
            <a:r>
              <a:rPr lang="en-US" dirty="0"/>
              <a:t>KPI </a:t>
            </a:r>
            <a:r>
              <a:rPr lang="en-US" dirty="0" err="1"/>
              <a:t>enh</a:t>
            </a:r>
            <a:r>
              <a:rPr lang="en-US" dirty="0"/>
              <a:t>. </a:t>
            </a:r>
          </a:p>
          <a:p>
            <a:pPr marL="265112" indent="0">
              <a:buNone/>
            </a:pPr>
            <a:r>
              <a:rPr lang="en-US" dirty="0"/>
              <a:t>(E.g., different KPI requirements between </a:t>
            </a:r>
            <a:r>
              <a:rPr lang="en-US" dirty="0" err="1"/>
              <a:t>Uu</a:t>
            </a:r>
            <a:r>
              <a:rPr lang="en-US" dirty="0"/>
              <a:t> and </a:t>
            </a:r>
            <a:r>
              <a:rPr lang="en-US" dirty="0" err="1"/>
              <a:t>sidelink</a:t>
            </a:r>
            <a:r>
              <a:rPr lang="en-US" dirty="0"/>
              <a:t>)</a:t>
            </a:r>
          </a:p>
          <a:p>
            <a:pPr marL="550862" indent="-285750">
              <a:buFont typeface="Arial" panose="020B0604020202020204" pitchFamily="34" charset="0"/>
              <a:buChar char="•"/>
            </a:pPr>
            <a:r>
              <a:rPr lang="en-US" dirty="0"/>
              <a:t>Discovery </a:t>
            </a:r>
            <a:r>
              <a:rPr lang="en-US" dirty="0" err="1"/>
              <a:t>enh</a:t>
            </a:r>
            <a:r>
              <a:rPr lang="en-US" dirty="0"/>
              <a:t>. taking multiple factors into account </a:t>
            </a:r>
          </a:p>
          <a:p>
            <a:pPr marL="265112" indent="0">
              <a:buNone/>
            </a:pPr>
            <a:r>
              <a:rPr lang="en-US" dirty="0"/>
              <a:t>(e.g. application, model, user consent) </a:t>
            </a:r>
          </a:p>
          <a:p>
            <a:pPr marL="550862" indent="-285750">
              <a:buFont typeface="Arial" panose="020B0604020202020204" pitchFamily="34" charset="0"/>
              <a:buChar char="•"/>
            </a:pPr>
            <a:r>
              <a:rPr lang="en-US" dirty="0"/>
              <a:t>Other aspects such as charging and security</a:t>
            </a:r>
          </a:p>
        </p:txBody>
      </p:sp>
    </p:spTree>
    <p:extLst>
      <p:ext uri="{BB962C8B-B14F-4D97-AF65-F5344CB8AC3E}">
        <p14:creationId xmlns:p14="http://schemas.microsoft.com/office/powerpoint/2010/main" val="360486461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D5608E9-000F-4490-8D00-107609969AA5}"/>
              </a:ext>
            </a:extLst>
          </p:cNvPr>
          <p:cNvSpPr>
            <a:spLocks noGrp="1"/>
          </p:cNvSpPr>
          <p:nvPr>
            <p:ph type="title"/>
          </p:nvPr>
        </p:nvSpPr>
        <p:spPr/>
        <p:txBody>
          <a:bodyPr/>
          <a:lstStyle/>
          <a:p>
            <a:r>
              <a:rPr lang="en-US" dirty="0"/>
              <a:t>Back slide</a:t>
            </a:r>
          </a:p>
        </p:txBody>
      </p:sp>
    </p:spTree>
    <p:extLst>
      <p:ext uri="{BB962C8B-B14F-4D97-AF65-F5344CB8AC3E}">
        <p14:creationId xmlns:p14="http://schemas.microsoft.com/office/powerpoint/2010/main" val="22648429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400C94-A2B1-41D7-94FA-197556C0D1E7}"/>
              </a:ext>
            </a:extLst>
          </p:cNvPr>
          <p:cNvSpPr>
            <a:spLocks noGrp="1"/>
          </p:cNvSpPr>
          <p:nvPr>
            <p:ph type="title"/>
          </p:nvPr>
        </p:nvSpPr>
        <p:spPr>
          <a:xfrm>
            <a:off x="737117" y="279436"/>
            <a:ext cx="10515600" cy="763879"/>
          </a:xfrm>
        </p:spPr>
        <p:txBody>
          <a:bodyPr>
            <a:normAutofit fontScale="90000"/>
          </a:bodyPr>
          <a:lstStyle/>
          <a:p>
            <a:r>
              <a:rPr lang="en-US" altLang="zh-CN" sz="2800" b="1" dirty="0">
                <a:solidFill>
                  <a:schemeClr val="accent1"/>
                </a:solidFill>
                <a:latin typeface="Arial" panose="020B0604020202020204" pitchFamily="34" charset="0"/>
                <a:cs typeface="Arial" panose="020B0604020202020204" pitchFamily="34" charset="0"/>
              </a:rPr>
              <a:t>Distributed AI training/inference with D2D enhancement - Example use cases</a:t>
            </a:r>
            <a:endParaRPr lang="zh-CN" altLang="en-US" sz="2800" b="1" dirty="0">
              <a:solidFill>
                <a:schemeClr val="accent1"/>
              </a:solidFill>
              <a:latin typeface="Arial" panose="020B0604020202020204" pitchFamily="34" charset="0"/>
              <a:cs typeface="Arial" panose="020B0604020202020204" pitchFamily="34" charset="0"/>
            </a:endParaRPr>
          </a:p>
        </p:txBody>
      </p:sp>
      <p:pic>
        <p:nvPicPr>
          <p:cNvPr id="4" name="图片 3">
            <a:extLst>
              <a:ext uri="{FF2B5EF4-FFF2-40B4-BE49-F238E27FC236}">
                <a16:creationId xmlns:a16="http://schemas.microsoft.com/office/drawing/2014/main" id="{E6AB406E-23CF-45D8-AB2D-CCDBF3FEF060}"/>
              </a:ext>
            </a:extLst>
          </p:cNvPr>
          <p:cNvPicPr/>
          <p:nvPr/>
        </p:nvPicPr>
        <p:blipFill>
          <a:blip r:embed="rId2"/>
          <a:stretch>
            <a:fillRect/>
          </a:stretch>
        </p:blipFill>
        <p:spPr>
          <a:xfrm>
            <a:off x="838200" y="2536242"/>
            <a:ext cx="2990215" cy="2456815"/>
          </a:xfrm>
          <a:prstGeom prst="rect">
            <a:avLst/>
          </a:prstGeom>
        </p:spPr>
      </p:pic>
      <p:pic>
        <p:nvPicPr>
          <p:cNvPr id="5" name="图片 4">
            <a:extLst>
              <a:ext uri="{FF2B5EF4-FFF2-40B4-BE49-F238E27FC236}">
                <a16:creationId xmlns:a16="http://schemas.microsoft.com/office/drawing/2014/main" id="{4A1D36D0-C88A-413A-9F7D-2D8346B54358}"/>
              </a:ext>
            </a:extLst>
          </p:cNvPr>
          <p:cNvPicPr/>
          <p:nvPr/>
        </p:nvPicPr>
        <p:blipFill>
          <a:blip r:embed="rId3"/>
          <a:stretch>
            <a:fillRect/>
          </a:stretch>
        </p:blipFill>
        <p:spPr>
          <a:xfrm>
            <a:off x="3828415" y="2797874"/>
            <a:ext cx="2815590" cy="2188845"/>
          </a:xfrm>
          <a:prstGeom prst="rect">
            <a:avLst/>
          </a:prstGeom>
        </p:spPr>
      </p:pic>
      <p:sp>
        <p:nvSpPr>
          <p:cNvPr id="6" name="矩形 5">
            <a:extLst>
              <a:ext uri="{FF2B5EF4-FFF2-40B4-BE49-F238E27FC236}">
                <a16:creationId xmlns:a16="http://schemas.microsoft.com/office/drawing/2014/main" id="{C02244B1-84B3-4BC9-A326-95890231892B}"/>
              </a:ext>
            </a:extLst>
          </p:cNvPr>
          <p:cNvSpPr/>
          <p:nvPr/>
        </p:nvSpPr>
        <p:spPr>
          <a:xfrm>
            <a:off x="1063239" y="4986719"/>
            <a:ext cx="6096000" cy="584775"/>
          </a:xfrm>
          <a:prstGeom prst="rect">
            <a:avLst/>
          </a:prstGeom>
        </p:spPr>
        <p:txBody>
          <a:bodyPr>
            <a:spAutoFit/>
          </a:bodyPr>
          <a:lstStyle/>
          <a:p>
            <a:r>
              <a:rPr lang="en-GB" sz="1600" b="1" dirty="0">
                <a:latin typeface="Times New Roman" panose="02020603050405020304" pitchFamily="18" charset="0"/>
                <a:ea typeface="宋体" panose="02010600030101010101" pitchFamily="2" charset="-122"/>
              </a:rPr>
              <a:t>UC-1: Hybrid splitting architecture based on model parallelism with the participation of UEs and networks</a:t>
            </a:r>
            <a:endParaRPr lang="en-US" sz="1600" dirty="0"/>
          </a:p>
        </p:txBody>
      </p:sp>
      <p:pic>
        <p:nvPicPr>
          <p:cNvPr id="7" name="图片 6">
            <a:extLst>
              <a:ext uri="{FF2B5EF4-FFF2-40B4-BE49-F238E27FC236}">
                <a16:creationId xmlns:a16="http://schemas.microsoft.com/office/drawing/2014/main" id="{ED16CC1D-0A97-4887-9552-CCF32F80FCBE}"/>
              </a:ext>
            </a:extLst>
          </p:cNvPr>
          <p:cNvPicPr>
            <a:picLocks noChangeAspect="1"/>
          </p:cNvPicPr>
          <p:nvPr/>
        </p:nvPicPr>
        <p:blipFill>
          <a:blip r:embed="rId4"/>
          <a:stretch>
            <a:fillRect/>
          </a:stretch>
        </p:blipFill>
        <p:spPr>
          <a:xfrm>
            <a:off x="8204966" y="2576926"/>
            <a:ext cx="2197579" cy="2188845"/>
          </a:xfrm>
          <a:prstGeom prst="rect">
            <a:avLst/>
          </a:prstGeom>
        </p:spPr>
      </p:pic>
      <p:sp>
        <p:nvSpPr>
          <p:cNvPr id="8" name="矩形 7">
            <a:extLst>
              <a:ext uri="{FF2B5EF4-FFF2-40B4-BE49-F238E27FC236}">
                <a16:creationId xmlns:a16="http://schemas.microsoft.com/office/drawing/2014/main" id="{282A32B2-E606-40F7-806D-12A1D36075A7}"/>
              </a:ext>
            </a:extLst>
          </p:cNvPr>
          <p:cNvSpPr/>
          <p:nvPr/>
        </p:nvSpPr>
        <p:spPr>
          <a:xfrm>
            <a:off x="7020746" y="4770765"/>
            <a:ext cx="4776870" cy="830997"/>
          </a:xfrm>
          <a:prstGeom prst="rect">
            <a:avLst/>
          </a:prstGeom>
        </p:spPr>
        <p:txBody>
          <a:bodyPr wrap="square">
            <a:spAutoFit/>
          </a:bodyPr>
          <a:lstStyle/>
          <a:p>
            <a:r>
              <a:rPr lang="en-GB" sz="1600" b="1" dirty="0">
                <a:latin typeface="Times New Roman" panose="02020603050405020304" pitchFamily="18" charset="0"/>
                <a:ea typeface="宋体" panose="02010600030101010101" pitchFamily="2" charset="-122"/>
              </a:rPr>
              <a:t>UC-2: Factory service flow (Intermediate data can be changed between two robots and the robot with low battery can continue working)</a:t>
            </a:r>
            <a:endParaRPr lang="en-US" sz="1600" dirty="0"/>
          </a:p>
        </p:txBody>
      </p:sp>
      <p:sp>
        <p:nvSpPr>
          <p:cNvPr id="9" name="矩形 8">
            <a:extLst>
              <a:ext uri="{FF2B5EF4-FFF2-40B4-BE49-F238E27FC236}">
                <a16:creationId xmlns:a16="http://schemas.microsoft.com/office/drawing/2014/main" id="{3CE81AED-6A52-4E12-94D3-34EACDBB6025}"/>
              </a:ext>
            </a:extLst>
          </p:cNvPr>
          <p:cNvSpPr/>
          <p:nvPr/>
        </p:nvSpPr>
        <p:spPr>
          <a:xfrm>
            <a:off x="1156957" y="2680959"/>
            <a:ext cx="6096000" cy="338554"/>
          </a:xfrm>
          <a:prstGeom prst="rect">
            <a:avLst/>
          </a:prstGeom>
        </p:spPr>
        <p:txBody>
          <a:bodyPr>
            <a:spAutoFit/>
          </a:bodyPr>
          <a:lstStyle/>
          <a:p>
            <a:endParaRPr lang="en-US" sz="1600" dirty="0"/>
          </a:p>
        </p:txBody>
      </p:sp>
      <p:sp>
        <p:nvSpPr>
          <p:cNvPr id="10" name="内容占位符 2">
            <a:extLst>
              <a:ext uri="{FF2B5EF4-FFF2-40B4-BE49-F238E27FC236}">
                <a16:creationId xmlns:a16="http://schemas.microsoft.com/office/drawing/2014/main" id="{0217BC63-2E5D-44F1-9A33-F4A0BE5203DB}"/>
              </a:ext>
            </a:extLst>
          </p:cNvPr>
          <p:cNvSpPr>
            <a:spLocks noGrp="1"/>
          </p:cNvSpPr>
          <p:nvPr>
            <p:ph idx="1"/>
          </p:nvPr>
        </p:nvSpPr>
        <p:spPr>
          <a:xfrm>
            <a:off x="374044" y="1073499"/>
            <a:ext cx="10878673" cy="1679195"/>
          </a:xfrm>
        </p:spPr>
        <p:txBody>
          <a:bodyPr>
            <a:normAutofit fontScale="92500"/>
          </a:bodyPr>
          <a:lstStyle/>
          <a:p>
            <a:pPr marL="542925" indent="-277813">
              <a:buFontTx/>
              <a:buChar char="-"/>
            </a:pPr>
            <a:r>
              <a:rPr lang="en-US" sz="2200" dirty="0"/>
              <a:t>UC-1: By using the model parallelism, the transmission of intermediate training results between different nodes can realize </a:t>
            </a:r>
            <a:r>
              <a:rPr lang="en-US" sz="2200" dirty="0">
                <a:solidFill>
                  <a:srgbClr val="FF0000"/>
                </a:solidFill>
              </a:rPr>
              <a:t>data sharing between UEs under the premise of ensuring privacy, expand the training set of the model, and improve the </a:t>
            </a:r>
            <a:r>
              <a:rPr lang="en-US" altLang="zh-CN" sz="2200" dirty="0">
                <a:solidFill>
                  <a:srgbClr val="FF0000"/>
                </a:solidFill>
              </a:rPr>
              <a:t>training efficiency</a:t>
            </a:r>
            <a:r>
              <a:rPr lang="en-US" sz="2200" dirty="0"/>
              <a:t>.</a:t>
            </a:r>
          </a:p>
          <a:p>
            <a:pPr marL="542925" indent="-277813">
              <a:buFontTx/>
              <a:buChar char="-"/>
            </a:pPr>
            <a:r>
              <a:rPr lang="en-US" sz="2200" dirty="0"/>
              <a:t>UC-2: When the </a:t>
            </a:r>
            <a:r>
              <a:rPr lang="en-US" sz="2200" dirty="0">
                <a:solidFill>
                  <a:srgbClr val="FF0000"/>
                </a:solidFill>
              </a:rPr>
              <a:t>battery level reaches a certain value</a:t>
            </a:r>
            <a:r>
              <a:rPr lang="en-US" sz="2200" dirty="0"/>
              <a:t>, a part of the AI/ML model can be transferred to another robot by splitting the AI/ML model </a:t>
            </a:r>
          </a:p>
        </p:txBody>
      </p:sp>
    </p:spTree>
    <p:extLst>
      <p:ext uri="{BB962C8B-B14F-4D97-AF65-F5344CB8AC3E}">
        <p14:creationId xmlns:p14="http://schemas.microsoft.com/office/powerpoint/2010/main" val="1660705433"/>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6666</TotalTime>
  <Words>1103</Words>
  <Application>Microsoft Office PowerPoint</Application>
  <PresentationFormat>宽屏</PresentationFormat>
  <Paragraphs>67</Paragraphs>
  <Slides>7</Slides>
  <Notes>5</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7</vt:i4>
      </vt:variant>
    </vt:vector>
  </HeadingPairs>
  <TitlesOfParts>
    <vt:vector size="16" baseType="lpstr">
      <vt:lpstr>等线</vt:lpstr>
      <vt:lpstr>等线 Light</vt:lpstr>
      <vt:lpstr>宋体</vt:lpstr>
      <vt:lpstr>Arial</vt:lpstr>
      <vt:lpstr>Calibri</vt:lpstr>
      <vt:lpstr>Calibri Light</vt:lpstr>
      <vt:lpstr>Times New Roman</vt:lpstr>
      <vt:lpstr>Wingdings</vt:lpstr>
      <vt:lpstr>Office 主题​​</vt:lpstr>
      <vt:lpstr>Discussion on UE-Network Coordinated AI/ML service   OPPO </vt:lpstr>
      <vt:lpstr>Background</vt:lpstr>
      <vt:lpstr>AI/ML model transfer in 5G hotspot with device route planning – Description</vt:lpstr>
      <vt:lpstr>AI/ML model transfer in 5G hotspot with device route planning – Gap Analysis</vt:lpstr>
      <vt:lpstr>Distributed AI training/inference with D2D enhancement</vt:lpstr>
      <vt:lpstr>Back slide</vt:lpstr>
      <vt:lpstr>Distributed AI training/inference with D2D enhancement - Example use cases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OPPO0831</dc:creator>
  <cp:lastModifiedBy>沈嘉(James)</cp:lastModifiedBy>
  <cp:revision>147</cp:revision>
  <cp:lastPrinted>2021-10-29T08:10:32Z</cp:lastPrinted>
  <dcterms:created xsi:type="dcterms:W3CDTF">2021-09-22T08:09:38Z</dcterms:created>
  <dcterms:modified xsi:type="dcterms:W3CDTF">2022-02-04T08:46:34Z</dcterms:modified>
</cp:coreProperties>
</file>