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4067" r:id="rId1"/>
  </p:sldMasterIdLst>
  <p:notesMasterIdLst>
    <p:notesMasterId r:id="rId9"/>
  </p:notesMasterIdLst>
  <p:handoutMasterIdLst>
    <p:handoutMasterId r:id="rId10"/>
  </p:handoutMasterIdLst>
  <p:sldIdLst>
    <p:sldId id="1526" r:id="rId2"/>
    <p:sldId id="2067" r:id="rId3"/>
    <p:sldId id="2062" r:id="rId4"/>
    <p:sldId id="2072" r:id="rId5"/>
    <p:sldId id="2073" r:id="rId6"/>
    <p:sldId id="2050" r:id="rId7"/>
    <p:sldId id="2068" r:id="rId8"/>
  </p:sldIdLst>
  <p:sldSz cx="9144000" cy="5143500" type="screen16x9"/>
  <p:notesSz cx="6797675" cy="9928225"/>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162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6"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469F"/>
    <a:srgbClr val="00CC00"/>
    <a:srgbClr val="E76965"/>
    <a:srgbClr val="1B59A9"/>
    <a:srgbClr val="DC4B41"/>
    <a:srgbClr val="DB4A41"/>
    <a:srgbClr val="DF3E38"/>
    <a:srgbClr val="FA716D"/>
    <a:srgbClr val="93AEE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AF606853-7671-496A-8E4F-DF71F8EC918B}" styleName="深色样式 1 - 强调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8B1032C-EA38-4F05-BA0D-38AFFFC7BED3}" styleName="浅色样式 3 - 强调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5DA37D80-6434-44D0-A028-1B22A696006F}" styleName="浅色样式 3 - 强调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B301B821-A1FF-4177-AEE7-76D212191A09}" styleName="中度样式 1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5A111915-BE36-4E01-A7E5-04B1672EAD32}" styleName="浅色样式 2 - 强调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69012ECD-51FC-41F1-AA8D-1B2483CD663E}" styleName="浅色样式 2 - 强调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775DCB02-9BB8-47FD-8907-85C794F793BA}" styleName="主题样式 1 - 强调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主题样式 1 - 强调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BDBED569-4797-4DF1-A0F4-6AAB3CD982D8}" styleName="浅色样式 3 - 强调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5FD0F851-EC5A-4D38-B0AD-8093EC10F338}" styleName="浅色样式 1 - 强调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638B1855-1B75-4FBE-930C-398BA8C253C6}" styleName="主题样式 2 - 强调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C083E6E3-FA7D-4D7B-A595-EF9225AFEA82}" styleName="浅色样式 1 - 强调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9D7B26C5-4107-4FEC-AEDC-1716B250A1EF}" styleName="浅色样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616DA210-FB5B-4158-B5E0-FEB733F419BA}" styleName="浅色样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ED083AE6-46FA-4A59-8FB0-9F97EB10719F}" styleName="浅色样式 3 - 强调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427" autoAdjust="0"/>
    <p:restoredTop sz="95000" autoAdjust="0"/>
  </p:normalViewPr>
  <p:slideViewPr>
    <p:cSldViewPr>
      <p:cViewPr varScale="1">
        <p:scale>
          <a:sx n="110" d="100"/>
          <a:sy n="110" d="100"/>
        </p:scale>
        <p:origin x="330" y="108"/>
      </p:cViewPr>
      <p:guideLst>
        <p:guide orient="horz" pos="2160"/>
        <p:guide pos="2880"/>
        <p:guide orient="horz" pos="1620"/>
      </p:guideLst>
    </p:cSldViewPr>
  </p:slideViewPr>
  <p:notesTextViewPr>
    <p:cViewPr>
      <p:scale>
        <a:sx n="100" d="100"/>
        <a:sy n="100" d="100"/>
      </p:scale>
      <p:origin x="0" y="0"/>
    </p:cViewPr>
  </p:notesTextViewPr>
  <p:sorterViewPr>
    <p:cViewPr varScale="1">
      <p:scale>
        <a:sx n="1" d="1"/>
        <a:sy n="1" d="1"/>
      </p:scale>
      <p:origin x="0" y="0"/>
    </p:cViewPr>
  </p:sorterViewPr>
  <p:notesViewPr>
    <p:cSldViewPr>
      <p:cViewPr varScale="1">
        <p:scale>
          <a:sx n="88" d="100"/>
          <a:sy n="88" d="100"/>
        </p:scale>
        <p:origin x="3680" y="176"/>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6400" cy="496412"/>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sz="quarter" idx="1"/>
          </p:nvPr>
        </p:nvSpPr>
        <p:spPr>
          <a:xfrm>
            <a:off x="3849688" y="0"/>
            <a:ext cx="2946400" cy="496412"/>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B29FF652-BEF6-4F6C-A39A-27EA294FDFE7}" type="datetimeFigureOut">
              <a:rPr lang="zh-CN" altLang="en-US"/>
              <a:pPr>
                <a:defRPr/>
              </a:pPr>
              <a:t>2022/1/30</a:t>
            </a:fld>
            <a:endParaRPr lang="zh-CN" altLang="en-US"/>
          </a:p>
        </p:txBody>
      </p:sp>
      <p:sp>
        <p:nvSpPr>
          <p:cNvPr id="4" name="页脚占位符 3"/>
          <p:cNvSpPr>
            <a:spLocks noGrp="1"/>
          </p:cNvSpPr>
          <p:nvPr>
            <p:ph type="ftr" sz="quarter" idx="2"/>
          </p:nvPr>
        </p:nvSpPr>
        <p:spPr>
          <a:xfrm>
            <a:off x="0" y="9430218"/>
            <a:ext cx="2946400" cy="496412"/>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5" name="灯片编号占位符 4"/>
          <p:cNvSpPr>
            <a:spLocks noGrp="1"/>
          </p:cNvSpPr>
          <p:nvPr>
            <p:ph type="sldNum" sz="quarter" idx="3"/>
          </p:nvPr>
        </p:nvSpPr>
        <p:spPr>
          <a:xfrm>
            <a:off x="3849688" y="9430218"/>
            <a:ext cx="2946400" cy="496412"/>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9C28EA78-3901-45BE-A06C-2DEDA8690908}" type="slidenum">
              <a:rPr lang="zh-CN" altLang="en-US"/>
              <a:pPr>
                <a:defRPr/>
              </a:pPr>
              <a:t>‹#›</a:t>
            </a:fld>
            <a:endParaRPr lang="zh-CN" altLang="en-US"/>
          </a:p>
        </p:txBody>
      </p:sp>
    </p:spTree>
    <p:extLst>
      <p:ext uri="{BB962C8B-B14F-4D97-AF65-F5344CB8AC3E}">
        <p14:creationId xmlns:p14="http://schemas.microsoft.com/office/powerpoint/2010/main" val="38149752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6400" cy="496412"/>
          </a:xfrm>
          <a:prstGeom prst="rect">
            <a:avLst/>
          </a:prstGeom>
        </p:spPr>
        <p:txBody>
          <a:bodyPr vert="horz" lIns="91440" tIns="45720" rIns="91440" bIns="45720" rtlCol="0"/>
          <a:lstStyle>
            <a:lvl1pPr algn="l">
              <a:defRPr sz="1200">
                <a:latin typeface="Arial" charset="0"/>
                <a:ea typeface="宋体" pitchFamily="2" charset="-122"/>
              </a:defRPr>
            </a:lvl1pPr>
          </a:lstStyle>
          <a:p>
            <a:pPr>
              <a:defRPr/>
            </a:pPr>
            <a:endParaRPr lang="zh-CN" altLang="en-US"/>
          </a:p>
        </p:txBody>
      </p:sp>
      <p:sp>
        <p:nvSpPr>
          <p:cNvPr id="3" name="日期占位符 2"/>
          <p:cNvSpPr>
            <a:spLocks noGrp="1"/>
          </p:cNvSpPr>
          <p:nvPr>
            <p:ph type="dt" idx="1"/>
          </p:nvPr>
        </p:nvSpPr>
        <p:spPr>
          <a:xfrm>
            <a:off x="3849688" y="0"/>
            <a:ext cx="2946400" cy="496412"/>
          </a:xfrm>
          <a:prstGeom prst="rect">
            <a:avLst/>
          </a:prstGeom>
        </p:spPr>
        <p:txBody>
          <a:bodyPr vert="horz" lIns="91440" tIns="45720" rIns="91440" bIns="45720" rtlCol="0"/>
          <a:lstStyle>
            <a:lvl1pPr algn="r">
              <a:defRPr sz="1200">
                <a:latin typeface="Arial" charset="0"/>
                <a:ea typeface="宋体" pitchFamily="2" charset="-122"/>
              </a:defRPr>
            </a:lvl1pPr>
          </a:lstStyle>
          <a:p>
            <a:pPr>
              <a:defRPr/>
            </a:pPr>
            <a:fld id="{B2FDBA28-B60F-4313-955A-E74CD8C5F0DE}" type="datetimeFigureOut">
              <a:rPr lang="zh-CN" altLang="en-US"/>
              <a:pPr>
                <a:defRPr/>
              </a:pPr>
              <a:t>2022/1/30</a:t>
            </a:fld>
            <a:endParaRPr lang="zh-CN" altLang="en-US"/>
          </a:p>
        </p:txBody>
      </p:sp>
      <p:sp>
        <p:nvSpPr>
          <p:cNvPr id="4" name="幻灯片图像占位符 3"/>
          <p:cNvSpPr>
            <a:spLocks noGrp="1" noRot="1" noChangeAspect="1"/>
          </p:cNvSpPr>
          <p:nvPr>
            <p:ph type="sldImg" idx="2"/>
          </p:nvPr>
        </p:nvSpPr>
        <p:spPr>
          <a:xfrm>
            <a:off x="92075" y="746125"/>
            <a:ext cx="6613525" cy="3721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79450" y="4716705"/>
            <a:ext cx="5438775" cy="4467701"/>
          </a:xfrm>
          <a:prstGeom prst="rect">
            <a:avLst/>
          </a:prstGeom>
        </p:spPr>
        <p:txBody>
          <a:bodyPr vert="horz" lIns="91440" tIns="45720" rIns="91440" bIns="45720" rtlCol="0">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9430218"/>
            <a:ext cx="2946400" cy="496412"/>
          </a:xfrm>
          <a:prstGeom prst="rect">
            <a:avLst/>
          </a:prstGeom>
        </p:spPr>
        <p:txBody>
          <a:bodyPr vert="horz" lIns="91440" tIns="45720" rIns="91440" bIns="45720" rtlCol="0" anchor="b"/>
          <a:lstStyle>
            <a:lvl1pPr algn="l">
              <a:defRPr sz="1200">
                <a:latin typeface="Arial" charset="0"/>
                <a:ea typeface="宋体" pitchFamily="2" charset="-122"/>
              </a:defRPr>
            </a:lvl1pPr>
          </a:lstStyle>
          <a:p>
            <a:pPr>
              <a:defRPr/>
            </a:pPr>
            <a:endParaRPr lang="zh-CN" altLang="en-US"/>
          </a:p>
        </p:txBody>
      </p:sp>
      <p:sp>
        <p:nvSpPr>
          <p:cNvPr id="7" name="灯片编号占位符 6"/>
          <p:cNvSpPr>
            <a:spLocks noGrp="1"/>
          </p:cNvSpPr>
          <p:nvPr>
            <p:ph type="sldNum" sz="quarter" idx="5"/>
          </p:nvPr>
        </p:nvSpPr>
        <p:spPr>
          <a:xfrm>
            <a:off x="3849688" y="9430218"/>
            <a:ext cx="2946400" cy="496412"/>
          </a:xfrm>
          <a:prstGeom prst="rect">
            <a:avLst/>
          </a:prstGeom>
        </p:spPr>
        <p:txBody>
          <a:bodyPr vert="horz" lIns="91440" tIns="45720" rIns="91440" bIns="45720" rtlCol="0" anchor="b"/>
          <a:lstStyle>
            <a:lvl1pPr algn="r">
              <a:defRPr sz="1200">
                <a:latin typeface="Arial" charset="0"/>
                <a:ea typeface="宋体" pitchFamily="2" charset="-122"/>
              </a:defRPr>
            </a:lvl1pPr>
          </a:lstStyle>
          <a:p>
            <a:pPr>
              <a:defRPr/>
            </a:pPr>
            <a:fld id="{A4E6DC38-1315-47C6-99C5-D9FBF8A378C3}" type="slidenum">
              <a:rPr lang="zh-CN" altLang="en-US"/>
              <a:pPr>
                <a:defRPr/>
              </a:pPr>
              <a:t>‹#›</a:t>
            </a:fld>
            <a:endParaRPr lang="zh-CN" altLang="en-US"/>
          </a:p>
        </p:txBody>
      </p:sp>
    </p:spTree>
    <p:extLst>
      <p:ext uri="{BB962C8B-B14F-4D97-AF65-F5344CB8AC3E}">
        <p14:creationId xmlns:p14="http://schemas.microsoft.com/office/powerpoint/2010/main" val="210728968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幻灯片图像占位符 1"/>
          <p:cNvSpPr>
            <a:spLocks noGrp="1" noRot="1" noChangeAspect="1" noTextEdit="1"/>
          </p:cNvSpPr>
          <p:nvPr>
            <p:ph type="sldImg"/>
          </p:nvPr>
        </p:nvSpPr>
        <p:spPr bwMode="auto">
          <a:xfrm>
            <a:off x="92075" y="746125"/>
            <a:ext cx="6613525" cy="3721100"/>
          </a:xfrm>
          <a:noFill/>
          <a:ln>
            <a:solidFill>
              <a:srgbClr val="000000"/>
            </a:solidFill>
            <a:miter lim="800000"/>
            <a:headEnd/>
            <a:tailEnd/>
          </a:ln>
        </p:spPr>
      </p:sp>
      <p:sp>
        <p:nvSpPr>
          <p:cNvPr id="25602" name="备注占位符 2"/>
          <p:cNvSpPr>
            <a:spLocks noGrp="1"/>
          </p:cNvSpPr>
          <p:nvPr>
            <p:ph type="body" idx="1"/>
          </p:nvPr>
        </p:nvSpPr>
        <p:spPr bwMode="auto">
          <a:noFill/>
        </p:spPr>
        <p:txBody>
          <a:bodyPr wrap="square" numCol="1" anchor="t" anchorCtr="0" compatLnSpc="1">
            <a:prstTxWarp prst="textNoShape">
              <a:avLst/>
            </a:prstTxWarp>
            <a:normAutofit/>
          </a:bodyPr>
          <a:lstStyle/>
          <a:p>
            <a:pPr eaLnBrk="1" hangingPunct="1">
              <a:spcBef>
                <a:spcPct val="0"/>
              </a:spcBef>
            </a:pPr>
            <a:endParaRPr lang="en-US" altLang="zh-CN" dirty="0"/>
          </a:p>
        </p:txBody>
      </p:sp>
      <p:sp>
        <p:nvSpPr>
          <p:cNvPr id="2560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1008513-1F04-4D29-B8E4-153D505E9E88}" type="slidenum">
              <a:rPr lang="zh-CN" altLang="en-US" smtClean="0">
                <a:ea typeface="宋体" charset="-122"/>
              </a:rPr>
              <a:pPr/>
              <a:t>1</a:t>
            </a:fld>
            <a:endParaRPr lang="en-US" altLang="zh-CN">
              <a:ea typeface="宋体" charset="-122"/>
            </a:endParaRPr>
          </a:p>
        </p:txBody>
      </p:sp>
    </p:spTree>
    <p:extLst>
      <p:ext uri="{BB962C8B-B14F-4D97-AF65-F5344CB8AC3E}">
        <p14:creationId xmlns:p14="http://schemas.microsoft.com/office/powerpoint/2010/main" val="5134884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834390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16369580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37878733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7808255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A4E6DC38-1315-47C6-99C5-D9FBF8A378C3}" type="slidenum">
              <a:rPr lang="zh-CN" altLang="en-US" smtClean="0"/>
              <a:pPr>
                <a:defRPr/>
              </a:pPr>
              <a:t>6</a:t>
            </a:fld>
            <a:endParaRPr lang="zh-CN" altLang="en-US"/>
          </a:p>
        </p:txBody>
      </p:sp>
    </p:spTree>
    <p:extLst>
      <p:ext uri="{BB962C8B-B14F-4D97-AF65-F5344CB8AC3E}">
        <p14:creationId xmlns:p14="http://schemas.microsoft.com/office/powerpoint/2010/main" val="28278881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49782370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em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Master" Target="../slideMasters/slideMaster1.xml"/><Relationship Id="rId6" Type="http://schemas.openxmlformats.org/officeDocument/2006/relationships/image" Target="../media/image5.jpeg"/><Relationship Id="rId5" Type="http://schemas.openxmlformats.org/officeDocument/2006/relationships/image" Target="../media/image1.emf"/><Relationship Id="rId4" Type="http://schemas.openxmlformats.org/officeDocument/2006/relationships/image" Target="../media/image8.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3" name="文本占位符 22"/>
          <p:cNvSpPr>
            <a:spLocks noGrp="1"/>
          </p:cNvSpPr>
          <p:nvPr>
            <p:ph type="body" sz="quarter" idx="10" hasCustomPrompt="1"/>
          </p:nvPr>
        </p:nvSpPr>
        <p:spPr>
          <a:xfrm>
            <a:off x="912124" y="1602689"/>
            <a:ext cx="7308190" cy="936625"/>
          </a:xfrm>
          <a:prstGeom prst="rect">
            <a:avLst/>
          </a:prstGeom>
        </p:spPr>
        <p:txBody>
          <a:bodyPr/>
          <a:lstStyle>
            <a:lvl1pPr marL="0" indent="0" algn="ctr">
              <a:buNone/>
              <a:defRPr sz="3600" b="1" baseline="0">
                <a:solidFill>
                  <a:srgbClr val="006ABA"/>
                </a:solidFill>
              </a:defRPr>
            </a:lvl1pPr>
          </a:lstStyle>
          <a:p>
            <a:pPr lvl="0"/>
            <a:r>
              <a:rPr lang="en-US" altLang="zh-CN" dirty="0"/>
              <a:t>2019</a:t>
            </a:r>
            <a:r>
              <a:rPr lang="zh-CN" altLang="en-US" dirty="0"/>
              <a:t>工作汇报</a:t>
            </a:r>
          </a:p>
        </p:txBody>
      </p:sp>
      <p:sp>
        <p:nvSpPr>
          <p:cNvPr id="28" name="文本占位符 27"/>
          <p:cNvSpPr>
            <a:spLocks noGrp="1"/>
          </p:cNvSpPr>
          <p:nvPr>
            <p:ph type="body" sz="quarter" idx="12" hasCustomPrompt="1"/>
          </p:nvPr>
        </p:nvSpPr>
        <p:spPr>
          <a:xfrm>
            <a:off x="2123728" y="2581840"/>
            <a:ext cx="4608320" cy="360807"/>
          </a:xfrm>
          <a:prstGeom prst="rect">
            <a:avLst/>
          </a:prstGeom>
        </p:spPr>
        <p:txBody>
          <a:bodyPr anchor="ctr"/>
          <a:lstStyle>
            <a:lvl1pPr marL="0" indent="0" algn="ctr">
              <a:buNone/>
              <a:defRPr sz="1800">
                <a:solidFill>
                  <a:schemeClr val="tx1">
                    <a:lumMod val="50000"/>
                    <a:lumOff val="50000"/>
                  </a:schemeClr>
                </a:solidFill>
              </a:defRPr>
            </a:lvl1pPr>
            <a:lvl2pPr>
              <a:defRPr sz="2400"/>
            </a:lvl2pPr>
            <a:lvl3pPr>
              <a:defRPr sz="2000"/>
            </a:lvl3pPr>
            <a:lvl4pPr>
              <a:defRPr sz="1800"/>
            </a:lvl4pPr>
            <a:lvl5pPr>
              <a:defRPr sz="1800"/>
            </a:lvl5pPr>
          </a:lstStyle>
          <a:p>
            <a:pPr lvl="0"/>
            <a:r>
              <a:rPr lang="zh-CN" altLang="en-US" dirty="0"/>
              <a:t>******部</a:t>
            </a:r>
          </a:p>
        </p:txBody>
      </p:sp>
      <p:pic>
        <p:nvPicPr>
          <p:cNvPr id="8" name="图片 7"/>
          <p:cNvPicPr>
            <a:picLocks noChangeAspect="1"/>
          </p:cNvPicPr>
          <p:nvPr userDrawn="1"/>
        </p:nvPicPr>
        <p:blipFill>
          <a:blip r:embed="rId2" cstate="print"/>
          <a:stretch>
            <a:fillRect/>
          </a:stretch>
        </p:blipFill>
        <p:spPr>
          <a:xfrm>
            <a:off x="385192" y="269777"/>
            <a:ext cx="1234480" cy="339101"/>
          </a:xfrm>
          <a:prstGeom prst="rect">
            <a:avLst/>
          </a:prstGeom>
        </p:spPr>
      </p:pic>
      <p:pic>
        <p:nvPicPr>
          <p:cNvPr id="5" name="图片 4"/>
          <p:cNvPicPr>
            <a:picLocks noChangeAspect="1"/>
          </p:cNvPicPr>
          <p:nvPr userDrawn="1"/>
        </p:nvPicPr>
        <p:blipFill>
          <a:blip r:embed="rId3" cstate="print"/>
          <a:stretch>
            <a:fillRect/>
          </a:stretch>
        </p:blipFill>
        <p:spPr>
          <a:xfrm>
            <a:off x="7596336" y="246607"/>
            <a:ext cx="1159419" cy="385439"/>
          </a:xfrm>
          <a:prstGeom prst="rect">
            <a:avLst/>
          </a:prstGeom>
        </p:spPr>
      </p:pic>
      <p:pic>
        <p:nvPicPr>
          <p:cNvPr id="2" name="图片 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781" y="2891895"/>
            <a:ext cx="9144000" cy="2251605"/>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_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92976"/>
            <a:ext cx="9144000" cy="5140990"/>
          </a:xfrm>
          <a:prstGeom prst="rect">
            <a:avLst/>
          </a:prstGeom>
        </p:spPr>
      </p:pic>
      <p:cxnSp>
        <p:nvCxnSpPr>
          <p:cNvPr id="6" name="直线连接符 5"/>
          <p:cNvCxnSpPr/>
          <p:nvPr userDrawn="1"/>
        </p:nvCxnSpPr>
        <p:spPr bwMode="auto">
          <a:xfrm>
            <a:off x="8122528" y="303447"/>
            <a:ext cx="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4" name="组 3"/>
          <p:cNvGrpSpPr/>
          <p:nvPr userDrawn="1"/>
        </p:nvGrpSpPr>
        <p:grpSpPr>
          <a:xfrm>
            <a:off x="6931101" y="179234"/>
            <a:ext cx="1745355" cy="304284"/>
            <a:chOff x="7148153" y="123478"/>
            <a:chExt cx="1745355" cy="304284"/>
          </a:xfrm>
        </p:grpSpPr>
        <p:grpSp>
          <p:nvGrpSpPr>
            <p:cNvPr id="24" name="组 23"/>
            <p:cNvGrpSpPr/>
            <p:nvPr userDrawn="1"/>
          </p:nvGrpSpPr>
          <p:grpSpPr>
            <a:xfrm>
              <a:off x="7148153" y="123478"/>
              <a:ext cx="1127461" cy="290870"/>
              <a:chOff x="7164288" y="99365"/>
              <a:chExt cx="1127461" cy="290870"/>
            </a:xfrm>
          </p:grpSpPr>
          <p:pic>
            <p:nvPicPr>
              <p:cNvPr id="11" name="图片 10"/>
              <p:cNvPicPr>
                <a:picLocks noChangeAspect="1"/>
              </p:cNvPicPr>
              <p:nvPr userDrawn="1"/>
            </p:nvPicPr>
            <p:blipFill>
              <a:blip r:embed="rId3" cstate="print"/>
              <a:stretch>
                <a:fillRect/>
              </a:stretch>
            </p:blipFill>
            <p:spPr>
              <a:xfrm>
                <a:off x="7164288" y="168432"/>
                <a:ext cx="807464" cy="221803"/>
              </a:xfrm>
              <a:prstGeom prst="rect">
                <a:avLst/>
              </a:prstGeom>
            </p:spPr>
          </p:pic>
          <p:sp>
            <p:nvSpPr>
              <p:cNvPr id="19" name="矩形 18"/>
              <p:cNvSpPr/>
              <p:nvPr userDrawn="1"/>
            </p:nvSpPr>
            <p:spPr bwMode="auto">
              <a:xfrm>
                <a:off x="8100394" y="99365"/>
                <a:ext cx="191355" cy="76542"/>
              </a:xfrm>
              <a:prstGeom prst="rect">
                <a:avLst/>
              </a:prstGeom>
              <a:solidFill>
                <a:schemeClr val="bg1"/>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cxnSp>
            <p:nvCxnSpPr>
              <p:cNvPr id="8" name="直线连接符 7"/>
              <p:cNvCxnSpPr/>
              <p:nvPr userDrawn="1"/>
            </p:nvCxnSpPr>
            <p:spPr bwMode="auto">
              <a:xfrm flipH="1">
                <a:off x="8115631" y="203448"/>
                <a:ext cx="2598" cy="164795"/>
              </a:xfrm>
              <a:prstGeom prst="line">
                <a:avLst/>
              </a:prstGeom>
              <a:solidFill>
                <a:schemeClr val="accent1"/>
              </a:solidFill>
              <a:ln w="9525" cap="flat" cmpd="sng" algn="ctr">
                <a:solidFill>
                  <a:srgbClr val="0A68B4"/>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12" name="图片 11"/>
            <p:cNvPicPr>
              <a:picLocks noChangeAspect="1"/>
            </p:cNvPicPr>
            <p:nvPr userDrawn="1"/>
          </p:nvPicPr>
          <p:blipFill>
            <a:blip r:embed="rId4" cstate="print"/>
            <a:stretch>
              <a:fillRect/>
            </a:stretch>
          </p:blipFill>
          <p:spPr>
            <a:xfrm>
              <a:off x="8242872" y="211463"/>
              <a:ext cx="650636" cy="216299"/>
            </a:xfrm>
            <a:prstGeom prst="rect">
              <a:avLst/>
            </a:prstGeom>
          </p:spPr>
        </p:pic>
      </p:gr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cxnSp>
        <p:nvCxnSpPr>
          <p:cNvPr id="6" name="直线连接符 5"/>
          <p:cNvCxnSpPr/>
          <p:nvPr userDrawn="1"/>
        </p:nvCxnSpPr>
        <p:spPr bwMode="auto">
          <a:xfrm>
            <a:off x="8122528" y="303447"/>
            <a:ext cx="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0" name="图片 9"/>
          <p:cNvPicPr>
            <a:picLocks noChangeAspect="1"/>
          </p:cNvPicPr>
          <p:nvPr userDrawn="1"/>
        </p:nvPicPr>
        <p:blipFill>
          <a:blip r:embed="rId2" cstate="print">
            <a:alphaModFix amt="70000"/>
            <a:extLst>
              <a:ext uri="{28A0092B-C50C-407E-A947-70E740481C1C}">
                <a14:useLocalDpi xmlns:a14="http://schemas.microsoft.com/office/drawing/2010/main" val="0"/>
              </a:ext>
            </a:extLst>
          </a:blip>
          <a:stretch>
            <a:fillRect/>
          </a:stretch>
        </p:blipFill>
        <p:spPr>
          <a:xfrm rot="5400000">
            <a:off x="-2021898" y="2021898"/>
            <a:ext cx="5169448" cy="1125653"/>
          </a:xfrm>
          <a:prstGeom prst="rect">
            <a:avLst/>
          </a:prstGeom>
        </p:spPr>
      </p:pic>
      <p:grpSp>
        <p:nvGrpSpPr>
          <p:cNvPr id="13" name="组 12"/>
          <p:cNvGrpSpPr/>
          <p:nvPr userDrawn="1"/>
        </p:nvGrpSpPr>
        <p:grpSpPr>
          <a:xfrm>
            <a:off x="6931101" y="179234"/>
            <a:ext cx="1745355" cy="304284"/>
            <a:chOff x="7148153" y="123478"/>
            <a:chExt cx="1745355" cy="304284"/>
          </a:xfrm>
        </p:grpSpPr>
        <p:grpSp>
          <p:nvGrpSpPr>
            <p:cNvPr id="14" name="组 13"/>
            <p:cNvGrpSpPr/>
            <p:nvPr userDrawn="1"/>
          </p:nvGrpSpPr>
          <p:grpSpPr>
            <a:xfrm>
              <a:off x="7148153" y="123478"/>
              <a:ext cx="1127461" cy="290870"/>
              <a:chOff x="7164288" y="99365"/>
              <a:chExt cx="1127461" cy="290870"/>
            </a:xfrm>
          </p:grpSpPr>
          <p:pic>
            <p:nvPicPr>
              <p:cNvPr id="16" name="图片 15"/>
              <p:cNvPicPr>
                <a:picLocks noChangeAspect="1"/>
              </p:cNvPicPr>
              <p:nvPr userDrawn="1"/>
            </p:nvPicPr>
            <p:blipFill>
              <a:blip r:embed="rId3" cstate="print"/>
              <a:stretch>
                <a:fillRect/>
              </a:stretch>
            </p:blipFill>
            <p:spPr>
              <a:xfrm>
                <a:off x="7164288" y="168432"/>
                <a:ext cx="807464" cy="221803"/>
              </a:xfrm>
              <a:prstGeom prst="rect">
                <a:avLst/>
              </a:prstGeom>
            </p:spPr>
          </p:pic>
          <p:sp>
            <p:nvSpPr>
              <p:cNvPr id="17" name="矩形 16"/>
              <p:cNvSpPr/>
              <p:nvPr userDrawn="1"/>
            </p:nvSpPr>
            <p:spPr bwMode="auto">
              <a:xfrm>
                <a:off x="8100394" y="99365"/>
                <a:ext cx="191355" cy="76542"/>
              </a:xfrm>
              <a:prstGeom prst="rect">
                <a:avLst/>
              </a:prstGeom>
              <a:solidFill>
                <a:schemeClr val="bg1"/>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cxnSp>
            <p:nvCxnSpPr>
              <p:cNvPr id="18" name="直线连接符 17"/>
              <p:cNvCxnSpPr/>
              <p:nvPr userDrawn="1"/>
            </p:nvCxnSpPr>
            <p:spPr bwMode="auto">
              <a:xfrm flipH="1">
                <a:off x="8115631" y="203448"/>
                <a:ext cx="2598" cy="164795"/>
              </a:xfrm>
              <a:prstGeom prst="line">
                <a:avLst/>
              </a:prstGeom>
              <a:solidFill>
                <a:schemeClr val="accent1"/>
              </a:solidFill>
              <a:ln w="9525" cap="flat" cmpd="sng" algn="ctr">
                <a:solidFill>
                  <a:srgbClr val="0A68B4"/>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15" name="图片 14"/>
            <p:cNvPicPr>
              <a:picLocks noChangeAspect="1"/>
            </p:cNvPicPr>
            <p:nvPr userDrawn="1"/>
          </p:nvPicPr>
          <p:blipFill>
            <a:blip r:embed="rId4" cstate="print"/>
            <a:stretch>
              <a:fillRect/>
            </a:stretch>
          </p:blipFill>
          <p:spPr>
            <a:xfrm>
              <a:off x="8242872" y="211463"/>
              <a:ext cx="650636" cy="216299"/>
            </a:xfrm>
            <a:prstGeom prst="rect">
              <a:avLst/>
            </a:prstGeom>
          </p:spPr>
        </p:pic>
      </p:gr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6" name="图片 5" descr="更快更智能.png"/>
          <p:cNvPicPr>
            <a:picLocks noChangeAspect="1"/>
          </p:cNvPicPr>
          <p:nvPr userDrawn="1"/>
        </p:nvPicPr>
        <p:blipFill rotWithShape="1">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l="43762" t="-16695"/>
          <a:stretch/>
        </p:blipFill>
        <p:spPr>
          <a:xfrm>
            <a:off x="7668345" y="4840002"/>
            <a:ext cx="1329095" cy="176494"/>
          </a:xfrm>
          <a:prstGeom prst="rect">
            <a:avLst/>
          </a:prstGeom>
        </p:spPr>
      </p:pic>
      <p:pic>
        <p:nvPicPr>
          <p:cNvPr id="5" name="图片 4"/>
          <p:cNvPicPr>
            <a:picLocks noChangeAspect="1"/>
          </p:cNvPicPr>
          <p:nvPr userDrawn="1"/>
        </p:nvPicPr>
        <p:blipFill>
          <a:blip r:embed="rId4" cstate="print">
            <a:alphaModFix amt="80000"/>
            <a:extLst>
              <a:ext uri="{28A0092B-C50C-407E-A947-70E740481C1C}">
                <a14:useLocalDpi xmlns:a14="http://schemas.microsoft.com/office/drawing/2010/main" val="0"/>
              </a:ext>
            </a:extLst>
          </a:blip>
          <a:stretch>
            <a:fillRect/>
          </a:stretch>
        </p:blipFill>
        <p:spPr>
          <a:xfrm>
            <a:off x="0" y="3507854"/>
            <a:ext cx="9144000" cy="1635646"/>
          </a:xfrm>
          <a:prstGeom prst="rect">
            <a:avLst/>
          </a:prstGeom>
        </p:spPr>
      </p:pic>
      <p:grpSp>
        <p:nvGrpSpPr>
          <p:cNvPr id="17" name="组 16"/>
          <p:cNvGrpSpPr/>
          <p:nvPr userDrawn="1"/>
        </p:nvGrpSpPr>
        <p:grpSpPr>
          <a:xfrm>
            <a:off x="6931101" y="179234"/>
            <a:ext cx="1745355" cy="304284"/>
            <a:chOff x="7148153" y="123478"/>
            <a:chExt cx="1745355" cy="304284"/>
          </a:xfrm>
        </p:grpSpPr>
        <p:grpSp>
          <p:nvGrpSpPr>
            <p:cNvPr id="18" name="组 17"/>
            <p:cNvGrpSpPr/>
            <p:nvPr userDrawn="1"/>
          </p:nvGrpSpPr>
          <p:grpSpPr>
            <a:xfrm>
              <a:off x="7148153" y="123478"/>
              <a:ext cx="1127461" cy="290870"/>
              <a:chOff x="7164288" y="99365"/>
              <a:chExt cx="1127461" cy="290870"/>
            </a:xfrm>
          </p:grpSpPr>
          <p:pic>
            <p:nvPicPr>
              <p:cNvPr id="20" name="图片 19"/>
              <p:cNvPicPr>
                <a:picLocks noChangeAspect="1"/>
              </p:cNvPicPr>
              <p:nvPr userDrawn="1"/>
            </p:nvPicPr>
            <p:blipFill>
              <a:blip r:embed="rId5" cstate="print"/>
              <a:stretch>
                <a:fillRect/>
              </a:stretch>
            </p:blipFill>
            <p:spPr>
              <a:xfrm>
                <a:off x="7164288" y="168432"/>
                <a:ext cx="807464" cy="221803"/>
              </a:xfrm>
              <a:prstGeom prst="rect">
                <a:avLst/>
              </a:prstGeom>
            </p:spPr>
          </p:pic>
          <p:sp>
            <p:nvSpPr>
              <p:cNvPr id="21" name="矩形 20"/>
              <p:cNvSpPr/>
              <p:nvPr userDrawn="1"/>
            </p:nvSpPr>
            <p:spPr bwMode="auto">
              <a:xfrm>
                <a:off x="8100394" y="99365"/>
                <a:ext cx="191355" cy="76542"/>
              </a:xfrm>
              <a:prstGeom prst="rect">
                <a:avLst/>
              </a:prstGeom>
              <a:solidFill>
                <a:schemeClr val="bg1"/>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cxnSp>
            <p:nvCxnSpPr>
              <p:cNvPr id="22" name="直线连接符 21"/>
              <p:cNvCxnSpPr/>
              <p:nvPr userDrawn="1"/>
            </p:nvCxnSpPr>
            <p:spPr bwMode="auto">
              <a:xfrm flipH="1">
                <a:off x="8115631" y="203448"/>
                <a:ext cx="2598" cy="164795"/>
              </a:xfrm>
              <a:prstGeom prst="line">
                <a:avLst/>
              </a:prstGeom>
              <a:solidFill>
                <a:schemeClr val="accent1"/>
              </a:solidFill>
              <a:ln w="9525" cap="flat" cmpd="sng" algn="ctr">
                <a:solidFill>
                  <a:srgbClr val="0A68B4"/>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19" name="图片 18"/>
            <p:cNvPicPr>
              <a:picLocks noChangeAspect="1"/>
            </p:cNvPicPr>
            <p:nvPr userDrawn="1"/>
          </p:nvPicPr>
          <p:blipFill>
            <a:blip r:embed="rId6" cstate="print"/>
            <a:stretch>
              <a:fillRect/>
            </a:stretch>
          </p:blipFill>
          <p:spPr>
            <a:xfrm>
              <a:off x="8242872" y="211463"/>
              <a:ext cx="650636" cy="216299"/>
            </a:xfrm>
            <a:prstGeom prst="rect">
              <a:avLst/>
            </a:prstGeom>
          </p:spPr>
        </p:pic>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994172"/>
          </a:xfrm>
          <a:prstGeom prst="rect">
            <a:avLst/>
          </a:prstGeom>
        </p:spPr>
        <p:txBody>
          <a:bodyPr lIns="68580" tIns="34290" rIns="68580" bIns="34290"/>
          <a:lstStyle/>
          <a:p>
            <a:r>
              <a:rPr lang="zh-CN" altLang="en-US"/>
              <a:t>单击此处编辑母版标题样式</a:t>
            </a:r>
            <a:endParaRPr lang="en-US" dirty="0"/>
          </a:p>
        </p:txBody>
      </p:sp>
      <p:sp>
        <p:nvSpPr>
          <p:cNvPr id="3" name="Date Placeholder 2"/>
          <p:cNvSpPr>
            <a:spLocks noGrp="1"/>
          </p:cNvSpPr>
          <p:nvPr>
            <p:ph type="dt" sz="half" idx="10"/>
          </p:nvPr>
        </p:nvSpPr>
        <p:spPr>
          <a:xfrm>
            <a:off x="628650" y="4767263"/>
            <a:ext cx="2057400" cy="273844"/>
          </a:xfrm>
          <a:prstGeom prst="rect">
            <a:avLst/>
          </a:prstGeom>
        </p:spPr>
        <p:txBody>
          <a:bodyPr lIns="68580" tIns="34290" rIns="68580" bIns="34290"/>
          <a:lstStyle/>
          <a:p>
            <a:pPr>
              <a:defRPr/>
            </a:pPr>
            <a:endParaRPr lang="zh-CN" altLang="en-US"/>
          </a:p>
        </p:txBody>
      </p:sp>
      <p:sp>
        <p:nvSpPr>
          <p:cNvPr id="4" name="Footer Placeholder 3"/>
          <p:cNvSpPr>
            <a:spLocks noGrp="1"/>
          </p:cNvSpPr>
          <p:nvPr>
            <p:ph type="ftr" sz="quarter" idx="11"/>
          </p:nvPr>
        </p:nvSpPr>
        <p:spPr>
          <a:xfrm>
            <a:off x="3028950" y="4767263"/>
            <a:ext cx="3086100" cy="273844"/>
          </a:xfrm>
          <a:prstGeom prst="rect">
            <a:avLst/>
          </a:prstGeom>
        </p:spPr>
        <p:txBody>
          <a:bodyPr lIns="68580" tIns="34290" rIns="68580" bIns="34290"/>
          <a:lstStyle/>
          <a:p>
            <a:pPr>
              <a:defRPr/>
            </a:pPr>
            <a:endParaRPr lang="zh-CN" altLang="en-US"/>
          </a:p>
        </p:txBody>
      </p:sp>
      <p:pic>
        <p:nvPicPr>
          <p:cNvPr id="6" name="图片 3"/>
          <p:cNvPicPr>
            <a:picLocks noChangeAspect="1"/>
          </p:cNvPicPr>
          <p:nvPr userDrawn="1"/>
        </p:nvPicPr>
        <p:blipFill>
          <a:blip r:embed="rId2" cstate="print"/>
          <a:stretch>
            <a:fillRect/>
          </a:stretch>
        </p:blipFill>
        <p:spPr>
          <a:xfrm>
            <a:off x="250826" y="606425"/>
            <a:ext cx="8640763" cy="47625"/>
          </a:xfrm>
          <a:prstGeom prst="rect">
            <a:avLst/>
          </a:prstGeom>
          <a:noFill/>
          <a:ln w="9525">
            <a:noFill/>
          </a:ln>
        </p:spPr>
      </p:pic>
      <p:pic>
        <p:nvPicPr>
          <p:cNvPr id="7" name="图片 7" descr="天翼4G+logo - 副本-2.png"/>
          <p:cNvPicPr>
            <a:picLocks noChangeAspect="1"/>
          </p:cNvPicPr>
          <p:nvPr userDrawn="1"/>
        </p:nvPicPr>
        <p:blipFill>
          <a:blip r:embed="rId3" cstate="print"/>
          <a:stretch>
            <a:fillRect/>
          </a:stretch>
        </p:blipFill>
        <p:spPr>
          <a:xfrm>
            <a:off x="7308850" y="195264"/>
            <a:ext cx="1366838" cy="347662"/>
          </a:xfrm>
          <a:prstGeom prst="rect">
            <a:avLst/>
          </a:prstGeom>
          <a:noFill/>
          <a:ln w="9525">
            <a:noFill/>
          </a:ln>
        </p:spPr>
      </p:pic>
    </p:spTree>
    <p:extLst>
      <p:ext uri="{BB962C8B-B14F-4D97-AF65-F5344CB8AC3E}">
        <p14:creationId xmlns:p14="http://schemas.microsoft.com/office/powerpoint/2010/main" val="25103584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Title Only">
    <p:spTree>
      <p:nvGrpSpPr>
        <p:cNvPr id="1" name=""/>
        <p:cNvGrpSpPr/>
        <p:nvPr/>
      </p:nvGrpSpPr>
      <p:grpSpPr>
        <a:xfrm>
          <a:off x="0" y="0"/>
          <a:ext cx="0" cy="0"/>
          <a:chOff x="0" y="0"/>
          <a:chExt cx="0" cy="0"/>
        </a:xfrm>
      </p:grpSpPr>
      <p:sp>
        <p:nvSpPr>
          <p:cNvPr id="2" name="矩形 1"/>
          <p:cNvSpPr/>
          <p:nvPr userDrawn="1"/>
        </p:nvSpPr>
        <p:spPr bwMode="auto">
          <a:xfrm>
            <a:off x="0" y="0"/>
            <a:ext cx="9144000" cy="5143500"/>
          </a:xfrm>
          <a:prstGeom prst="rect">
            <a:avLst/>
          </a:prstGeom>
          <a:solidFill>
            <a:schemeClr val="bg1"/>
          </a:solidFill>
          <a:ln w="1270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90000"/>
              </a:lnSpc>
              <a:spcBef>
                <a:spcPct val="0"/>
              </a:spcBef>
              <a:spcAft>
                <a:spcPct val="0"/>
              </a:spcAft>
              <a:buClrTx/>
              <a:buSzTx/>
              <a:buFontTx/>
              <a:buNone/>
              <a:tabLst/>
            </a:pPr>
            <a:endParaRPr kumimoji="0" lang="zh-CN" altLang="en-US" sz="1400" b="0" i="0" u="none" strike="noStrike" cap="none" normalizeH="0" baseline="0">
              <a:ln>
                <a:noFill/>
              </a:ln>
              <a:solidFill>
                <a:schemeClr val="tx1"/>
              </a:solidFill>
              <a:effectLst/>
              <a:latin typeface="Arial" charset="0"/>
            </a:endParaRPr>
          </a:p>
        </p:txBody>
      </p:sp>
      <p:sp>
        <p:nvSpPr>
          <p:cNvPr id="3" name="矩形 2"/>
          <p:cNvSpPr/>
          <p:nvPr userDrawn="1"/>
        </p:nvSpPr>
        <p:spPr bwMode="auto">
          <a:xfrm>
            <a:off x="0" y="0"/>
            <a:ext cx="9144000" cy="838200"/>
          </a:xfrm>
          <a:prstGeom prst="rect">
            <a:avLst/>
          </a:prstGeom>
          <a:solidFill>
            <a:srgbClr val="0070C0"/>
          </a:solidFill>
          <a:ln w="9525" algn="ctr">
            <a:noFill/>
            <a:miter lim="800000"/>
            <a:headEnd/>
            <a:tailEnd/>
          </a:ln>
          <a:effectLst/>
        </p:spPr>
        <p:txBody>
          <a:bodyPr wrap="none" lIns="0" tIns="0" rIns="0" bIns="0" anchor="t" anchorCtr="0"/>
          <a:lstStyle/>
          <a:p>
            <a:pPr algn="ctr"/>
            <a:endParaRPr lang="zh-CN" altLang="en-US">
              <a:solidFill>
                <a:schemeClr val="bg1"/>
              </a:solidFill>
              <a:latin typeface="Arial"/>
              <a:ea typeface="华文中宋"/>
            </a:endParaRPr>
          </a:p>
        </p:txBody>
      </p:sp>
      <p:sp>
        <p:nvSpPr>
          <p:cNvPr id="4" name="Slide Number Placeholder 2"/>
          <p:cNvSpPr>
            <a:spLocks noGrp="1"/>
          </p:cNvSpPr>
          <p:nvPr>
            <p:ph type="sldNum" sz="quarter" idx="10"/>
          </p:nvPr>
        </p:nvSpPr>
        <p:spPr>
          <a:xfrm>
            <a:off x="6457950" y="4767264"/>
            <a:ext cx="2057400" cy="273844"/>
          </a:xfrm>
          <a:prstGeom prst="rect">
            <a:avLst/>
          </a:prstGeom>
        </p:spPr>
        <p:txBody>
          <a:bodyPr/>
          <a:lstStyle/>
          <a:p>
            <a:fld id="{2EB00EA8-B249-469C-A44C-A159550CACEB}" type="slidenum">
              <a:rPr lang="en-US" smtClean="0">
                <a:solidFill>
                  <a:srgbClr val="787878"/>
                </a:solidFill>
              </a:rPr>
              <a:pPr/>
              <a:t>‹#›</a:t>
            </a:fld>
            <a:endParaRPr lang="en-US">
              <a:solidFill>
                <a:srgbClr val="787878"/>
              </a:solidFill>
            </a:endParaRPr>
          </a:p>
        </p:txBody>
      </p:sp>
      <p:pic>
        <p:nvPicPr>
          <p:cNvPr id="6" name="Picture 2" descr="D:\1 A 工作文件\宣传推广室\公司VI\2018 5g、全网通规范\5G渠道宣传物料\5G 最终版\8.8新改5GLOGO\JPG\5G彩色JPG.jpg"/>
          <p:cNvPicPr>
            <a:picLocks noChangeAspect="1" noChangeArrowheads="1"/>
          </p:cNvPicPr>
          <p:nvPr userDrawn="1"/>
        </p:nvPicPr>
        <p:blipFill>
          <a:blip r:embed="rId2" cstate="print"/>
          <a:srcRect/>
          <a:stretch>
            <a:fillRect/>
          </a:stretch>
        </p:blipFill>
        <p:spPr bwMode="auto">
          <a:xfrm>
            <a:off x="8091874" y="160592"/>
            <a:ext cx="950526" cy="472390"/>
          </a:xfrm>
          <a:prstGeom prst="rect">
            <a:avLst/>
          </a:prstGeom>
          <a:noFill/>
        </p:spPr>
      </p:pic>
    </p:spTree>
    <p:extLst>
      <p:ext uri="{BB962C8B-B14F-4D97-AF65-F5344CB8AC3E}">
        <p14:creationId xmlns:p14="http://schemas.microsoft.com/office/powerpoint/2010/main" val="16047975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6" name="日期占位符 2"/>
          <p:cNvSpPr>
            <a:spLocks noGrp="1"/>
          </p:cNvSpPr>
          <p:nvPr>
            <p:ph type="dt" sz="half" idx="10"/>
          </p:nvPr>
        </p:nvSpPr>
        <p:spPr>
          <a:xfrm>
            <a:off x="457201" y="4767264"/>
            <a:ext cx="2133600" cy="274637"/>
          </a:xfrm>
          <a:prstGeom prst="rect">
            <a:avLst/>
          </a:prstGeom>
        </p:spPr>
        <p:txBody>
          <a:bodyPr/>
          <a:lstStyle>
            <a:lvl1pPr>
              <a:defRPr/>
            </a:lvl1pPr>
          </a:lstStyle>
          <a:p>
            <a:pPr>
              <a:defRPr/>
            </a:pPr>
            <a:endParaRPr lang="zh-CN" altLang="en-US"/>
          </a:p>
        </p:txBody>
      </p:sp>
      <p:sp>
        <p:nvSpPr>
          <p:cNvPr id="7" name="页脚占位符 3"/>
          <p:cNvSpPr>
            <a:spLocks noGrp="1"/>
          </p:cNvSpPr>
          <p:nvPr>
            <p:ph type="ftr" sz="quarter" idx="11"/>
          </p:nvPr>
        </p:nvSpPr>
        <p:spPr>
          <a:xfrm>
            <a:off x="3124200" y="4767264"/>
            <a:ext cx="2895600" cy="274637"/>
          </a:xfrm>
          <a:prstGeom prst="rect">
            <a:avLst/>
          </a:prstGeom>
        </p:spPr>
        <p:txBody>
          <a:bodyPr/>
          <a:lstStyle>
            <a:lvl1pPr>
              <a:defRPr/>
            </a:lvl1pPr>
          </a:lstStyle>
          <a:p>
            <a:pPr>
              <a:defRPr/>
            </a:pPr>
            <a:endParaRPr lang="zh-CN" altLang="en-US"/>
          </a:p>
        </p:txBody>
      </p:sp>
      <p:sp>
        <p:nvSpPr>
          <p:cNvPr id="8" name="灯片编号占位符 4"/>
          <p:cNvSpPr>
            <a:spLocks noGrp="1"/>
          </p:cNvSpPr>
          <p:nvPr>
            <p:ph type="sldNum" sz="quarter" idx="12"/>
          </p:nvPr>
        </p:nvSpPr>
        <p:spPr>
          <a:xfrm>
            <a:off x="6553201" y="4767264"/>
            <a:ext cx="2133600" cy="273844"/>
          </a:xfrm>
          <a:prstGeom prst="rect">
            <a:avLst/>
          </a:prstGeom>
        </p:spPr>
        <p:txBody>
          <a:bodyPr/>
          <a:lstStyle>
            <a:lvl1pPr>
              <a:defRPr/>
            </a:lvl1pPr>
          </a:lstStyle>
          <a:p>
            <a:pPr>
              <a:defRPr/>
            </a:pPr>
            <a:fld id="{C14A6F88-39AC-442E-B372-2FEBDC340D1D}" type="slidenum">
              <a:rPr lang="zh-CN" altLang="en-US"/>
              <a:pPr>
                <a:defRPr/>
              </a:pPr>
              <a:t>‹#›</a:t>
            </a:fld>
            <a:endParaRPr lang="zh-CN" altLang="en-US"/>
          </a:p>
        </p:txBody>
      </p:sp>
      <p:cxnSp>
        <p:nvCxnSpPr>
          <p:cNvPr id="10" name="Straight Connector 20"/>
          <p:cNvCxnSpPr/>
          <p:nvPr userDrawn="1"/>
        </p:nvCxnSpPr>
        <p:spPr bwMode="auto">
          <a:xfrm>
            <a:off x="368309" y="614363"/>
            <a:ext cx="8394699" cy="0"/>
          </a:xfrm>
          <a:prstGeom prst="line">
            <a:avLst/>
          </a:prstGeom>
          <a:ln>
            <a:solidFill>
              <a:srgbClr val="C00000"/>
            </a:solidFill>
            <a:headEnd type="none" w="med" len="med"/>
            <a:tailEnd type="none" w="med" len="med"/>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3215304445"/>
      </p:ext>
    </p:extLst>
  </p:cSld>
  <p:clrMapOvr>
    <a:masterClrMapping/>
  </p:clrMapOvr>
  <p:transition spd="slow" advClick="0" advTm="3000">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4068" r:id="rId1"/>
    <p:sldLayoutId id="2147484073" r:id="rId2"/>
    <p:sldLayoutId id="2147484072" r:id="rId3"/>
    <p:sldLayoutId id="2147484071" r:id="rId4"/>
    <p:sldLayoutId id="2147484074" r:id="rId5"/>
    <p:sldLayoutId id="2147484075" r:id="rId6"/>
    <p:sldLayoutId id="2147484076" r:id="rId7"/>
  </p:sldLayoutIdLst>
  <p:hf hdr="0" ftr="0" dt="0"/>
  <p:txStyles>
    <p:titleStyle>
      <a:lvl1pPr marL="914400" indent="-914400" algn="ctr" rtl="0" eaLnBrk="0" fontAlgn="base" hangingPunct="0">
        <a:spcBef>
          <a:spcPct val="0"/>
        </a:spcBef>
        <a:spcAft>
          <a:spcPct val="0"/>
        </a:spcAft>
        <a:defRPr kumimoji="1" sz="4400" kern="1200">
          <a:solidFill>
            <a:schemeClr val="tx1"/>
          </a:solidFill>
          <a:latin typeface="+mj-lt"/>
          <a:ea typeface="+mj-ea"/>
          <a:cs typeface="微软雅黑" charset="0"/>
          <a:sym typeface="Calibri" pitchFamily="34" charset="0"/>
        </a:defRPr>
      </a:lvl1pPr>
      <a:lvl2pPr marL="914400" indent="-914400" algn="ctr" rtl="0" eaLnBrk="0" fontAlgn="base" hangingPunct="0">
        <a:spcBef>
          <a:spcPct val="0"/>
        </a:spcBef>
        <a:spcAft>
          <a:spcPct val="0"/>
        </a:spcAft>
        <a:defRPr kumimoji="1" sz="4400">
          <a:solidFill>
            <a:schemeClr val="tx1"/>
          </a:solidFill>
          <a:latin typeface="微软雅黑" panose="020B0503020204020204" pitchFamily="34" charset="-122"/>
          <a:ea typeface="微软雅黑" panose="020B0503020204020204" pitchFamily="34" charset="-122"/>
          <a:cs typeface="微软雅黑" charset="0"/>
          <a:sym typeface="Calibri" pitchFamily="34" charset="0"/>
        </a:defRPr>
      </a:lvl2pPr>
      <a:lvl3pPr marL="914400" indent="-914400" algn="ctr" rtl="0" eaLnBrk="0" fontAlgn="base" hangingPunct="0">
        <a:spcBef>
          <a:spcPct val="0"/>
        </a:spcBef>
        <a:spcAft>
          <a:spcPct val="0"/>
        </a:spcAft>
        <a:defRPr kumimoji="1" sz="4400">
          <a:solidFill>
            <a:schemeClr val="tx1"/>
          </a:solidFill>
          <a:latin typeface="微软雅黑" panose="020B0503020204020204" pitchFamily="34" charset="-122"/>
          <a:ea typeface="微软雅黑" panose="020B0503020204020204" pitchFamily="34" charset="-122"/>
          <a:cs typeface="微软雅黑" charset="0"/>
          <a:sym typeface="Calibri" pitchFamily="34" charset="0"/>
        </a:defRPr>
      </a:lvl3pPr>
      <a:lvl4pPr marL="914400" indent="-914400" algn="ctr" rtl="0" eaLnBrk="0" fontAlgn="base" hangingPunct="0">
        <a:spcBef>
          <a:spcPct val="0"/>
        </a:spcBef>
        <a:spcAft>
          <a:spcPct val="0"/>
        </a:spcAft>
        <a:defRPr kumimoji="1" sz="4400">
          <a:solidFill>
            <a:schemeClr val="tx1"/>
          </a:solidFill>
          <a:latin typeface="微软雅黑" panose="020B0503020204020204" pitchFamily="34" charset="-122"/>
          <a:ea typeface="微软雅黑" panose="020B0503020204020204" pitchFamily="34" charset="-122"/>
          <a:cs typeface="微软雅黑" charset="0"/>
          <a:sym typeface="Calibri" pitchFamily="34" charset="0"/>
        </a:defRPr>
      </a:lvl4pPr>
      <a:lvl5pPr marL="914400" indent="-914400" algn="ctr" rtl="0" eaLnBrk="0" fontAlgn="base" hangingPunct="0">
        <a:spcBef>
          <a:spcPct val="0"/>
        </a:spcBef>
        <a:spcAft>
          <a:spcPct val="0"/>
        </a:spcAft>
        <a:defRPr kumimoji="1" sz="4400">
          <a:solidFill>
            <a:schemeClr val="tx1"/>
          </a:solidFill>
          <a:latin typeface="微软雅黑" panose="020B0503020204020204" pitchFamily="34" charset="-122"/>
          <a:ea typeface="微软雅黑" panose="020B0503020204020204" pitchFamily="34" charset="-122"/>
          <a:cs typeface="微软雅黑" charset="0"/>
          <a:sym typeface="Calibri" pitchFamily="34" charset="0"/>
        </a:defRPr>
      </a:lvl5pPr>
      <a:lvl6pPr marL="1371600" indent="-914400" algn="ctr" rtl="0" fontAlgn="base">
        <a:spcBef>
          <a:spcPct val="0"/>
        </a:spcBef>
        <a:spcAft>
          <a:spcPct val="0"/>
        </a:spcAft>
        <a:defRPr sz="4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1828800" indent="-914400" algn="ctr" rtl="0" fontAlgn="base">
        <a:spcBef>
          <a:spcPct val="0"/>
        </a:spcBef>
        <a:spcAft>
          <a:spcPct val="0"/>
        </a:spcAft>
        <a:defRPr sz="4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2286000" indent="-914400" algn="ctr" rtl="0" fontAlgn="base">
        <a:spcBef>
          <a:spcPct val="0"/>
        </a:spcBef>
        <a:spcAft>
          <a:spcPct val="0"/>
        </a:spcAft>
        <a:defRPr sz="4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2743200" indent="-914400" algn="ctr" rtl="0" fontAlgn="base">
        <a:spcBef>
          <a:spcPct val="0"/>
        </a:spcBef>
        <a:spcAft>
          <a:spcPct val="0"/>
        </a:spcAft>
        <a:defRPr sz="4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kumimoji="1" sz="3200" kern="1200">
          <a:solidFill>
            <a:schemeClr val="tx1"/>
          </a:solidFill>
          <a:latin typeface="+mn-lt"/>
          <a:ea typeface="+mn-ea"/>
          <a:cs typeface="微软雅黑" charset="0"/>
          <a:sym typeface="Calibri" pitchFamily="34" charset="0"/>
        </a:defRPr>
      </a:lvl1pPr>
      <a:lvl2pPr marL="742950" indent="-285750" algn="l" rtl="0" eaLnBrk="0" fontAlgn="base" hangingPunct="0">
        <a:spcBef>
          <a:spcPct val="20000"/>
        </a:spcBef>
        <a:spcAft>
          <a:spcPct val="0"/>
        </a:spcAft>
        <a:buFont typeface="Arial" pitchFamily="34" charset="0"/>
        <a:buChar char="–"/>
        <a:defRPr kumimoji="1" sz="2800" kern="1200">
          <a:solidFill>
            <a:schemeClr val="tx1"/>
          </a:solidFill>
          <a:latin typeface="+mn-lt"/>
          <a:ea typeface="+mn-ea"/>
          <a:cs typeface="微软雅黑" charset="0"/>
          <a:sym typeface="Calibri" pitchFamily="34" charset="0"/>
        </a:defRPr>
      </a:lvl2pPr>
      <a:lvl3pPr marL="1143000" indent="-228600" algn="l" rtl="0" eaLnBrk="0" fontAlgn="base" hangingPunct="0">
        <a:spcBef>
          <a:spcPct val="20000"/>
        </a:spcBef>
        <a:spcAft>
          <a:spcPct val="0"/>
        </a:spcAft>
        <a:buFont typeface="Arial" pitchFamily="34" charset="0"/>
        <a:buChar char="•"/>
        <a:defRPr kumimoji="1" sz="2400" kern="1200">
          <a:solidFill>
            <a:schemeClr val="tx1"/>
          </a:solidFill>
          <a:latin typeface="+mn-lt"/>
          <a:ea typeface="+mn-ea"/>
          <a:cs typeface="微软雅黑" charset="0"/>
          <a:sym typeface="Calibri" pitchFamily="34" charset="0"/>
        </a:defRPr>
      </a:lvl3pPr>
      <a:lvl4pPr marL="1600200" indent="-228600" algn="l" rtl="0" eaLnBrk="0" fontAlgn="base" hangingPunct="0">
        <a:spcBef>
          <a:spcPct val="20000"/>
        </a:spcBef>
        <a:spcAft>
          <a:spcPct val="0"/>
        </a:spcAft>
        <a:buFont typeface="Arial" pitchFamily="34" charset="0"/>
        <a:buChar char="–"/>
        <a:defRPr kumimoji="1" sz="2000" kern="1200">
          <a:solidFill>
            <a:schemeClr val="tx1"/>
          </a:solidFill>
          <a:latin typeface="+mn-lt"/>
          <a:ea typeface="+mn-ea"/>
          <a:cs typeface="微软雅黑" charset="0"/>
          <a:sym typeface="Calibri" pitchFamily="34" charset="0"/>
        </a:defRPr>
      </a:lvl4pPr>
      <a:lvl5pPr marL="2057400" indent="-228600" algn="l" rtl="0" eaLnBrk="0" fontAlgn="base" hangingPunct="0">
        <a:spcBef>
          <a:spcPct val="20000"/>
        </a:spcBef>
        <a:spcAft>
          <a:spcPct val="0"/>
        </a:spcAft>
        <a:buFont typeface="Arial" pitchFamily="34" charset="0"/>
        <a:buChar char="»"/>
        <a:defRPr kumimoji="1" sz="2000" kern="1200">
          <a:solidFill>
            <a:schemeClr val="tx1"/>
          </a:solidFill>
          <a:latin typeface="+mn-lt"/>
          <a:ea typeface="+mn-ea"/>
          <a:cs typeface="微软雅黑" charset="0"/>
          <a:sym typeface="Calibri"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63688" y="1419622"/>
            <a:ext cx="5616624" cy="914400"/>
          </a:xfrm>
          <a:prstGeom prst="rect">
            <a:avLst/>
          </a:prstGeom>
          <a:noFill/>
        </p:spPr>
        <p:txBody>
          <a:bodyPr wrap="none" rtlCol="0">
            <a:noAutofit/>
          </a:bodyPr>
          <a:lstStyle/>
          <a:p>
            <a:pPr algn="ctr" eaLnBrk="0" hangingPunct="0">
              <a:spcBef>
                <a:spcPct val="20000"/>
              </a:spcBef>
            </a:pPr>
            <a:r>
              <a:rPr kumimoji="1" lang="en-US" altLang="zh-CN" sz="2400" spc="100" dirty="0">
                <a:solidFill>
                  <a:srgbClr val="00469D"/>
                </a:solidFill>
                <a:latin typeface="+mn-lt"/>
                <a:ea typeface="+mn-ea"/>
                <a:cs typeface="微软雅黑" charset="0"/>
                <a:sym typeface="Calibri" pitchFamily="34" charset="0"/>
              </a:rPr>
              <a:t>Discussion paper on mobile </a:t>
            </a:r>
          </a:p>
          <a:p>
            <a:pPr algn="ctr" eaLnBrk="0" hangingPunct="0">
              <a:spcBef>
                <a:spcPct val="20000"/>
              </a:spcBef>
            </a:pPr>
            <a:r>
              <a:rPr kumimoji="1" lang="en-US" altLang="zh-CN" sz="2400" spc="100" dirty="0">
                <a:solidFill>
                  <a:srgbClr val="00469D"/>
                </a:solidFill>
                <a:latin typeface="+mn-lt"/>
                <a:ea typeface="+mn-ea"/>
                <a:cs typeface="微软雅黑" charset="0"/>
                <a:sym typeface="Calibri" pitchFamily="34" charset="0"/>
              </a:rPr>
              <a:t>Computing Aware Network</a:t>
            </a:r>
            <a:endParaRPr kumimoji="1" lang="zh-CN" altLang="en-US" sz="2400" spc="100" dirty="0">
              <a:solidFill>
                <a:srgbClr val="00469D"/>
              </a:solidFill>
              <a:latin typeface="+mn-lt"/>
              <a:ea typeface="+mn-ea"/>
              <a:cs typeface="微软雅黑" charset="0"/>
              <a:sym typeface="Calibri" pitchFamily="34" charset="0"/>
            </a:endParaRPr>
          </a:p>
        </p:txBody>
      </p:sp>
      <p:sp>
        <p:nvSpPr>
          <p:cNvPr id="8" name="文本框 7"/>
          <p:cNvSpPr txBox="1"/>
          <p:nvPr/>
        </p:nvSpPr>
        <p:spPr>
          <a:xfrm>
            <a:off x="1547664" y="2643758"/>
            <a:ext cx="6048672" cy="568052"/>
          </a:xfrm>
          <a:prstGeom prst="rect">
            <a:avLst/>
          </a:prstGeom>
          <a:noFill/>
        </p:spPr>
        <p:txBody>
          <a:bodyPr wrap="none" rtlCol="0">
            <a:noAutofit/>
          </a:bodyPr>
          <a:lstStyle/>
          <a:p>
            <a:pPr marR="0" algn="ctr" defTabSz="914400" rtl="0" eaLnBrk="0" fontAlgn="base" latinLnBrk="0" hangingPunct="0">
              <a:lnSpc>
                <a:spcPct val="150000"/>
              </a:lnSpc>
              <a:spcBef>
                <a:spcPct val="20000"/>
              </a:spcBef>
              <a:spcAft>
                <a:spcPct val="0"/>
              </a:spcAft>
              <a:buClrTx/>
              <a:buSzTx/>
              <a:tabLst/>
            </a:pPr>
            <a:r>
              <a:rPr kumimoji="1" lang="en-US" altLang="zh-CN" spc="100" dirty="0">
                <a:solidFill>
                  <a:srgbClr val="DE433F">
                    <a:alpha val="90000"/>
                  </a:srgbClr>
                </a:solidFill>
                <a:latin typeface="+mn-lt"/>
                <a:ea typeface="+mn-ea"/>
                <a:cs typeface="微软雅黑" charset="0"/>
                <a:sym typeface="Calibri" pitchFamily="34" charset="0"/>
              </a:rPr>
              <a:t>China Telecom</a:t>
            </a:r>
          </a:p>
        </p:txBody>
      </p:sp>
    </p:spTree>
    <p:extLst>
      <p:ext uri="{BB962C8B-B14F-4D97-AF65-F5344CB8AC3E}">
        <p14:creationId xmlns:p14="http://schemas.microsoft.com/office/powerpoint/2010/main" val="8369247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1"/>
          <p:cNvSpPr txBox="1">
            <a:spLocks/>
          </p:cNvSpPr>
          <p:nvPr/>
        </p:nvSpPr>
        <p:spPr bwMode="auto">
          <a:xfrm>
            <a:off x="424379" y="267494"/>
            <a:ext cx="8686116" cy="434340"/>
          </a:xfrm>
          <a:prstGeom prst="rect">
            <a:avLst/>
          </a:prstGeom>
          <a:noFill/>
          <a:ln w="9525">
            <a:noFill/>
            <a:miter lim="800000"/>
            <a:headEnd/>
            <a:tailEnd/>
          </a:ln>
          <a:effectLst/>
        </p:spPr>
        <p:txBody>
          <a:bodyPr vert="horz" wrap="square" lIns="68552" tIns="34276" rIns="68552" bIns="34276" numCol="1" anchor="t" anchorCtr="0" compatLnSpc="1">
            <a:prstTxWarp prst="textNoShape">
              <a:avLst/>
            </a:prstTxWarp>
          </a:bodyPr>
          <a:lstStyle/>
          <a:p>
            <a:pPr marL="0" lvl="1" defTabSz="914400">
              <a:lnSpc>
                <a:spcPct val="90000"/>
              </a:lnSpc>
              <a:defRPr/>
            </a:pPr>
            <a:r>
              <a:rPr kumimoji="1" lang="en-US" altLang="zh-CN" sz="2000" dirty="0">
                <a:solidFill>
                  <a:srgbClr val="00469E"/>
                </a:solidFill>
                <a:latin typeface="+mn-lt"/>
                <a:ea typeface="+mn-ea"/>
                <a:cs typeface="微软雅黑" charset="0"/>
                <a:sym typeface="Arial" panose="020B0604020202020204" pitchFamily="34" charset="0"/>
              </a:rPr>
              <a:t>Background</a:t>
            </a:r>
          </a:p>
        </p:txBody>
      </p:sp>
      <p:sp>
        <p:nvSpPr>
          <p:cNvPr id="3" name="内容占位符 2">
            <a:extLst>
              <a:ext uri="{FF2B5EF4-FFF2-40B4-BE49-F238E27FC236}">
                <a16:creationId xmlns:a16="http://schemas.microsoft.com/office/drawing/2014/main" id="{2EEA5A8A-254F-484C-BA6F-78AAF26D0748}"/>
              </a:ext>
            </a:extLst>
          </p:cNvPr>
          <p:cNvSpPr txBox="1">
            <a:spLocks/>
          </p:cNvSpPr>
          <p:nvPr/>
        </p:nvSpPr>
        <p:spPr>
          <a:xfrm>
            <a:off x="539052" y="765860"/>
            <a:ext cx="8065895" cy="4184601"/>
          </a:xfrm>
          <a:prstGeom prst="rect">
            <a:avLst/>
          </a:prstGeom>
        </p:spPr>
        <p:txBody>
          <a:bodyPr vert="horz" lIns="91430" tIns="71992" rIns="91430" bIns="71992" rtlCol="0">
            <a:normAutofit/>
          </a:bodyPr>
          <a:lstStyle/>
          <a:p>
            <a:pPr marL="342861" indent="-342861" defTabSz="914296" fontAlgn="auto">
              <a:spcBef>
                <a:spcPct val="20000"/>
              </a:spcBef>
              <a:spcAft>
                <a:spcPts val="600"/>
              </a:spcAft>
              <a:buFont typeface="Arial" pitchFamily="34" charset="0"/>
              <a:buChar char="•"/>
              <a:defRPr/>
            </a:pPr>
            <a:r>
              <a:rPr lang="en-US" altLang="zh-CN" sz="1400" dirty="0">
                <a:latin typeface="Arial" panose="020B0604020202020204" pitchFamily="34" charset="0"/>
                <a:cs typeface="Arial" panose="020B0604020202020204" pitchFamily="34" charset="0"/>
              </a:rPr>
              <a:t>For some 5G scenarios,</a:t>
            </a:r>
            <a:r>
              <a:rPr lang="zh-CN" altLang="en-US" sz="1400" dirty="0">
                <a:latin typeface="Arial" panose="020B0604020202020204" pitchFamily="34" charset="0"/>
                <a:cs typeface="Arial" panose="020B0604020202020204" pitchFamily="34" charset="0"/>
              </a:rPr>
              <a:t> </a:t>
            </a:r>
            <a:r>
              <a:rPr lang="en-US" altLang="zh-CN" sz="1400" dirty="0">
                <a:latin typeface="Arial" panose="020B0604020202020204" pitchFamily="34" charset="0"/>
                <a:cs typeface="Arial" panose="020B0604020202020204" pitchFamily="34" charset="0"/>
              </a:rPr>
              <a:t>such as XR services and cloud gaming, there are potential requirements for computing power.  For example, the type of computing power resources (GPU, FPGA, </a:t>
            </a:r>
            <a:r>
              <a:rPr lang="en-US" altLang="zh-CN" sz="1400" dirty="0" err="1">
                <a:latin typeface="Arial" panose="020B0604020202020204" pitchFamily="34" charset="0"/>
                <a:cs typeface="Arial" panose="020B0604020202020204" pitchFamily="34" charset="0"/>
              </a:rPr>
              <a:t>etc</a:t>
            </a:r>
            <a:r>
              <a:rPr lang="en-US" altLang="zh-CN" sz="1400" dirty="0">
                <a:latin typeface="Arial" panose="020B0604020202020204" pitchFamily="34" charset="0"/>
                <a:cs typeface="Arial" panose="020B0604020202020204" pitchFamily="34" charset="0"/>
              </a:rPr>
              <a:t>) and the total amount of computing power resources.</a:t>
            </a:r>
          </a:p>
          <a:p>
            <a:pPr marL="800061" lvl="1" indent="-342861" defTabSz="914296" fontAlgn="auto">
              <a:spcBef>
                <a:spcPct val="20000"/>
              </a:spcBef>
              <a:spcAft>
                <a:spcPts val="600"/>
              </a:spcAft>
              <a:buFont typeface="Arial" pitchFamily="34" charset="0"/>
              <a:buChar char="•"/>
              <a:defRPr/>
            </a:pPr>
            <a:r>
              <a:rPr lang="en-US" altLang="zh-CN" sz="1400" dirty="0">
                <a:latin typeface="Arial" panose="020B0604020202020204" pitchFamily="34" charset="0"/>
                <a:cs typeface="Arial" panose="020B0604020202020204" pitchFamily="34" charset="0"/>
              </a:rPr>
              <a:t>Only non-computing aspects are considered for performance improvement, for example, 5QI enhancement, </a:t>
            </a:r>
            <a:r>
              <a:rPr lang="en-US" altLang="zh-CN" sz="1400" dirty="0" err="1">
                <a:latin typeface="Arial" panose="020B0604020202020204" pitchFamily="34" charset="0"/>
                <a:cs typeface="Arial" panose="020B0604020202020204" pitchFamily="34" charset="0"/>
              </a:rPr>
              <a:t>etc</a:t>
            </a:r>
            <a:r>
              <a:rPr lang="en-US" altLang="zh-CN" sz="1400" dirty="0">
                <a:latin typeface="Arial" panose="020B0604020202020204" pitchFamily="34" charset="0"/>
                <a:cs typeface="Arial" panose="020B0604020202020204" pitchFamily="34" charset="0"/>
              </a:rPr>
              <a:t>;</a:t>
            </a:r>
          </a:p>
          <a:p>
            <a:pPr marL="800061" lvl="1" indent="-342861" defTabSz="914296" fontAlgn="auto">
              <a:spcBef>
                <a:spcPct val="20000"/>
              </a:spcBef>
              <a:spcAft>
                <a:spcPts val="600"/>
              </a:spcAft>
              <a:buFont typeface="Arial" pitchFamily="34" charset="0"/>
              <a:buChar char="•"/>
              <a:defRPr/>
            </a:pPr>
            <a:r>
              <a:rPr lang="en-US" altLang="zh-CN" sz="1400" dirty="0">
                <a:latin typeface="Arial" panose="020B0604020202020204" pitchFamily="34" charset="0"/>
                <a:cs typeface="Arial" panose="020B0604020202020204" pitchFamily="34" charset="0"/>
              </a:rPr>
              <a:t>Computing aspects are not considered;</a:t>
            </a:r>
          </a:p>
          <a:p>
            <a:pPr marL="342861" indent="-342861" defTabSz="914296" fontAlgn="auto">
              <a:spcBef>
                <a:spcPct val="20000"/>
              </a:spcBef>
              <a:spcAft>
                <a:spcPts val="600"/>
              </a:spcAft>
              <a:buFont typeface="Arial" pitchFamily="34" charset="0"/>
              <a:buChar char="•"/>
              <a:defRPr/>
            </a:pPr>
            <a:r>
              <a:rPr lang="en-US" altLang="zh-CN" sz="1400" dirty="0">
                <a:latin typeface="Arial" panose="020B0604020202020204" pitchFamily="34" charset="0"/>
                <a:cs typeface="Arial" panose="020B0604020202020204" pitchFamily="34" charset="0"/>
              </a:rPr>
              <a:t>Jointly optimizing communication and computing power can further improve better service quality and user experience for 5G user services. </a:t>
            </a:r>
          </a:p>
          <a:p>
            <a:pPr marL="342861" indent="-342861" defTabSz="914296" fontAlgn="auto">
              <a:spcBef>
                <a:spcPct val="20000"/>
              </a:spcBef>
              <a:spcAft>
                <a:spcPts val="600"/>
              </a:spcAft>
              <a:buFont typeface="Arial" pitchFamily="34" charset="0"/>
              <a:buChar char="•"/>
              <a:defRPr/>
            </a:pPr>
            <a:r>
              <a:rPr lang="en-US" altLang="zh-CN" sz="1400" dirty="0">
                <a:solidFill>
                  <a:srgbClr val="000000"/>
                </a:solidFill>
                <a:latin typeface="Arial" panose="020B0604020202020204" pitchFamily="34" charset="0"/>
                <a:ea typeface="微软雅黑"/>
                <a:cs typeface="Arial" panose="020B0604020202020204" pitchFamily="34" charset="0"/>
              </a:rPr>
              <a:t>In China Telecom’s view, it is important to utilize distributed computing power and integrate computing power with 5GC. We proposed new SID on Computing Power Network in other work groups, including SA2(#146e-148e) and SA5(#140e). And other WGs suggest that SA1 work would be done </a:t>
            </a:r>
            <a:r>
              <a:rPr lang="en-US" altLang="zh-CN" sz="1400" dirty="0" err="1">
                <a:solidFill>
                  <a:srgbClr val="000000"/>
                </a:solidFill>
                <a:latin typeface="Arial" panose="020B0604020202020204" pitchFamily="34" charset="0"/>
                <a:ea typeface="微软雅黑"/>
                <a:cs typeface="Arial" panose="020B0604020202020204" pitchFamily="34" charset="0"/>
              </a:rPr>
              <a:t>first.Therefore</a:t>
            </a:r>
            <a:r>
              <a:rPr lang="en-US" altLang="zh-CN" sz="1400" dirty="0">
                <a:solidFill>
                  <a:srgbClr val="000000"/>
                </a:solidFill>
                <a:latin typeface="Arial" panose="020B0604020202020204" pitchFamily="34" charset="0"/>
                <a:ea typeface="微软雅黑"/>
                <a:cs typeface="Arial" panose="020B0604020202020204" pitchFamily="34" charset="0"/>
              </a:rPr>
              <a:t>, China Telecom think it is necessary to study Computing Aware Network related requirements and use cases in SA1. More details please see backup.</a:t>
            </a:r>
            <a:endParaRPr lang="en-US" altLang="zh-CN" sz="1400" dirty="0">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6817136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1"/>
          <p:cNvSpPr txBox="1">
            <a:spLocks/>
          </p:cNvSpPr>
          <p:nvPr/>
        </p:nvSpPr>
        <p:spPr bwMode="auto">
          <a:xfrm>
            <a:off x="397496" y="221105"/>
            <a:ext cx="8686116" cy="434340"/>
          </a:xfrm>
          <a:prstGeom prst="rect">
            <a:avLst/>
          </a:prstGeom>
          <a:noFill/>
          <a:ln w="9525">
            <a:noFill/>
            <a:miter lim="800000"/>
            <a:headEnd/>
            <a:tailEnd/>
          </a:ln>
          <a:effectLst/>
        </p:spPr>
        <p:txBody>
          <a:bodyPr vert="horz" wrap="square" lIns="68552" tIns="34276" rIns="68552" bIns="34276" numCol="1" anchor="t" anchorCtr="0" compatLnSpc="1">
            <a:prstTxWarp prst="textNoShape">
              <a:avLst/>
            </a:prstTxWarp>
          </a:bodyPr>
          <a:lstStyle/>
          <a:p>
            <a:pPr marL="0" lvl="1" defTabSz="914400">
              <a:lnSpc>
                <a:spcPct val="90000"/>
              </a:lnSpc>
              <a:defRPr/>
            </a:pPr>
            <a:r>
              <a:rPr kumimoji="1" lang="en-US" altLang="zh-CN" sz="2000" dirty="0">
                <a:solidFill>
                  <a:srgbClr val="00469E"/>
                </a:solidFill>
                <a:latin typeface="+mn-lt"/>
                <a:ea typeface="+mn-ea"/>
                <a:cs typeface="微软雅黑" charset="0"/>
                <a:sym typeface="Arial" panose="020B0604020202020204" pitchFamily="34" charset="0"/>
              </a:rPr>
              <a:t>Use case 1 - XR : features and bottlenecks</a:t>
            </a:r>
          </a:p>
        </p:txBody>
      </p:sp>
      <p:sp>
        <p:nvSpPr>
          <p:cNvPr id="2" name="矩形 1">
            <a:extLst>
              <a:ext uri="{FF2B5EF4-FFF2-40B4-BE49-F238E27FC236}">
                <a16:creationId xmlns:a16="http://schemas.microsoft.com/office/drawing/2014/main" id="{1DD00DE4-BFD5-4D19-ABFE-EDFD44BD5193}"/>
              </a:ext>
            </a:extLst>
          </p:cNvPr>
          <p:cNvSpPr/>
          <p:nvPr/>
        </p:nvSpPr>
        <p:spPr bwMode="auto">
          <a:xfrm>
            <a:off x="6275300" y="843558"/>
            <a:ext cx="2808312" cy="2517266"/>
          </a:xfrm>
          <a:prstGeom prst="rect">
            <a:avLst/>
          </a:prstGeom>
          <a:solidFill>
            <a:schemeClr val="lt1">
              <a:alpha val="52000"/>
            </a:schemeClr>
          </a:solidFill>
          <a:ln>
            <a:gradFill>
              <a:gsLst>
                <a:gs pos="100000">
                  <a:schemeClr val="accent1">
                    <a:lumMod val="5000"/>
                    <a:lumOff val="95000"/>
                  </a:schemeClr>
                </a:gs>
                <a:gs pos="35000">
                  <a:schemeClr val="accent1">
                    <a:lumMod val="45000"/>
                    <a:lumOff val="55000"/>
                  </a:schemeClr>
                </a:gs>
                <a:gs pos="59000">
                  <a:schemeClr val="accent1">
                    <a:lumMod val="45000"/>
                    <a:lumOff val="55000"/>
                  </a:schemeClr>
                </a:gs>
                <a:gs pos="0">
                  <a:schemeClr val="accent1">
                    <a:lumMod val="30000"/>
                    <a:lumOff val="70000"/>
                  </a:schemeClr>
                </a:gs>
              </a:gsLst>
              <a:lin ang="5400000" scaled="1"/>
            </a:gra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defTabSz="914400" eaLnBrk="1" latinLnBrk="0" hangingPunct="1">
              <a:lnSpc>
                <a:spcPct val="100000"/>
              </a:lnSpc>
              <a:buClrTx/>
              <a:buSzTx/>
              <a:buFont typeface="Arial" panose="020B0604020202020204" pitchFamily="34" charset="0"/>
              <a:buNone/>
              <a:tabLst/>
            </a:pPr>
            <a:r>
              <a:rPr lang="en-US" altLang="zh-CN" sz="1400" b="1" dirty="0">
                <a:solidFill>
                  <a:schemeClr val="tx1"/>
                </a:solidFill>
                <a:latin typeface="+mn-ea"/>
              </a:rPr>
              <a:t>Requirement 3</a:t>
            </a:r>
            <a:r>
              <a:rPr lang="zh-CN" altLang="en-US" sz="1400" b="1" dirty="0">
                <a:solidFill>
                  <a:schemeClr val="tx1"/>
                </a:solidFill>
                <a:latin typeface="+mn-ea"/>
              </a:rPr>
              <a:t>：</a:t>
            </a:r>
            <a:r>
              <a:rPr lang="en-US" altLang="zh-CN" sz="1400" b="1" dirty="0">
                <a:solidFill>
                  <a:schemeClr val="tx1"/>
                </a:solidFill>
                <a:latin typeface="+mn-ea"/>
              </a:rPr>
              <a:t>large computing power</a:t>
            </a:r>
          </a:p>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lang="en-US" altLang="zh-CN" sz="1400" dirty="0">
              <a:solidFill>
                <a:schemeClr val="tx1"/>
              </a:solidFill>
              <a:latin typeface="Arial" panose="020B0604020202020204" pitchFamily="34" charset="0"/>
              <a:ea typeface="宋体" panose="02010600030101010101" pitchFamily="2" charset="-122"/>
            </a:endParaRPr>
          </a:p>
          <a:p>
            <a:r>
              <a:rPr lang="en-US" altLang="zh-CN" sz="1400" dirty="0">
                <a:solidFill>
                  <a:schemeClr val="tx1"/>
                </a:solidFill>
                <a:latin typeface="Arial" panose="020B0604020202020204" pitchFamily="34" charset="0"/>
                <a:ea typeface="宋体" panose="02010600030101010101" pitchFamily="2" charset="-122"/>
              </a:rPr>
              <a:t>The requirement of computing power is huge for some scenarios(e.g., rendering, modelling).</a:t>
            </a:r>
          </a:p>
          <a:p>
            <a:endParaRPr lang="en-US" altLang="zh-CN" sz="1400" dirty="0">
              <a:solidFill>
                <a:schemeClr val="tx1"/>
              </a:solidFill>
              <a:latin typeface="Arial" panose="020B0604020202020204" pitchFamily="34" charset="0"/>
              <a:ea typeface="宋体" panose="02010600030101010101" pitchFamily="2" charset="-122"/>
            </a:endParaRPr>
          </a:p>
        </p:txBody>
      </p:sp>
      <p:sp>
        <p:nvSpPr>
          <p:cNvPr id="6" name="矩形 5">
            <a:extLst>
              <a:ext uri="{FF2B5EF4-FFF2-40B4-BE49-F238E27FC236}">
                <a16:creationId xmlns:a16="http://schemas.microsoft.com/office/drawing/2014/main" id="{DB3399D1-04B4-480E-A991-1C2C9AAFCD7F}"/>
              </a:ext>
            </a:extLst>
          </p:cNvPr>
          <p:cNvSpPr/>
          <p:nvPr/>
        </p:nvSpPr>
        <p:spPr bwMode="auto">
          <a:xfrm>
            <a:off x="3155398" y="840544"/>
            <a:ext cx="2880320" cy="2520280"/>
          </a:xfrm>
          <a:prstGeom prst="rect">
            <a:avLst/>
          </a:prstGeom>
          <a:solidFill>
            <a:schemeClr val="lt1">
              <a:alpha val="52000"/>
            </a:schemeClr>
          </a:solidFill>
          <a:ln>
            <a:gradFill>
              <a:gsLst>
                <a:gs pos="100000">
                  <a:schemeClr val="accent1">
                    <a:lumMod val="5000"/>
                    <a:lumOff val="95000"/>
                  </a:schemeClr>
                </a:gs>
                <a:gs pos="35000">
                  <a:schemeClr val="accent1">
                    <a:lumMod val="45000"/>
                    <a:lumOff val="55000"/>
                  </a:schemeClr>
                </a:gs>
                <a:gs pos="59000">
                  <a:schemeClr val="accent1">
                    <a:lumMod val="45000"/>
                    <a:lumOff val="55000"/>
                  </a:schemeClr>
                </a:gs>
                <a:gs pos="0">
                  <a:schemeClr val="accent1">
                    <a:lumMod val="30000"/>
                    <a:lumOff val="70000"/>
                  </a:schemeClr>
                </a:gs>
              </a:gsLst>
              <a:lin ang="5400000" scaled="1"/>
            </a:gra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r>
              <a:rPr lang="en-US" altLang="zh-CN" sz="1400" b="1" dirty="0">
                <a:solidFill>
                  <a:schemeClr val="tx1"/>
                </a:solidFill>
                <a:latin typeface="+mn-ea"/>
              </a:rPr>
              <a:t>Requirement 2</a:t>
            </a:r>
            <a:r>
              <a:rPr lang="zh-CN" altLang="en-US" sz="1400" b="1" dirty="0">
                <a:solidFill>
                  <a:schemeClr val="tx1"/>
                </a:solidFill>
                <a:latin typeface="+mn-ea"/>
              </a:rPr>
              <a:t>：</a:t>
            </a:r>
            <a:r>
              <a:rPr lang="en-US" altLang="zh-CN" sz="1400" b="1" dirty="0">
                <a:solidFill>
                  <a:schemeClr val="tx1"/>
                </a:solidFill>
                <a:latin typeface="+mn-ea"/>
              </a:rPr>
              <a:t>high bandwidth</a:t>
            </a:r>
            <a:endParaRPr kumimoji="0" lang="en-US" altLang="zh-CN" sz="1600" b="1" i="0" u="none" strike="noStrike" cap="none" normalizeH="0" baseline="0" dirty="0">
              <a:ln>
                <a:noFill/>
              </a:ln>
              <a:solidFill>
                <a:schemeClr val="tx1"/>
              </a:solidFill>
              <a:effectLst/>
              <a:latin typeface="Arial" panose="020B0604020202020204" pitchFamily="34" charset="0"/>
              <a:ea typeface="宋体" panose="02010600030101010101" pitchFamily="2" charset="-122"/>
            </a:endParaRPr>
          </a:p>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lang="en-US" altLang="zh-CN" sz="1600" dirty="0">
              <a:solidFill>
                <a:schemeClr val="tx1"/>
              </a:solidFill>
              <a:latin typeface="Arial" panose="020B0604020202020204" pitchFamily="34" charset="0"/>
              <a:ea typeface="宋体" panose="02010600030101010101" pitchFamily="2" charset="-122"/>
            </a:endParaRPr>
          </a:p>
          <a:p>
            <a:pPr marL="0" marR="0" indent="0" defTabSz="914400" eaLnBrk="1" latinLnBrk="0" hangingPunct="1">
              <a:lnSpc>
                <a:spcPct val="100000"/>
              </a:lnSpc>
              <a:buClrTx/>
              <a:buSzTx/>
              <a:buFont typeface="Arial" panose="020B0604020202020204" pitchFamily="34" charset="0"/>
              <a:buNone/>
              <a:tabLst/>
            </a:pPr>
            <a:r>
              <a:rPr lang="en-US" altLang="zh-CN" sz="1400" dirty="0">
                <a:solidFill>
                  <a:schemeClr val="tx1"/>
                </a:solidFill>
                <a:latin typeface="Arial" panose="020B0604020202020204" pitchFamily="34" charset="0"/>
                <a:ea typeface="宋体" panose="02010600030101010101" pitchFamily="2" charset="-122"/>
              </a:rPr>
              <a:t>In XR business, high-definition picture quality and DPI, such as 4K, 8K or 3D holographic will bring greatly impact to speed and network bandwidth. </a:t>
            </a:r>
            <a:endParaRPr lang="zh-CN" altLang="en-US" sz="1400" dirty="0">
              <a:solidFill>
                <a:schemeClr val="tx1"/>
              </a:solidFill>
              <a:latin typeface="Arial" panose="020B0604020202020204" pitchFamily="34" charset="0"/>
              <a:ea typeface="宋体" panose="02010600030101010101" pitchFamily="2" charset="-122"/>
            </a:endParaRPr>
          </a:p>
        </p:txBody>
      </p:sp>
      <p:sp>
        <p:nvSpPr>
          <p:cNvPr id="7" name="矩形 6">
            <a:extLst>
              <a:ext uri="{FF2B5EF4-FFF2-40B4-BE49-F238E27FC236}">
                <a16:creationId xmlns:a16="http://schemas.microsoft.com/office/drawing/2014/main" id="{F96BAC78-A8C9-4D76-9BB9-9CB78F939CEE}"/>
              </a:ext>
            </a:extLst>
          </p:cNvPr>
          <p:cNvSpPr/>
          <p:nvPr/>
        </p:nvSpPr>
        <p:spPr bwMode="auto">
          <a:xfrm>
            <a:off x="107504" y="843558"/>
            <a:ext cx="2736304" cy="2517266"/>
          </a:xfrm>
          <a:prstGeom prst="rect">
            <a:avLst/>
          </a:prstGeom>
          <a:solidFill>
            <a:schemeClr val="lt1">
              <a:alpha val="52000"/>
            </a:schemeClr>
          </a:solidFill>
          <a:ln>
            <a:gradFill>
              <a:gsLst>
                <a:gs pos="100000">
                  <a:schemeClr val="accent1">
                    <a:lumMod val="5000"/>
                    <a:lumOff val="95000"/>
                  </a:schemeClr>
                </a:gs>
                <a:gs pos="35000">
                  <a:schemeClr val="accent1">
                    <a:lumMod val="45000"/>
                    <a:lumOff val="55000"/>
                  </a:schemeClr>
                </a:gs>
                <a:gs pos="59000">
                  <a:schemeClr val="accent1">
                    <a:lumMod val="45000"/>
                    <a:lumOff val="55000"/>
                  </a:schemeClr>
                </a:gs>
                <a:gs pos="0">
                  <a:schemeClr val="accent1">
                    <a:lumMod val="30000"/>
                    <a:lumOff val="70000"/>
                  </a:schemeClr>
                </a:gs>
              </a:gsLst>
              <a:lin ang="5400000" scaled="1"/>
            </a:gra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r>
              <a:rPr lang="en-US" altLang="zh-CN" sz="1400" b="1" dirty="0">
                <a:solidFill>
                  <a:schemeClr val="tx1"/>
                </a:solidFill>
                <a:latin typeface="+mn-ea"/>
              </a:rPr>
              <a:t>Requirement 1</a:t>
            </a:r>
            <a:r>
              <a:rPr lang="zh-CN" altLang="en-US" sz="1400" b="1" dirty="0">
                <a:solidFill>
                  <a:schemeClr val="tx1"/>
                </a:solidFill>
                <a:latin typeface="+mn-ea"/>
              </a:rPr>
              <a:t>：</a:t>
            </a:r>
            <a:r>
              <a:rPr lang="en-US" altLang="zh-CN" sz="1400" b="1" dirty="0">
                <a:solidFill>
                  <a:schemeClr val="tx1"/>
                </a:solidFill>
                <a:latin typeface="+mn-ea"/>
              </a:rPr>
              <a:t>low delay</a:t>
            </a:r>
          </a:p>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en-US" altLang="zh-CN" sz="1800" b="0" i="0" u="none" strike="noStrike" cap="none" normalizeH="0" baseline="0" dirty="0">
              <a:ln>
                <a:noFill/>
              </a:ln>
              <a:solidFill>
                <a:schemeClr val="tx1"/>
              </a:solidFill>
              <a:effectLst/>
              <a:latin typeface="Arial" panose="020B0604020202020204" pitchFamily="34" charset="0"/>
              <a:ea typeface="宋体" panose="02010600030101010101" pitchFamily="2" charset="-122"/>
            </a:endParaRPr>
          </a:p>
          <a:p>
            <a:r>
              <a:rPr lang="en-US" altLang="zh-CN" sz="1400" dirty="0">
                <a:solidFill>
                  <a:schemeClr val="tx1"/>
                </a:solidFill>
                <a:latin typeface="Arial" panose="020B0604020202020204" pitchFamily="34" charset="0"/>
                <a:ea typeface="宋体" panose="02010600030101010101" pitchFamily="2" charset="-122"/>
              </a:rPr>
              <a:t>In the SA1 specification (TS 22.261), the max allowed end-to-end latency has been defined for XR services, and the end-to-end latency is the total PDB of UL and DL direction. </a:t>
            </a:r>
            <a:endParaRPr kumimoji="0" lang="zh-CN" altLang="en-US" sz="1400" b="0" i="0" u="none" strike="noStrike" cap="none" normalizeH="0" baseline="0" dirty="0">
              <a:ln>
                <a:noFill/>
              </a:ln>
              <a:solidFill>
                <a:schemeClr val="tx1"/>
              </a:solidFill>
              <a:effectLst/>
              <a:latin typeface="Arial" panose="020B0604020202020204" pitchFamily="34" charset="0"/>
              <a:ea typeface="宋体" panose="02010600030101010101" pitchFamily="2" charset="-122"/>
            </a:endParaRPr>
          </a:p>
        </p:txBody>
      </p:sp>
      <p:sp>
        <p:nvSpPr>
          <p:cNvPr id="10" name="矩形 9">
            <a:extLst>
              <a:ext uri="{FF2B5EF4-FFF2-40B4-BE49-F238E27FC236}">
                <a16:creationId xmlns:a16="http://schemas.microsoft.com/office/drawing/2014/main" id="{25D0AF4A-4A83-4ADB-8890-48A952B1E54F}"/>
              </a:ext>
            </a:extLst>
          </p:cNvPr>
          <p:cNvSpPr/>
          <p:nvPr/>
        </p:nvSpPr>
        <p:spPr bwMode="auto">
          <a:xfrm>
            <a:off x="167066" y="3360824"/>
            <a:ext cx="8856984" cy="1440160"/>
          </a:xfrm>
          <a:prstGeom prst="rect">
            <a:avLst/>
          </a:prstGeom>
          <a:solidFill>
            <a:schemeClr val="lt1">
              <a:alpha val="52000"/>
            </a:schemeClr>
          </a:solidFill>
          <a:ln w="19050">
            <a:solidFill>
              <a:srgbClr val="FF0000"/>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r>
              <a:rPr lang="en-US" altLang="zh-CN" sz="1400" b="1" dirty="0">
                <a:solidFill>
                  <a:schemeClr val="tx1"/>
                </a:solidFill>
                <a:latin typeface="+mn-ea"/>
              </a:rPr>
              <a:t>Bottlenecks in 5G network support for XR services</a:t>
            </a:r>
          </a:p>
          <a:p>
            <a:endParaRPr lang="en-US" altLang="zh-CN" sz="1400" b="1" dirty="0">
              <a:solidFill>
                <a:schemeClr val="tx1"/>
              </a:solidFill>
              <a:latin typeface="+mn-ea"/>
            </a:endParaRPr>
          </a:p>
          <a:p>
            <a:pPr marL="285750" indent="-285750">
              <a:buFont typeface="Arial" panose="020B0604020202020204" pitchFamily="34" charset="0"/>
              <a:buChar char="•"/>
            </a:pPr>
            <a:r>
              <a:rPr lang="en-US" altLang="zh-CN" sz="1400" dirty="0">
                <a:solidFill>
                  <a:schemeClr val="tx1"/>
                </a:solidFill>
                <a:latin typeface="Arial" panose="020B0604020202020204" pitchFamily="34" charset="0"/>
                <a:ea typeface="宋体" panose="02010600030101010101" pitchFamily="2" charset="-122"/>
              </a:rPr>
              <a:t>The requirement of computing power is huge for some scenarios(e.g., rendering);</a:t>
            </a:r>
          </a:p>
          <a:p>
            <a:pPr marL="285750" indent="-285750">
              <a:buFont typeface="Arial" panose="020B0604020202020204" pitchFamily="34" charset="0"/>
              <a:buChar char="•"/>
            </a:pPr>
            <a:r>
              <a:rPr lang="en-US" altLang="zh-CN" sz="1400" dirty="0">
                <a:solidFill>
                  <a:schemeClr val="tx1"/>
                </a:solidFill>
                <a:latin typeface="Arial" panose="020B0604020202020204" pitchFamily="34" charset="0"/>
                <a:ea typeface="宋体" panose="02010600030101010101" pitchFamily="2" charset="-122"/>
              </a:rPr>
              <a:t>Heterogeneous computation power are needed.</a:t>
            </a:r>
          </a:p>
          <a:p>
            <a:pPr marL="285750" indent="-285750">
              <a:buFont typeface="Arial" panose="020B0604020202020204" pitchFamily="34" charset="0"/>
              <a:buChar char="•"/>
            </a:pPr>
            <a:r>
              <a:rPr lang="en-US" altLang="zh-CN" sz="1400" dirty="0">
                <a:solidFill>
                  <a:schemeClr val="tx1"/>
                </a:solidFill>
                <a:latin typeface="Arial" panose="020B0604020202020204" pitchFamily="34" charset="0"/>
                <a:ea typeface="宋体" panose="02010600030101010101" pitchFamily="2" charset="-122"/>
              </a:rPr>
              <a:t>In the future, there may be new services which need much computing resources and more requirements, and mobile Computing Aware Network is flexible and can solve these problems.</a:t>
            </a:r>
            <a:endParaRPr kumimoji="0" lang="zh-CN" altLang="en-US" sz="1400" b="0" i="0" u="none" strike="noStrike" cap="none" normalizeH="0" baseline="0" dirty="0">
              <a:ln>
                <a:noFill/>
              </a:ln>
              <a:solidFill>
                <a:schemeClr val="tx1"/>
              </a:solidFill>
              <a:effectLst/>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28728672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1"/>
          <p:cNvSpPr txBox="1">
            <a:spLocks/>
          </p:cNvSpPr>
          <p:nvPr/>
        </p:nvSpPr>
        <p:spPr bwMode="auto">
          <a:xfrm>
            <a:off x="397496" y="221105"/>
            <a:ext cx="8686116" cy="434340"/>
          </a:xfrm>
          <a:prstGeom prst="rect">
            <a:avLst/>
          </a:prstGeom>
          <a:noFill/>
          <a:ln w="9525">
            <a:noFill/>
            <a:miter lim="800000"/>
            <a:headEnd/>
            <a:tailEnd/>
          </a:ln>
          <a:effectLst/>
        </p:spPr>
        <p:txBody>
          <a:bodyPr vert="horz" wrap="square" lIns="68552" tIns="34276" rIns="68552" bIns="34276" numCol="1" anchor="t" anchorCtr="0" compatLnSpc="1">
            <a:prstTxWarp prst="textNoShape">
              <a:avLst/>
            </a:prstTxWarp>
          </a:bodyPr>
          <a:lstStyle/>
          <a:p>
            <a:pPr marL="0" lvl="1" defTabSz="914400">
              <a:lnSpc>
                <a:spcPct val="90000"/>
              </a:lnSpc>
              <a:defRPr/>
            </a:pPr>
            <a:r>
              <a:rPr kumimoji="1" lang="en-US" altLang="zh-CN" sz="2000" dirty="0">
                <a:solidFill>
                  <a:srgbClr val="00469E"/>
                </a:solidFill>
                <a:latin typeface="+mn-lt"/>
                <a:ea typeface="+mn-ea"/>
                <a:cs typeface="微软雅黑" charset="0"/>
                <a:sym typeface="Arial" panose="020B0604020202020204" pitchFamily="34" charset="0"/>
              </a:rPr>
              <a:t>Use case 2 - Coordination among devices, network</a:t>
            </a:r>
          </a:p>
          <a:p>
            <a:pPr marL="0" lvl="1" defTabSz="914400">
              <a:lnSpc>
                <a:spcPct val="90000"/>
              </a:lnSpc>
              <a:defRPr/>
            </a:pPr>
            <a:endParaRPr kumimoji="1" lang="en-US" altLang="zh-CN" sz="2000" dirty="0">
              <a:solidFill>
                <a:srgbClr val="00469E"/>
              </a:solidFill>
              <a:latin typeface="+mn-lt"/>
              <a:ea typeface="+mn-ea"/>
              <a:cs typeface="微软雅黑" charset="0"/>
              <a:sym typeface="Arial" panose="020B0604020202020204" pitchFamily="34" charset="0"/>
            </a:endParaRPr>
          </a:p>
        </p:txBody>
      </p:sp>
      <p:pic>
        <p:nvPicPr>
          <p:cNvPr id="7" name="内容占位符 4">
            <a:extLst>
              <a:ext uri="{FF2B5EF4-FFF2-40B4-BE49-F238E27FC236}">
                <a16:creationId xmlns:a16="http://schemas.microsoft.com/office/drawing/2014/main" id="{3E506AEC-09D6-4315-AEBB-D44D73E845C9}"/>
              </a:ext>
            </a:extLst>
          </p:cNvPr>
          <p:cNvPicPr>
            <a:picLocks noChangeAspect="1"/>
          </p:cNvPicPr>
          <p:nvPr/>
        </p:nvPicPr>
        <p:blipFill>
          <a:blip r:embed="rId3"/>
          <a:stretch>
            <a:fillRect/>
          </a:stretch>
        </p:blipFill>
        <p:spPr>
          <a:xfrm>
            <a:off x="909855" y="2670208"/>
            <a:ext cx="6048672" cy="2473292"/>
          </a:xfrm>
          <a:prstGeom prst="rect">
            <a:avLst/>
          </a:prstGeom>
        </p:spPr>
      </p:pic>
      <p:sp>
        <p:nvSpPr>
          <p:cNvPr id="10" name="内容占位符 1">
            <a:extLst>
              <a:ext uri="{FF2B5EF4-FFF2-40B4-BE49-F238E27FC236}">
                <a16:creationId xmlns:a16="http://schemas.microsoft.com/office/drawing/2014/main" id="{637A9289-80D7-4247-AB88-19E887F7CD46}"/>
              </a:ext>
            </a:extLst>
          </p:cNvPr>
          <p:cNvSpPr txBox="1">
            <a:spLocks/>
          </p:cNvSpPr>
          <p:nvPr/>
        </p:nvSpPr>
        <p:spPr>
          <a:xfrm>
            <a:off x="251520" y="756800"/>
            <a:ext cx="2613199" cy="1550318"/>
          </a:xfrm>
          <a:prstGeom prst="rect">
            <a:avLst/>
          </a:prstGeom>
        </p:spPr>
        <p:txBody>
          <a:bodyPr vert="horz" lIns="68580" tIns="34290" rIns="68580" bIns="34290" rtlCol="0" anchor="t">
            <a:normAutofit fontScale="85000" lnSpcReduction="20000"/>
          </a:bodyPr>
          <a:lstStyle>
            <a:lvl1pPr marL="228600" indent="-228600" algn="l" defTabSz="914355" rtl="0" eaLnBrk="1" latinLnBrk="0" hangingPunct="1">
              <a:lnSpc>
                <a:spcPct val="150000"/>
              </a:lnSpc>
              <a:spcBef>
                <a:spcPts val="1000"/>
              </a:spcBef>
              <a:spcAft>
                <a:spcPts val="0"/>
              </a:spcAft>
              <a:buFont typeface="Arial" panose="020B0604020202020204" pitchFamily="34" charset="0"/>
              <a:buChar char="•"/>
              <a:defRPr sz="1600" b="0" i="0" kern="120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69094" indent="-228600" algn="l" defTabSz="914355" rtl="0" eaLnBrk="1" latinLnBrk="0" hangingPunct="1">
              <a:lnSpc>
                <a:spcPct val="150000"/>
              </a:lnSpc>
              <a:spcBef>
                <a:spcPts val="500"/>
              </a:spcBef>
              <a:spcAft>
                <a:spcPts val="0"/>
              </a:spcAft>
              <a:buFont typeface="Arial" panose="020B0604020202020204" pitchFamily="34" charset="0"/>
              <a:buChar char="•"/>
              <a:defRPr sz="1600" b="0" i="0" kern="120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544" indent="-228600" algn="l" defTabSz="914355" rtl="0" eaLnBrk="1" latinLnBrk="0" hangingPunct="1">
              <a:lnSpc>
                <a:spcPct val="150000"/>
              </a:lnSpc>
              <a:spcBef>
                <a:spcPts val="500"/>
              </a:spcBef>
              <a:spcAft>
                <a:spcPts val="0"/>
              </a:spcAft>
              <a:buFont typeface="Arial" panose="020B0604020202020204" pitchFamily="34" charset="0"/>
              <a:buChar char="•"/>
              <a:defRPr sz="1600" b="0" i="0" kern="120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1123950" indent="-171450" algn="l" defTabSz="914355" rtl="0" eaLnBrk="1" latinLnBrk="0" hangingPunct="1">
              <a:lnSpc>
                <a:spcPct val="150000"/>
              </a:lnSpc>
              <a:spcBef>
                <a:spcPts val="500"/>
              </a:spcBef>
              <a:spcAft>
                <a:spcPts val="0"/>
              </a:spcAft>
              <a:buFont typeface="Arial" panose="020B0604020202020204" pitchFamily="34" charset="0"/>
              <a:buChar char="•"/>
              <a:defRPr sz="1200" b="0" i="0" kern="120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gn="l" defTabSz="914355" rtl="0" eaLnBrk="1" latinLnBrk="0" hangingPunct="1">
              <a:lnSpc>
                <a:spcPct val="150000"/>
              </a:lnSpc>
              <a:spcBef>
                <a:spcPts val="500"/>
              </a:spcBef>
              <a:spcAft>
                <a:spcPts val="0"/>
              </a:spcAft>
              <a:buFont typeface="Arial" panose="020B0604020202020204" pitchFamily="34" charset="0"/>
              <a:buChar char="•"/>
              <a:defRPr sz="1200" b="0" i="0" kern="120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vl6pPr marL="2514475"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b="1" dirty="0">
                <a:solidFill>
                  <a:srgbClr val="000000"/>
                </a:solidFill>
                <a:latin typeface="Arial" panose="020B0604020202020204" pitchFamily="34" charset="0"/>
                <a:ea typeface="vivo type CNS"/>
                <a:cs typeface="Arial" panose="020B0604020202020204" pitchFamily="34" charset="0"/>
              </a:rPr>
              <a:t>Group of trusted devices in</a:t>
            </a:r>
          </a:p>
          <a:p>
            <a:pPr lvl="1"/>
            <a:r>
              <a:rPr lang="en-US" altLang="zh-CN" sz="1300" dirty="0">
                <a:solidFill>
                  <a:srgbClr val="000000"/>
                </a:solidFill>
                <a:latin typeface="Arial" panose="020B0604020202020204" pitchFamily="34" charset="0"/>
                <a:ea typeface="vivo type CNS"/>
                <a:cs typeface="Arial" panose="020B0604020202020204" pitchFamily="34" charset="0"/>
              </a:rPr>
              <a:t>Personal IOT network </a:t>
            </a:r>
          </a:p>
          <a:p>
            <a:pPr lvl="1"/>
            <a:r>
              <a:rPr lang="en-US" altLang="zh-CN" sz="1300" dirty="0">
                <a:solidFill>
                  <a:srgbClr val="000000"/>
                </a:solidFill>
                <a:latin typeface="Arial" panose="020B0604020202020204" pitchFamily="34" charset="0"/>
                <a:ea typeface="vivo type CNS"/>
                <a:cs typeface="Arial" panose="020B0604020202020204" pitchFamily="34" charset="0"/>
              </a:rPr>
              <a:t>Industry IoT</a:t>
            </a:r>
          </a:p>
          <a:p>
            <a:pPr lvl="1"/>
            <a:r>
              <a:rPr lang="en-US" altLang="zh-CN" sz="1300" dirty="0">
                <a:solidFill>
                  <a:srgbClr val="000000"/>
                </a:solidFill>
                <a:latin typeface="Arial" panose="020B0604020202020204" pitchFamily="34" charset="0"/>
                <a:ea typeface="vivo type CNS"/>
                <a:cs typeface="Arial" panose="020B0604020202020204" pitchFamily="34" charset="0"/>
              </a:rPr>
              <a:t>V2X scenario</a:t>
            </a:r>
          </a:p>
          <a:p>
            <a:pPr marL="105371" lvl="1" indent="0">
              <a:buNone/>
            </a:pPr>
            <a:endParaRPr lang="en-US" altLang="zh-CN" sz="825" dirty="0">
              <a:solidFill>
                <a:srgbClr val="000000"/>
              </a:solidFill>
              <a:latin typeface="+mn-lt"/>
              <a:ea typeface="vivo type CNS"/>
            </a:endParaRPr>
          </a:p>
          <a:p>
            <a:pPr lvl="1"/>
            <a:endParaRPr lang="zh-CN" altLang="en-US" sz="825" dirty="0">
              <a:solidFill>
                <a:srgbClr val="000000"/>
              </a:solidFill>
              <a:latin typeface="+mn-lt"/>
              <a:ea typeface="vivo type CNS"/>
            </a:endParaRPr>
          </a:p>
        </p:txBody>
      </p:sp>
      <p:sp>
        <p:nvSpPr>
          <p:cNvPr id="11" name="矩形 10">
            <a:extLst>
              <a:ext uri="{FF2B5EF4-FFF2-40B4-BE49-F238E27FC236}">
                <a16:creationId xmlns:a16="http://schemas.microsoft.com/office/drawing/2014/main" id="{4F850F08-76E1-45CB-91C7-4E14504B433E}"/>
              </a:ext>
            </a:extLst>
          </p:cNvPr>
          <p:cNvSpPr/>
          <p:nvPr/>
        </p:nvSpPr>
        <p:spPr>
          <a:xfrm>
            <a:off x="2771800" y="771550"/>
            <a:ext cx="6311812" cy="2275816"/>
          </a:xfrm>
          <a:prstGeom prst="rect">
            <a:avLst/>
          </a:prstGeom>
        </p:spPr>
        <p:txBody>
          <a:bodyPr wrap="square">
            <a:spAutoFit/>
          </a:bodyPr>
          <a:lstStyle/>
          <a:p>
            <a:pPr marL="171450" lvl="1">
              <a:spcBef>
                <a:spcPts val="750"/>
              </a:spcBef>
            </a:pPr>
            <a:r>
              <a:rPr lang="en-US" altLang="zh-CN" sz="1400" b="1" dirty="0">
                <a:solidFill>
                  <a:srgbClr val="000000"/>
                </a:solidFill>
                <a:ea typeface="vivo type CNS"/>
              </a:rPr>
              <a:t>Additional service needs</a:t>
            </a:r>
          </a:p>
          <a:p>
            <a:pPr marL="276821" lvl="1" indent="-171450" defTabSz="685766">
              <a:lnSpc>
                <a:spcPct val="150000"/>
              </a:lnSpc>
              <a:spcBef>
                <a:spcPts val="375"/>
              </a:spcBef>
              <a:buFont typeface="Arial" panose="020B0604020202020204" pitchFamily="34" charset="0"/>
              <a:buChar char="•"/>
            </a:pPr>
            <a:r>
              <a:rPr lang="en-US" altLang="zh-CN" sz="1100" dirty="0">
                <a:solidFill>
                  <a:srgbClr val="000000"/>
                </a:solidFill>
                <a:ea typeface="vivo type CNS"/>
              </a:rPr>
              <a:t>Computing power sharing among group of trusted devices</a:t>
            </a:r>
          </a:p>
          <a:p>
            <a:pPr marL="171450" lvl="1">
              <a:lnSpc>
                <a:spcPct val="150000"/>
              </a:lnSpc>
              <a:spcBef>
                <a:spcPts val="750"/>
              </a:spcBef>
            </a:pPr>
            <a:r>
              <a:rPr lang="en-US" altLang="zh-CN" sz="1400" b="1" dirty="0">
                <a:solidFill>
                  <a:srgbClr val="000000"/>
                </a:solidFill>
                <a:ea typeface="vivo type CNS"/>
              </a:rPr>
              <a:t>Challenges</a:t>
            </a:r>
          </a:p>
          <a:p>
            <a:pPr marL="276821" lvl="1" indent="-171450" defTabSz="685766">
              <a:lnSpc>
                <a:spcPct val="150000"/>
              </a:lnSpc>
              <a:spcBef>
                <a:spcPts val="375"/>
              </a:spcBef>
              <a:buFont typeface="Arial" panose="020B0604020202020204" pitchFamily="34" charset="0"/>
              <a:buChar char="•"/>
            </a:pPr>
            <a:r>
              <a:rPr lang="en-US" altLang="zh-CN" sz="1100" dirty="0">
                <a:solidFill>
                  <a:srgbClr val="000000"/>
                </a:solidFill>
                <a:ea typeface="vivo type CNS"/>
              </a:rPr>
              <a:t>Heterogeneous operating systems and computing power of devices from different vendors</a:t>
            </a:r>
          </a:p>
          <a:p>
            <a:pPr marL="0" lvl="1">
              <a:lnSpc>
                <a:spcPct val="150000"/>
              </a:lnSpc>
              <a:spcBef>
                <a:spcPts val="750"/>
              </a:spcBef>
            </a:pPr>
            <a:r>
              <a:rPr lang="en-US" altLang="zh-CN" sz="1400" b="1" dirty="0">
                <a:solidFill>
                  <a:srgbClr val="000000"/>
                </a:solidFill>
                <a:ea typeface="vivo type CNS"/>
              </a:rPr>
              <a:t>    New service  model</a:t>
            </a:r>
          </a:p>
          <a:p>
            <a:pPr marL="276821" lvl="1" indent="-171450" defTabSz="685766">
              <a:lnSpc>
                <a:spcPct val="150000"/>
              </a:lnSpc>
              <a:spcBef>
                <a:spcPts val="375"/>
              </a:spcBef>
              <a:buFont typeface="Arial" panose="020B0604020202020204" pitchFamily="34" charset="0"/>
              <a:buChar char="•"/>
            </a:pPr>
            <a:r>
              <a:rPr lang="en-US" altLang="zh-CN" sz="1100" dirty="0">
                <a:solidFill>
                  <a:srgbClr val="000000"/>
                </a:solidFill>
                <a:ea typeface="vivo type CNS"/>
              </a:rPr>
              <a:t>Distribution/sharing of computing power (both insider group and outside group ) with network assistance</a:t>
            </a:r>
            <a:endParaRPr lang="zh-CN" altLang="en-US" sz="2000" dirty="0"/>
          </a:p>
        </p:txBody>
      </p:sp>
    </p:spTree>
    <p:extLst>
      <p:ext uri="{BB962C8B-B14F-4D97-AF65-F5344CB8AC3E}">
        <p14:creationId xmlns:p14="http://schemas.microsoft.com/office/powerpoint/2010/main" val="6984185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1"/>
          <p:cNvSpPr txBox="1">
            <a:spLocks/>
          </p:cNvSpPr>
          <p:nvPr/>
        </p:nvSpPr>
        <p:spPr bwMode="auto">
          <a:xfrm>
            <a:off x="397496" y="221105"/>
            <a:ext cx="8686116" cy="434340"/>
          </a:xfrm>
          <a:prstGeom prst="rect">
            <a:avLst/>
          </a:prstGeom>
          <a:noFill/>
          <a:ln w="9525">
            <a:noFill/>
            <a:miter lim="800000"/>
            <a:headEnd/>
            <a:tailEnd/>
          </a:ln>
          <a:effectLst/>
        </p:spPr>
        <p:txBody>
          <a:bodyPr vert="horz" wrap="square" lIns="68552" tIns="34276" rIns="68552" bIns="34276" numCol="1" anchor="t" anchorCtr="0" compatLnSpc="1">
            <a:prstTxWarp prst="textNoShape">
              <a:avLst/>
            </a:prstTxWarp>
          </a:bodyPr>
          <a:lstStyle/>
          <a:p>
            <a:pPr marL="0" lvl="1" defTabSz="914400">
              <a:lnSpc>
                <a:spcPct val="90000"/>
              </a:lnSpc>
              <a:defRPr/>
            </a:pPr>
            <a:r>
              <a:rPr kumimoji="1" lang="en-US" altLang="zh-CN" sz="2000" dirty="0">
                <a:solidFill>
                  <a:srgbClr val="00469E"/>
                </a:solidFill>
                <a:latin typeface="+mn-lt"/>
                <a:ea typeface="+mn-ea"/>
                <a:cs typeface="微软雅黑" charset="0"/>
                <a:sym typeface="Arial" panose="020B0604020202020204" pitchFamily="34" charset="0"/>
              </a:rPr>
              <a:t>Use case 3 - Access control system</a:t>
            </a:r>
          </a:p>
          <a:p>
            <a:pPr marL="0" lvl="1" defTabSz="914400">
              <a:lnSpc>
                <a:spcPct val="90000"/>
              </a:lnSpc>
              <a:defRPr/>
            </a:pPr>
            <a:endParaRPr kumimoji="1" lang="en-US" altLang="zh-CN" sz="2000" dirty="0">
              <a:solidFill>
                <a:srgbClr val="00469E"/>
              </a:solidFill>
              <a:latin typeface="+mn-lt"/>
              <a:ea typeface="+mn-ea"/>
              <a:cs typeface="微软雅黑" charset="0"/>
              <a:sym typeface="Arial" panose="020B0604020202020204" pitchFamily="34" charset="0"/>
            </a:endParaRPr>
          </a:p>
        </p:txBody>
      </p:sp>
      <p:sp>
        <p:nvSpPr>
          <p:cNvPr id="10" name="内容占位符 1">
            <a:extLst>
              <a:ext uri="{FF2B5EF4-FFF2-40B4-BE49-F238E27FC236}">
                <a16:creationId xmlns:a16="http://schemas.microsoft.com/office/drawing/2014/main" id="{637A9289-80D7-4247-AB88-19E887F7CD46}"/>
              </a:ext>
            </a:extLst>
          </p:cNvPr>
          <p:cNvSpPr txBox="1">
            <a:spLocks/>
          </p:cNvSpPr>
          <p:nvPr/>
        </p:nvSpPr>
        <p:spPr>
          <a:xfrm>
            <a:off x="287524" y="748580"/>
            <a:ext cx="8568952" cy="2030975"/>
          </a:xfrm>
          <a:prstGeom prst="rect">
            <a:avLst/>
          </a:prstGeom>
        </p:spPr>
        <p:txBody>
          <a:bodyPr vert="horz" lIns="68580" tIns="34290" rIns="68580" bIns="34290" rtlCol="0" anchor="t">
            <a:normAutofit/>
          </a:bodyPr>
          <a:lstStyle>
            <a:lvl1pPr marL="228600" indent="-228600" algn="l" defTabSz="914355" rtl="0" eaLnBrk="1" latinLnBrk="0" hangingPunct="1">
              <a:lnSpc>
                <a:spcPct val="150000"/>
              </a:lnSpc>
              <a:spcBef>
                <a:spcPts val="1000"/>
              </a:spcBef>
              <a:spcAft>
                <a:spcPts val="0"/>
              </a:spcAft>
              <a:buFont typeface="Arial" panose="020B0604020202020204" pitchFamily="34" charset="0"/>
              <a:buChar char="•"/>
              <a:defRPr sz="1600" b="0" i="0" kern="120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69094" indent="-228600" algn="l" defTabSz="914355" rtl="0" eaLnBrk="1" latinLnBrk="0" hangingPunct="1">
              <a:lnSpc>
                <a:spcPct val="150000"/>
              </a:lnSpc>
              <a:spcBef>
                <a:spcPts val="500"/>
              </a:spcBef>
              <a:spcAft>
                <a:spcPts val="0"/>
              </a:spcAft>
              <a:buFont typeface="Arial" panose="020B0604020202020204" pitchFamily="34" charset="0"/>
              <a:buChar char="•"/>
              <a:defRPr sz="1600" b="0" i="0" kern="120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544" indent="-228600" algn="l" defTabSz="914355" rtl="0" eaLnBrk="1" latinLnBrk="0" hangingPunct="1">
              <a:lnSpc>
                <a:spcPct val="150000"/>
              </a:lnSpc>
              <a:spcBef>
                <a:spcPts val="500"/>
              </a:spcBef>
              <a:spcAft>
                <a:spcPts val="0"/>
              </a:spcAft>
              <a:buFont typeface="Arial" panose="020B0604020202020204" pitchFamily="34" charset="0"/>
              <a:buChar char="•"/>
              <a:defRPr sz="1600" b="0" i="0" kern="120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1123950" indent="-171450" algn="l" defTabSz="914355" rtl="0" eaLnBrk="1" latinLnBrk="0" hangingPunct="1">
              <a:lnSpc>
                <a:spcPct val="150000"/>
              </a:lnSpc>
              <a:spcBef>
                <a:spcPts val="500"/>
              </a:spcBef>
              <a:spcAft>
                <a:spcPts val="0"/>
              </a:spcAft>
              <a:buFont typeface="Arial" panose="020B0604020202020204" pitchFamily="34" charset="0"/>
              <a:buChar char="•"/>
              <a:defRPr sz="1200" b="0" i="0" kern="120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gn="l" defTabSz="914355" rtl="0" eaLnBrk="1" latinLnBrk="0" hangingPunct="1">
              <a:lnSpc>
                <a:spcPct val="150000"/>
              </a:lnSpc>
              <a:spcBef>
                <a:spcPts val="500"/>
              </a:spcBef>
              <a:spcAft>
                <a:spcPts val="0"/>
              </a:spcAft>
              <a:buFont typeface="Arial" panose="020B0604020202020204" pitchFamily="34" charset="0"/>
              <a:buChar char="•"/>
              <a:defRPr sz="1200" b="0" i="0" kern="120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vl6pPr marL="2514475"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800"/>
              </a:lnSpc>
            </a:pPr>
            <a:r>
              <a:rPr lang="en-US" altLang="zh-CN" sz="1300" dirty="0">
                <a:solidFill>
                  <a:srgbClr val="000000"/>
                </a:solidFill>
                <a:latin typeface="Arial" panose="020B0604020202020204" pitchFamily="34" charset="0"/>
                <a:cs typeface="Arial" panose="020B0604020202020204" pitchFamily="34" charset="0"/>
              </a:rPr>
              <a:t>After getting the face image, the access control system chooses an appropriate edge to process the image. Edge 1(the nearest edge) will be chosen based on current 3GPP specifications; however, Edge 2 is the best considering the shortest total latency. Although Edge 1 is the nearest edge, it doesn’t have enough computing resources so that the process latency of edge 1 is more than the one of edge 2. Therefore, Edge 1 has smallest transmitting latency, but the total latency of Edge 1 is bigger than the total latency of Edge 2.</a:t>
            </a:r>
          </a:p>
          <a:p>
            <a:pPr>
              <a:lnSpc>
                <a:spcPts val="1800"/>
              </a:lnSpc>
            </a:pPr>
            <a:r>
              <a:rPr lang="en-US" altLang="zh-CN" sz="1300" dirty="0">
                <a:solidFill>
                  <a:srgbClr val="000000"/>
                </a:solidFill>
                <a:latin typeface="Arial" panose="020B0604020202020204" pitchFamily="34" charset="0"/>
                <a:cs typeface="Arial" panose="020B0604020202020204" pitchFamily="34" charset="0"/>
              </a:rPr>
              <a:t>Services need to consider not only computing power resources but also the time for processing and for transmitting. Mobile Computing Aware Network can be aware of the computing resources of different edges and help find the better edge.</a:t>
            </a:r>
          </a:p>
          <a:p>
            <a:pPr>
              <a:lnSpc>
                <a:spcPts val="1800"/>
              </a:lnSpc>
            </a:pPr>
            <a:endParaRPr lang="en-US" altLang="zh-CN" sz="1300" dirty="0">
              <a:solidFill>
                <a:srgbClr val="000000"/>
              </a:solidFill>
              <a:latin typeface="Arial" panose="020B0604020202020204" pitchFamily="34" charset="0"/>
              <a:cs typeface="Arial" panose="020B0604020202020204" pitchFamily="34" charset="0"/>
            </a:endParaRPr>
          </a:p>
        </p:txBody>
      </p:sp>
      <p:grpSp>
        <p:nvGrpSpPr>
          <p:cNvPr id="60" name="组合 59">
            <a:extLst>
              <a:ext uri="{FF2B5EF4-FFF2-40B4-BE49-F238E27FC236}">
                <a16:creationId xmlns:a16="http://schemas.microsoft.com/office/drawing/2014/main" id="{50E364CD-7C32-4B18-9DDE-6EB0B7E258FB}"/>
              </a:ext>
            </a:extLst>
          </p:cNvPr>
          <p:cNvGrpSpPr/>
          <p:nvPr/>
        </p:nvGrpSpPr>
        <p:grpSpPr>
          <a:xfrm>
            <a:off x="111763" y="2715766"/>
            <a:ext cx="3986222" cy="2427734"/>
            <a:chOff x="400758" y="2736221"/>
            <a:chExt cx="4104456" cy="2520280"/>
          </a:xfrm>
        </p:grpSpPr>
        <p:grpSp>
          <p:nvGrpSpPr>
            <p:cNvPr id="4" name="组合 3">
              <a:extLst>
                <a:ext uri="{FF2B5EF4-FFF2-40B4-BE49-F238E27FC236}">
                  <a16:creationId xmlns:a16="http://schemas.microsoft.com/office/drawing/2014/main" id="{B1748C08-B76F-41C2-A8DB-C02F0920DF0E}"/>
                </a:ext>
              </a:extLst>
            </p:cNvPr>
            <p:cNvGrpSpPr/>
            <p:nvPr/>
          </p:nvGrpSpPr>
          <p:grpSpPr>
            <a:xfrm>
              <a:off x="400758" y="3763323"/>
              <a:ext cx="430213" cy="541338"/>
              <a:chOff x="603251" y="4359275"/>
              <a:chExt cx="430213" cy="541338"/>
            </a:xfrm>
          </p:grpSpPr>
          <p:sp>
            <p:nvSpPr>
              <p:cNvPr id="8" name="Freeform 122">
                <a:extLst>
                  <a:ext uri="{FF2B5EF4-FFF2-40B4-BE49-F238E27FC236}">
                    <a16:creationId xmlns:a16="http://schemas.microsoft.com/office/drawing/2014/main" id="{5ECB457F-0A8F-41B3-ACEB-F666BB966EEF}"/>
                  </a:ext>
                </a:extLst>
              </p:cNvPr>
              <p:cNvSpPr>
                <a:spLocks noEditPoints="1"/>
              </p:cNvSpPr>
              <p:nvPr/>
            </p:nvSpPr>
            <p:spPr bwMode="auto">
              <a:xfrm>
                <a:off x="625476" y="4359275"/>
                <a:ext cx="385763" cy="295275"/>
              </a:xfrm>
              <a:custGeom>
                <a:avLst/>
                <a:gdLst>
                  <a:gd name="T0" fmla="*/ 135 w 138"/>
                  <a:gd name="T1" fmla="*/ 79 h 106"/>
                  <a:gd name="T2" fmla="*/ 134 w 138"/>
                  <a:gd name="T3" fmla="*/ 77 h 106"/>
                  <a:gd name="T4" fmla="*/ 126 w 138"/>
                  <a:gd name="T5" fmla="*/ 54 h 106"/>
                  <a:gd name="T6" fmla="*/ 121 w 138"/>
                  <a:gd name="T7" fmla="*/ 49 h 106"/>
                  <a:gd name="T8" fmla="*/ 114 w 138"/>
                  <a:gd name="T9" fmla="*/ 45 h 106"/>
                  <a:gd name="T10" fmla="*/ 69 w 138"/>
                  <a:gd name="T11" fmla="*/ 0 h 106"/>
                  <a:gd name="T12" fmla="*/ 23 w 138"/>
                  <a:gd name="T13" fmla="*/ 45 h 106"/>
                  <a:gd name="T14" fmla="*/ 17 w 138"/>
                  <a:gd name="T15" fmla="*/ 49 h 106"/>
                  <a:gd name="T16" fmla="*/ 12 w 138"/>
                  <a:gd name="T17" fmla="*/ 54 h 106"/>
                  <a:gd name="T18" fmla="*/ 3 w 138"/>
                  <a:gd name="T19" fmla="*/ 77 h 106"/>
                  <a:gd name="T20" fmla="*/ 3 w 138"/>
                  <a:gd name="T21" fmla="*/ 79 h 106"/>
                  <a:gd name="T22" fmla="*/ 2 w 138"/>
                  <a:gd name="T23" fmla="*/ 92 h 106"/>
                  <a:gd name="T24" fmla="*/ 12 w 138"/>
                  <a:gd name="T25" fmla="*/ 96 h 106"/>
                  <a:gd name="T26" fmla="*/ 21 w 138"/>
                  <a:gd name="T27" fmla="*/ 97 h 106"/>
                  <a:gd name="T28" fmla="*/ 24 w 138"/>
                  <a:gd name="T29" fmla="*/ 98 h 106"/>
                  <a:gd name="T30" fmla="*/ 30 w 138"/>
                  <a:gd name="T31" fmla="*/ 99 h 106"/>
                  <a:gd name="T32" fmla="*/ 29 w 138"/>
                  <a:gd name="T33" fmla="*/ 81 h 106"/>
                  <a:gd name="T34" fmla="*/ 27 w 138"/>
                  <a:gd name="T35" fmla="*/ 71 h 106"/>
                  <a:gd name="T36" fmla="*/ 111 w 138"/>
                  <a:gd name="T37" fmla="*/ 71 h 106"/>
                  <a:gd name="T38" fmla="*/ 108 w 138"/>
                  <a:gd name="T39" fmla="*/ 81 h 106"/>
                  <a:gd name="T40" fmla="*/ 108 w 138"/>
                  <a:gd name="T41" fmla="*/ 99 h 106"/>
                  <a:gd name="T42" fmla="*/ 114 w 138"/>
                  <a:gd name="T43" fmla="*/ 98 h 106"/>
                  <a:gd name="T44" fmla="*/ 117 w 138"/>
                  <a:gd name="T45" fmla="*/ 97 h 106"/>
                  <a:gd name="T46" fmla="*/ 126 w 138"/>
                  <a:gd name="T47" fmla="*/ 96 h 106"/>
                  <a:gd name="T48" fmla="*/ 136 w 138"/>
                  <a:gd name="T49" fmla="*/ 92 h 106"/>
                  <a:gd name="T50" fmla="*/ 105 w 138"/>
                  <a:gd name="T51" fmla="*/ 57 h 106"/>
                  <a:gd name="T52" fmla="*/ 78 w 138"/>
                  <a:gd name="T53" fmla="*/ 54 h 106"/>
                  <a:gd name="T54" fmla="*/ 74 w 138"/>
                  <a:gd name="T55" fmla="*/ 55 h 106"/>
                  <a:gd name="T56" fmla="*/ 62 w 138"/>
                  <a:gd name="T57" fmla="*/ 49 h 106"/>
                  <a:gd name="T58" fmla="*/ 55 w 138"/>
                  <a:gd name="T59" fmla="*/ 55 h 106"/>
                  <a:gd name="T60" fmla="*/ 50 w 138"/>
                  <a:gd name="T61" fmla="*/ 58 h 106"/>
                  <a:gd name="T62" fmla="*/ 46 w 138"/>
                  <a:gd name="T63" fmla="*/ 53 h 106"/>
                  <a:gd name="T64" fmla="*/ 41 w 138"/>
                  <a:gd name="T65" fmla="*/ 57 h 106"/>
                  <a:gd name="T66" fmla="*/ 33 w 138"/>
                  <a:gd name="T67" fmla="*/ 58 h 106"/>
                  <a:gd name="T68" fmla="*/ 33 w 138"/>
                  <a:gd name="T69" fmla="*/ 50 h 106"/>
                  <a:gd name="T70" fmla="*/ 40 w 138"/>
                  <a:gd name="T71" fmla="*/ 48 h 106"/>
                  <a:gd name="T72" fmla="*/ 43 w 138"/>
                  <a:gd name="T73" fmla="*/ 42 h 106"/>
                  <a:gd name="T74" fmla="*/ 45 w 138"/>
                  <a:gd name="T75" fmla="*/ 36 h 106"/>
                  <a:gd name="T76" fmla="*/ 49 w 138"/>
                  <a:gd name="T77" fmla="*/ 32 h 106"/>
                  <a:gd name="T78" fmla="*/ 53 w 138"/>
                  <a:gd name="T79" fmla="*/ 37 h 106"/>
                  <a:gd name="T80" fmla="*/ 53 w 138"/>
                  <a:gd name="T81" fmla="*/ 39 h 106"/>
                  <a:gd name="T82" fmla="*/ 65 w 138"/>
                  <a:gd name="T83" fmla="*/ 23 h 106"/>
                  <a:gd name="T84" fmla="*/ 69 w 138"/>
                  <a:gd name="T85" fmla="*/ 35 h 106"/>
                  <a:gd name="T86" fmla="*/ 70 w 138"/>
                  <a:gd name="T87" fmla="*/ 47 h 106"/>
                  <a:gd name="T88" fmla="*/ 74 w 138"/>
                  <a:gd name="T89" fmla="*/ 45 h 106"/>
                  <a:gd name="T90" fmla="*/ 77 w 138"/>
                  <a:gd name="T91" fmla="*/ 45 h 106"/>
                  <a:gd name="T92" fmla="*/ 83 w 138"/>
                  <a:gd name="T93" fmla="*/ 47 h 106"/>
                  <a:gd name="T94" fmla="*/ 109 w 138"/>
                  <a:gd name="T9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8" h="106">
                    <a:moveTo>
                      <a:pt x="136" y="80"/>
                    </a:moveTo>
                    <a:cubicBezTo>
                      <a:pt x="136" y="80"/>
                      <a:pt x="135" y="79"/>
                      <a:pt x="135" y="79"/>
                    </a:cubicBezTo>
                    <a:cubicBezTo>
                      <a:pt x="135" y="78"/>
                      <a:pt x="134" y="78"/>
                      <a:pt x="134" y="78"/>
                    </a:cubicBezTo>
                    <a:cubicBezTo>
                      <a:pt x="134" y="78"/>
                      <a:pt x="134" y="77"/>
                      <a:pt x="134" y="77"/>
                    </a:cubicBezTo>
                    <a:cubicBezTo>
                      <a:pt x="134" y="76"/>
                      <a:pt x="134" y="76"/>
                      <a:pt x="134" y="76"/>
                    </a:cubicBezTo>
                    <a:cubicBezTo>
                      <a:pt x="134" y="68"/>
                      <a:pt x="132" y="59"/>
                      <a:pt x="126" y="54"/>
                    </a:cubicBezTo>
                    <a:cubicBezTo>
                      <a:pt x="126" y="53"/>
                      <a:pt x="125" y="53"/>
                      <a:pt x="125" y="52"/>
                    </a:cubicBezTo>
                    <a:cubicBezTo>
                      <a:pt x="124" y="51"/>
                      <a:pt x="122" y="50"/>
                      <a:pt x="121" y="49"/>
                    </a:cubicBezTo>
                    <a:cubicBezTo>
                      <a:pt x="120" y="48"/>
                      <a:pt x="118" y="47"/>
                      <a:pt x="117" y="47"/>
                    </a:cubicBezTo>
                    <a:cubicBezTo>
                      <a:pt x="116" y="46"/>
                      <a:pt x="115" y="46"/>
                      <a:pt x="114" y="45"/>
                    </a:cubicBezTo>
                    <a:cubicBezTo>
                      <a:pt x="114" y="45"/>
                      <a:pt x="113" y="44"/>
                      <a:pt x="113" y="43"/>
                    </a:cubicBezTo>
                    <a:cubicBezTo>
                      <a:pt x="109" y="18"/>
                      <a:pt x="90" y="0"/>
                      <a:pt x="69" y="0"/>
                    </a:cubicBezTo>
                    <a:cubicBezTo>
                      <a:pt x="47" y="0"/>
                      <a:pt x="29" y="18"/>
                      <a:pt x="25" y="43"/>
                    </a:cubicBezTo>
                    <a:cubicBezTo>
                      <a:pt x="24" y="44"/>
                      <a:pt x="24" y="45"/>
                      <a:pt x="23" y="45"/>
                    </a:cubicBezTo>
                    <a:cubicBezTo>
                      <a:pt x="23" y="46"/>
                      <a:pt x="22" y="46"/>
                      <a:pt x="21" y="47"/>
                    </a:cubicBezTo>
                    <a:cubicBezTo>
                      <a:pt x="19" y="47"/>
                      <a:pt x="18" y="48"/>
                      <a:pt x="17" y="49"/>
                    </a:cubicBezTo>
                    <a:cubicBezTo>
                      <a:pt x="15" y="50"/>
                      <a:pt x="14" y="51"/>
                      <a:pt x="13" y="52"/>
                    </a:cubicBezTo>
                    <a:cubicBezTo>
                      <a:pt x="13" y="53"/>
                      <a:pt x="12" y="53"/>
                      <a:pt x="12" y="54"/>
                    </a:cubicBezTo>
                    <a:cubicBezTo>
                      <a:pt x="6" y="59"/>
                      <a:pt x="4" y="68"/>
                      <a:pt x="4" y="76"/>
                    </a:cubicBezTo>
                    <a:cubicBezTo>
                      <a:pt x="4" y="76"/>
                      <a:pt x="4" y="76"/>
                      <a:pt x="3" y="77"/>
                    </a:cubicBezTo>
                    <a:cubicBezTo>
                      <a:pt x="3" y="77"/>
                      <a:pt x="3" y="78"/>
                      <a:pt x="3" y="78"/>
                    </a:cubicBezTo>
                    <a:cubicBezTo>
                      <a:pt x="3" y="78"/>
                      <a:pt x="3" y="78"/>
                      <a:pt x="3" y="79"/>
                    </a:cubicBezTo>
                    <a:cubicBezTo>
                      <a:pt x="3" y="79"/>
                      <a:pt x="2" y="80"/>
                      <a:pt x="2" y="80"/>
                    </a:cubicBezTo>
                    <a:cubicBezTo>
                      <a:pt x="1" y="83"/>
                      <a:pt x="0" y="88"/>
                      <a:pt x="2" y="92"/>
                    </a:cubicBezTo>
                    <a:cubicBezTo>
                      <a:pt x="4" y="94"/>
                      <a:pt x="6" y="96"/>
                      <a:pt x="9" y="96"/>
                    </a:cubicBezTo>
                    <a:cubicBezTo>
                      <a:pt x="10" y="96"/>
                      <a:pt x="11" y="96"/>
                      <a:pt x="12" y="96"/>
                    </a:cubicBezTo>
                    <a:cubicBezTo>
                      <a:pt x="12" y="96"/>
                      <a:pt x="13" y="95"/>
                      <a:pt x="13" y="95"/>
                    </a:cubicBezTo>
                    <a:cubicBezTo>
                      <a:pt x="16" y="96"/>
                      <a:pt x="18" y="97"/>
                      <a:pt x="21" y="97"/>
                    </a:cubicBezTo>
                    <a:cubicBezTo>
                      <a:pt x="22" y="98"/>
                      <a:pt x="22" y="98"/>
                      <a:pt x="22" y="98"/>
                    </a:cubicBezTo>
                    <a:cubicBezTo>
                      <a:pt x="23" y="98"/>
                      <a:pt x="24" y="98"/>
                      <a:pt x="24" y="98"/>
                    </a:cubicBezTo>
                    <a:cubicBezTo>
                      <a:pt x="25" y="99"/>
                      <a:pt x="26" y="99"/>
                      <a:pt x="27" y="99"/>
                    </a:cubicBezTo>
                    <a:cubicBezTo>
                      <a:pt x="28" y="100"/>
                      <a:pt x="29" y="100"/>
                      <a:pt x="30" y="99"/>
                    </a:cubicBezTo>
                    <a:cubicBezTo>
                      <a:pt x="31" y="98"/>
                      <a:pt x="32" y="97"/>
                      <a:pt x="32" y="96"/>
                    </a:cubicBezTo>
                    <a:cubicBezTo>
                      <a:pt x="33" y="91"/>
                      <a:pt x="31" y="85"/>
                      <a:pt x="29" y="81"/>
                    </a:cubicBezTo>
                    <a:cubicBezTo>
                      <a:pt x="29" y="78"/>
                      <a:pt x="28" y="77"/>
                      <a:pt x="28" y="75"/>
                    </a:cubicBezTo>
                    <a:cubicBezTo>
                      <a:pt x="27" y="74"/>
                      <a:pt x="27" y="72"/>
                      <a:pt x="27" y="71"/>
                    </a:cubicBezTo>
                    <a:cubicBezTo>
                      <a:pt x="32" y="91"/>
                      <a:pt x="49" y="106"/>
                      <a:pt x="69" y="106"/>
                    </a:cubicBezTo>
                    <a:cubicBezTo>
                      <a:pt x="89" y="106"/>
                      <a:pt x="106" y="91"/>
                      <a:pt x="111" y="71"/>
                    </a:cubicBezTo>
                    <a:cubicBezTo>
                      <a:pt x="111" y="72"/>
                      <a:pt x="111" y="74"/>
                      <a:pt x="110" y="75"/>
                    </a:cubicBezTo>
                    <a:cubicBezTo>
                      <a:pt x="110" y="77"/>
                      <a:pt x="109" y="78"/>
                      <a:pt x="108" y="81"/>
                    </a:cubicBezTo>
                    <a:cubicBezTo>
                      <a:pt x="107" y="85"/>
                      <a:pt x="105" y="91"/>
                      <a:pt x="106" y="96"/>
                    </a:cubicBezTo>
                    <a:cubicBezTo>
                      <a:pt x="106" y="97"/>
                      <a:pt x="106" y="98"/>
                      <a:pt x="108" y="99"/>
                    </a:cubicBezTo>
                    <a:cubicBezTo>
                      <a:pt x="109" y="100"/>
                      <a:pt x="110" y="100"/>
                      <a:pt x="111" y="99"/>
                    </a:cubicBezTo>
                    <a:cubicBezTo>
                      <a:pt x="112" y="99"/>
                      <a:pt x="113" y="99"/>
                      <a:pt x="114" y="98"/>
                    </a:cubicBezTo>
                    <a:cubicBezTo>
                      <a:pt x="114" y="98"/>
                      <a:pt x="115" y="98"/>
                      <a:pt x="116" y="98"/>
                    </a:cubicBezTo>
                    <a:cubicBezTo>
                      <a:pt x="117" y="97"/>
                      <a:pt x="117" y="97"/>
                      <a:pt x="117" y="97"/>
                    </a:cubicBezTo>
                    <a:cubicBezTo>
                      <a:pt x="120" y="97"/>
                      <a:pt x="122" y="96"/>
                      <a:pt x="125" y="95"/>
                    </a:cubicBezTo>
                    <a:cubicBezTo>
                      <a:pt x="125" y="95"/>
                      <a:pt x="126" y="96"/>
                      <a:pt x="126" y="96"/>
                    </a:cubicBezTo>
                    <a:cubicBezTo>
                      <a:pt x="127" y="96"/>
                      <a:pt x="128" y="96"/>
                      <a:pt x="128" y="96"/>
                    </a:cubicBezTo>
                    <a:cubicBezTo>
                      <a:pt x="132" y="96"/>
                      <a:pt x="134" y="94"/>
                      <a:pt x="136" y="92"/>
                    </a:cubicBezTo>
                    <a:cubicBezTo>
                      <a:pt x="138" y="88"/>
                      <a:pt x="137" y="83"/>
                      <a:pt x="136" y="80"/>
                    </a:cubicBezTo>
                    <a:close/>
                    <a:moveTo>
                      <a:pt x="105" y="57"/>
                    </a:moveTo>
                    <a:cubicBezTo>
                      <a:pt x="95" y="57"/>
                      <a:pt x="83" y="56"/>
                      <a:pt x="79" y="54"/>
                    </a:cubicBezTo>
                    <a:cubicBezTo>
                      <a:pt x="79" y="54"/>
                      <a:pt x="78" y="54"/>
                      <a:pt x="78" y="54"/>
                    </a:cubicBezTo>
                    <a:cubicBezTo>
                      <a:pt x="77" y="54"/>
                      <a:pt x="76" y="54"/>
                      <a:pt x="75" y="54"/>
                    </a:cubicBezTo>
                    <a:cubicBezTo>
                      <a:pt x="75" y="54"/>
                      <a:pt x="75" y="55"/>
                      <a:pt x="74" y="55"/>
                    </a:cubicBezTo>
                    <a:cubicBezTo>
                      <a:pt x="74" y="56"/>
                      <a:pt x="72" y="57"/>
                      <a:pt x="70" y="56"/>
                    </a:cubicBezTo>
                    <a:cubicBezTo>
                      <a:pt x="67" y="56"/>
                      <a:pt x="63" y="54"/>
                      <a:pt x="62" y="49"/>
                    </a:cubicBezTo>
                    <a:cubicBezTo>
                      <a:pt x="61" y="47"/>
                      <a:pt x="61" y="45"/>
                      <a:pt x="61" y="42"/>
                    </a:cubicBezTo>
                    <a:cubicBezTo>
                      <a:pt x="58" y="48"/>
                      <a:pt x="55" y="53"/>
                      <a:pt x="55" y="55"/>
                    </a:cubicBezTo>
                    <a:cubicBezTo>
                      <a:pt x="54" y="57"/>
                      <a:pt x="53" y="58"/>
                      <a:pt x="51" y="58"/>
                    </a:cubicBezTo>
                    <a:cubicBezTo>
                      <a:pt x="50" y="58"/>
                      <a:pt x="50" y="58"/>
                      <a:pt x="50" y="58"/>
                    </a:cubicBezTo>
                    <a:cubicBezTo>
                      <a:pt x="49" y="58"/>
                      <a:pt x="47" y="57"/>
                      <a:pt x="47" y="55"/>
                    </a:cubicBezTo>
                    <a:cubicBezTo>
                      <a:pt x="46" y="55"/>
                      <a:pt x="46" y="54"/>
                      <a:pt x="46" y="53"/>
                    </a:cubicBezTo>
                    <a:cubicBezTo>
                      <a:pt x="46" y="53"/>
                      <a:pt x="46" y="53"/>
                      <a:pt x="46" y="53"/>
                    </a:cubicBezTo>
                    <a:cubicBezTo>
                      <a:pt x="45" y="55"/>
                      <a:pt x="43" y="56"/>
                      <a:pt x="41" y="57"/>
                    </a:cubicBezTo>
                    <a:cubicBezTo>
                      <a:pt x="40" y="58"/>
                      <a:pt x="40" y="58"/>
                      <a:pt x="39" y="58"/>
                    </a:cubicBezTo>
                    <a:cubicBezTo>
                      <a:pt x="33" y="58"/>
                      <a:pt x="33" y="58"/>
                      <a:pt x="33" y="58"/>
                    </a:cubicBezTo>
                    <a:cubicBezTo>
                      <a:pt x="31" y="58"/>
                      <a:pt x="29" y="56"/>
                      <a:pt x="29" y="54"/>
                    </a:cubicBezTo>
                    <a:cubicBezTo>
                      <a:pt x="29" y="52"/>
                      <a:pt x="31" y="50"/>
                      <a:pt x="33" y="50"/>
                    </a:cubicBezTo>
                    <a:cubicBezTo>
                      <a:pt x="38" y="50"/>
                      <a:pt x="38" y="50"/>
                      <a:pt x="38" y="50"/>
                    </a:cubicBezTo>
                    <a:cubicBezTo>
                      <a:pt x="39" y="49"/>
                      <a:pt x="40" y="49"/>
                      <a:pt x="40" y="48"/>
                    </a:cubicBezTo>
                    <a:cubicBezTo>
                      <a:pt x="41" y="47"/>
                      <a:pt x="42" y="45"/>
                      <a:pt x="43" y="43"/>
                    </a:cubicBezTo>
                    <a:cubicBezTo>
                      <a:pt x="43" y="42"/>
                      <a:pt x="43" y="42"/>
                      <a:pt x="43" y="42"/>
                    </a:cubicBezTo>
                    <a:cubicBezTo>
                      <a:pt x="44" y="40"/>
                      <a:pt x="45" y="38"/>
                      <a:pt x="45" y="36"/>
                    </a:cubicBezTo>
                    <a:cubicBezTo>
                      <a:pt x="45" y="36"/>
                      <a:pt x="45" y="36"/>
                      <a:pt x="45" y="36"/>
                    </a:cubicBezTo>
                    <a:cubicBezTo>
                      <a:pt x="45" y="34"/>
                      <a:pt x="47" y="32"/>
                      <a:pt x="49" y="32"/>
                    </a:cubicBezTo>
                    <a:cubicBezTo>
                      <a:pt x="49" y="32"/>
                      <a:pt x="49" y="32"/>
                      <a:pt x="49" y="32"/>
                    </a:cubicBezTo>
                    <a:cubicBezTo>
                      <a:pt x="52" y="32"/>
                      <a:pt x="53" y="34"/>
                      <a:pt x="53" y="36"/>
                    </a:cubicBezTo>
                    <a:cubicBezTo>
                      <a:pt x="53" y="36"/>
                      <a:pt x="53" y="36"/>
                      <a:pt x="53" y="37"/>
                    </a:cubicBezTo>
                    <a:cubicBezTo>
                      <a:pt x="53" y="38"/>
                      <a:pt x="53" y="38"/>
                      <a:pt x="53" y="38"/>
                    </a:cubicBezTo>
                    <a:cubicBezTo>
                      <a:pt x="53" y="38"/>
                      <a:pt x="53" y="39"/>
                      <a:pt x="53" y="39"/>
                    </a:cubicBezTo>
                    <a:cubicBezTo>
                      <a:pt x="54" y="39"/>
                      <a:pt x="54" y="38"/>
                      <a:pt x="54" y="37"/>
                    </a:cubicBezTo>
                    <a:cubicBezTo>
                      <a:pt x="61" y="24"/>
                      <a:pt x="62" y="23"/>
                      <a:pt x="65" y="23"/>
                    </a:cubicBezTo>
                    <a:cubicBezTo>
                      <a:pt x="66" y="23"/>
                      <a:pt x="67" y="24"/>
                      <a:pt x="68" y="25"/>
                    </a:cubicBezTo>
                    <a:cubicBezTo>
                      <a:pt x="69" y="26"/>
                      <a:pt x="69" y="28"/>
                      <a:pt x="69" y="35"/>
                    </a:cubicBezTo>
                    <a:cubicBezTo>
                      <a:pt x="69" y="39"/>
                      <a:pt x="69" y="45"/>
                      <a:pt x="69" y="47"/>
                    </a:cubicBezTo>
                    <a:cubicBezTo>
                      <a:pt x="69" y="47"/>
                      <a:pt x="69" y="47"/>
                      <a:pt x="70" y="47"/>
                    </a:cubicBezTo>
                    <a:cubicBezTo>
                      <a:pt x="70" y="47"/>
                      <a:pt x="70" y="47"/>
                      <a:pt x="70" y="47"/>
                    </a:cubicBezTo>
                    <a:cubicBezTo>
                      <a:pt x="70" y="46"/>
                      <a:pt x="72" y="45"/>
                      <a:pt x="74" y="45"/>
                    </a:cubicBezTo>
                    <a:cubicBezTo>
                      <a:pt x="75" y="45"/>
                      <a:pt x="75" y="45"/>
                      <a:pt x="76" y="46"/>
                    </a:cubicBezTo>
                    <a:cubicBezTo>
                      <a:pt x="76" y="46"/>
                      <a:pt x="77" y="46"/>
                      <a:pt x="77" y="45"/>
                    </a:cubicBezTo>
                    <a:cubicBezTo>
                      <a:pt x="80" y="45"/>
                      <a:pt x="81" y="46"/>
                      <a:pt x="82" y="47"/>
                    </a:cubicBezTo>
                    <a:cubicBezTo>
                      <a:pt x="82" y="47"/>
                      <a:pt x="82" y="47"/>
                      <a:pt x="83" y="47"/>
                    </a:cubicBezTo>
                    <a:cubicBezTo>
                      <a:pt x="84" y="48"/>
                      <a:pt x="93" y="49"/>
                      <a:pt x="105" y="49"/>
                    </a:cubicBezTo>
                    <a:cubicBezTo>
                      <a:pt x="107" y="49"/>
                      <a:pt x="109" y="51"/>
                      <a:pt x="109" y="53"/>
                    </a:cubicBezTo>
                    <a:cubicBezTo>
                      <a:pt x="109" y="56"/>
                      <a:pt x="107" y="57"/>
                      <a:pt x="105" y="5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23">
                <a:extLst>
                  <a:ext uri="{FF2B5EF4-FFF2-40B4-BE49-F238E27FC236}">
                    <a16:creationId xmlns:a16="http://schemas.microsoft.com/office/drawing/2014/main" id="{2B37989F-3B3B-4471-B846-F95FE0735AE8}"/>
                  </a:ext>
                </a:extLst>
              </p:cNvPr>
              <p:cNvSpPr>
                <a:spLocks/>
              </p:cNvSpPr>
              <p:nvPr/>
            </p:nvSpPr>
            <p:spPr bwMode="auto">
              <a:xfrm>
                <a:off x="603251" y="4649788"/>
                <a:ext cx="430213" cy="250825"/>
              </a:xfrm>
              <a:custGeom>
                <a:avLst/>
                <a:gdLst>
                  <a:gd name="T0" fmla="*/ 103 w 154"/>
                  <a:gd name="T1" fmla="*/ 1 h 90"/>
                  <a:gd name="T2" fmla="*/ 99 w 154"/>
                  <a:gd name="T3" fmla="*/ 2 h 90"/>
                  <a:gd name="T4" fmla="*/ 98 w 154"/>
                  <a:gd name="T5" fmla="*/ 6 h 90"/>
                  <a:gd name="T6" fmla="*/ 104 w 154"/>
                  <a:gd name="T7" fmla="*/ 24 h 90"/>
                  <a:gd name="T8" fmla="*/ 79 w 154"/>
                  <a:gd name="T9" fmla="*/ 13 h 90"/>
                  <a:gd name="T10" fmla="*/ 75 w 154"/>
                  <a:gd name="T11" fmla="*/ 13 h 90"/>
                  <a:gd name="T12" fmla="*/ 49 w 154"/>
                  <a:gd name="T13" fmla="*/ 24 h 90"/>
                  <a:gd name="T14" fmla="*/ 56 w 154"/>
                  <a:gd name="T15" fmla="*/ 6 h 90"/>
                  <a:gd name="T16" fmla="*/ 55 w 154"/>
                  <a:gd name="T17" fmla="*/ 2 h 90"/>
                  <a:gd name="T18" fmla="*/ 51 w 154"/>
                  <a:gd name="T19" fmla="*/ 1 h 90"/>
                  <a:gd name="T20" fmla="*/ 0 w 154"/>
                  <a:gd name="T21" fmla="*/ 79 h 90"/>
                  <a:gd name="T22" fmla="*/ 0 w 154"/>
                  <a:gd name="T23" fmla="*/ 87 h 90"/>
                  <a:gd name="T24" fmla="*/ 4 w 154"/>
                  <a:gd name="T25" fmla="*/ 90 h 90"/>
                  <a:gd name="T26" fmla="*/ 150 w 154"/>
                  <a:gd name="T27" fmla="*/ 90 h 90"/>
                  <a:gd name="T28" fmla="*/ 154 w 154"/>
                  <a:gd name="T29" fmla="*/ 87 h 90"/>
                  <a:gd name="T30" fmla="*/ 154 w 154"/>
                  <a:gd name="T31" fmla="*/ 79 h 90"/>
                  <a:gd name="T32" fmla="*/ 103 w 154"/>
                  <a:gd name="T33" fmla="*/ 1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90">
                    <a:moveTo>
                      <a:pt x="103" y="1"/>
                    </a:moveTo>
                    <a:cubicBezTo>
                      <a:pt x="102" y="0"/>
                      <a:pt x="100" y="1"/>
                      <a:pt x="99" y="2"/>
                    </a:cubicBezTo>
                    <a:cubicBezTo>
                      <a:pt x="98" y="3"/>
                      <a:pt x="97" y="4"/>
                      <a:pt x="98" y="6"/>
                    </a:cubicBezTo>
                    <a:cubicBezTo>
                      <a:pt x="104" y="24"/>
                      <a:pt x="104" y="24"/>
                      <a:pt x="104" y="24"/>
                    </a:cubicBezTo>
                    <a:cubicBezTo>
                      <a:pt x="79" y="13"/>
                      <a:pt x="79" y="13"/>
                      <a:pt x="79" y="13"/>
                    </a:cubicBezTo>
                    <a:cubicBezTo>
                      <a:pt x="78" y="12"/>
                      <a:pt x="76" y="12"/>
                      <a:pt x="75" y="13"/>
                    </a:cubicBezTo>
                    <a:cubicBezTo>
                      <a:pt x="49" y="24"/>
                      <a:pt x="49" y="24"/>
                      <a:pt x="49" y="24"/>
                    </a:cubicBezTo>
                    <a:cubicBezTo>
                      <a:pt x="56" y="6"/>
                      <a:pt x="56" y="6"/>
                      <a:pt x="56" y="6"/>
                    </a:cubicBezTo>
                    <a:cubicBezTo>
                      <a:pt x="57" y="4"/>
                      <a:pt x="56" y="3"/>
                      <a:pt x="55" y="2"/>
                    </a:cubicBezTo>
                    <a:cubicBezTo>
                      <a:pt x="54" y="1"/>
                      <a:pt x="52" y="0"/>
                      <a:pt x="51" y="1"/>
                    </a:cubicBezTo>
                    <a:cubicBezTo>
                      <a:pt x="20" y="14"/>
                      <a:pt x="0" y="45"/>
                      <a:pt x="0" y="79"/>
                    </a:cubicBezTo>
                    <a:cubicBezTo>
                      <a:pt x="0" y="81"/>
                      <a:pt x="0" y="84"/>
                      <a:pt x="0" y="87"/>
                    </a:cubicBezTo>
                    <a:cubicBezTo>
                      <a:pt x="1" y="89"/>
                      <a:pt x="2" y="90"/>
                      <a:pt x="4" y="90"/>
                    </a:cubicBezTo>
                    <a:cubicBezTo>
                      <a:pt x="150" y="90"/>
                      <a:pt x="150" y="90"/>
                      <a:pt x="150" y="90"/>
                    </a:cubicBezTo>
                    <a:cubicBezTo>
                      <a:pt x="152" y="90"/>
                      <a:pt x="153" y="89"/>
                      <a:pt x="154" y="87"/>
                    </a:cubicBezTo>
                    <a:cubicBezTo>
                      <a:pt x="154" y="84"/>
                      <a:pt x="154" y="81"/>
                      <a:pt x="154" y="79"/>
                    </a:cubicBezTo>
                    <a:cubicBezTo>
                      <a:pt x="154" y="45"/>
                      <a:pt x="134" y="14"/>
                      <a:pt x="103"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3" name="Freeform 1061">
              <a:extLst>
                <a:ext uri="{FF2B5EF4-FFF2-40B4-BE49-F238E27FC236}">
                  <a16:creationId xmlns:a16="http://schemas.microsoft.com/office/drawing/2014/main" id="{AC331286-C7BF-4A93-A1E2-81AA142F0D1B}"/>
                </a:ext>
              </a:extLst>
            </p:cNvPr>
            <p:cNvSpPr>
              <a:spLocks/>
            </p:cNvSpPr>
            <p:nvPr/>
          </p:nvSpPr>
          <p:spPr bwMode="auto">
            <a:xfrm>
              <a:off x="3572668" y="4602162"/>
              <a:ext cx="179387" cy="179388"/>
            </a:xfrm>
            <a:custGeom>
              <a:avLst/>
              <a:gdLst>
                <a:gd name="T0" fmla="*/ 22 w 23"/>
                <a:gd name="T1" fmla="*/ 0 h 23"/>
                <a:gd name="T2" fmla="*/ 0 w 23"/>
                <a:gd name="T3" fmla="*/ 0 h 23"/>
                <a:gd name="T4" fmla="*/ 0 w 23"/>
                <a:gd name="T5" fmla="*/ 0 h 23"/>
                <a:gd name="T6" fmla="*/ 0 w 23"/>
                <a:gd name="T7" fmla="*/ 23 h 23"/>
                <a:gd name="T8" fmla="*/ 0 w 23"/>
                <a:gd name="T9" fmla="*/ 23 h 23"/>
                <a:gd name="T10" fmla="*/ 22 w 23"/>
                <a:gd name="T11" fmla="*/ 23 h 23"/>
                <a:gd name="T12" fmla="*/ 23 w 23"/>
                <a:gd name="T13" fmla="*/ 23 h 23"/>
                <a:gd name="T14" fmla="*/ 23 w 23"/>
                <a:gd name="T15" fmla="*/ 0 h 23"/>
                <a:gd name="T16" fmla="*/ 22 w 23"/>
                <a:gd name="T17"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3">
                  <a:moveTo>
                    <a:pt x="22" y="0"/>
                  </a:moveTo>
                  <a:cubicBezTo>
                    <a:pt x="0" y="0"/>
                    <a:pt x="0" y="0"/>
                    <a:pt x="0" y="0"/>
                  </a:cubicBezTo>
                  <a:cubicBezTo>
                    <a:pt x="0" y="0"/>
                    <a:pt x="0" y="0"/>
                    <a:pt x="0" y="0"/>
                  </a:cubicBezTo>
                  <a:cubicBezTo>
                    <a:pt x="0" y="23"/>
                    <a:pt x="0" y="23"/>
                    <a:pt x="0" y="23"/>
                  </a:cubicBezTo>
                  <a:cubicBezTo>
                    <a:pt x="0" y="23"/>
                    <a:pt x="0" y="23"/>
                    <a:pt x="0" y="23"/>
                  </a:cubicBezTo>
                  <a:cubicBezTo>
                    <a:pt x="22" y="23"/>
                    <a:pt x="22" y="23"/>
                    <a:pt x="22" y="23"/>
                  </a:cubicBezTo>
                  <a:cubicBezTo>
                    <a:pt x="23" y="23"/>
                    <a:pt x="23" y="23"/>
                    <a:pt x="23" y="23"/>
                  </a:cubicBezTo>
                  <a:cubicBezTo>
                    <a:pt x="23" y="0"/>
                    <a:pt x="23" y="0"/>
                    <a:pt x="23" y="0"/>
                  </a:cubicBezTo>
                  <a:cubicBezTo>
                    <a:pt x="23" y="0"/>
                    <a:pt x="23" y="0"/>
                    <a:pt x="22" y="0"/>
                  </a:cubicBezTo>
                  <a:close/>
                </a:path>
              </a:pathLst>
            </a:custGeom>
            <a:solidFill>
              <a:srgbClr val="ECF0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42" name="组合 41">
              <a:extLst>
                <a:ext uri="{FF2B5EF4-FFF2-40B4-BE49-F238E27FC236}">
                  <a16:creationId xmlns:a16="http://schemas.microsoft.com/office/drawing/2014/main" id="{FED3E5C2-C366-4A0A-8626-A00AF97E01D2}"/>
                </a:ext>
              </a:extLst>
            </p:cNvPr>
            <p:cNvGrpSpPr/>
            <p:nvPr/>
          </p:nvGrpSpPr>
          <p:grpSpPr>
            <a:xfrm>
              <a:off x="783823" y="3129553"/>
              <a:ext cx="1664964" cy="1616583"/>
              <a:chOff x="804356" y="3363838"/>
              <a:chExt cx="1664964" cy="1616583"/>
            </a:xfrm>
          </p:grpSpPr>
          <p:grpSp>
            <p:nvGrpSpPr>
              <p:cNvPr id="27" name="组合 26">
                <a:extLst>
                  <a:ext uri="{FF2B5EF4-FFF2-40B4-BE49-F238E27FC236}">
                    <a16:creationId xmlns:a16="http://schemas.microsoft.com/office/drawing/2014/main" id="{9AEFF9CD-FC16-4463-9E9D-31701537BBB4}"/>
                  </a:ext>
                </a:extLst>
              </p:cNvPr>
              <p:cNvGrpSpPr/>
              <p:nvPr/>
            </p:nvGrpSpPr>
            <p:grpSpPr>
              <a:xfrm>
                <a:off x="1363727" y="3363838"/>
                <a:ext cx="571484" cy="1309064"/>
                <a:chOff x="2339752" y="2787774"/>
                <a:chExt cx="792088" cy="1814388"/>
              </a:xfrm>
            </p:grpSpPr>
            <p:grpSp>
              <p:nvGrpSpPr>
                <p:cNvPr id="5" name="组合 4">
                  <a:extLst>
                    <a:ext uri="{FF2B5EF4-FFF2-40B4-BE49-F238E27FC236}">
                      <a16:creationId xmlns:a16="http://schemas.microsoft.com/office/drawing/2014/main" id="{32112D67-551C-446E-9E5F-94085FE77194}"/>
                    </a:ext>
                  </a:extLst>
                </p:cNvPr>
                <p:cNvGrpSpPr/>
                <p:nvPr/>
              </p:nvGrpSpPr>
              <p:grpSpPr>
                <a:xfrm>
                  <a:off x="2453080" y="2924283"/>
                  <a:ext cx="565431" cy="513790"/>
                  <a:chOff x="9856284" y="2030644"/>
                  <a:chExt cx="799061" cy="726082"/>
                </a:xfrm>
                <a:solidFill>
                  <a:schemeClr val="tx1"/>
                </a:solidFill>
              </p:grpSpPr>
              <p:sp>
                <p:nvSpPr>
                  <p:cNvPr id="13" name="Freeform 147">
                    <a:extLst>
                      <a:ext uri="{FF2B5EF4-FFF2-40B4-BE49-F238E27FC236}">
                        <a16:creationId xmlns:a16="http://schemas.microsoft.com/office/drawing/2014/main" id="{173C7E36-5E9E-4FF4-A5CE-09C677145A08}"/>
                      </a:ext>
                    </a:extLst>
                  </p:cNvPr>
                  <p:cNvSpPr>
                    <a:spLocks/>
                  </p:cNvSpPr>
                  <p:nvPr/>
                </p:nvSpPr>
                <p:spPr bwMode="auto">
                  <a:xfrm>
                    <a:off x="10231076" y="2440070"/>
                    <a:ext cx="424269" cy="316656"/>
                  </a:xfrm>
                  <a:custGeom>
                    <a:avLst/>
                    <a:gdLst>
                      <a:gd name="T0" fmla="*/ 145 w 145"/>
                      <a:gd name="T1" fmla="*/ 0 h 108"/>
                      <a:gd name="T2" fmla="*/ 145 w 145"/>
                      <a:gd name="T3" fmla="*/ 108 h 108"/>
                      <a:gd name="T4" fmla="*/ 135 w 145"/>
                      <a:gd name="T5" fmla="*/ 98 h 108"/>
                      <a:gd name="T6" fmla="*/ 135 w 145"/>
                      <a:gd name="T7" fmla="*/ 95 h 108"/>
                      <a:gd name="T8" fmla="*/ 116 w 145"/>
                      <a:gd name="T9" fmla="*/ 95 h 108"/>
                      <a:gd name="T10" fmla="*/ 116 w 145"/>
                      <a:gd name="T11" fmla="*/ 68 h 108"/>
                      <a:gd name="T12" fmla="*/ 14 w 145"/>
                      <a:gd name="T13" fmla="*/ 68 h 108"/>
                      <a:gd name="T14" fmla="*/ 0 w 145"/>
                      <a:gd name="T15" fmla="*/ 54 h 108"/>
                      <a:gd name="T16" fmla="*/ 7 w 145"/>
                      <a:gd name="T17" fmla="*/ 42 h 108"/>
                      <a:gd name="T18" fmla="*/ 7 w 145"/>
                      <a:gd name="T19" fmla="*/ 42 h 108"/>
                      <a:gd name="T20" fmla="*/ 26 w 145"/>
                      <a:gd name="T21" fmla="*/ 60 h 108"/>
                      <a:gd name="T22" fmla="*/ 44 w 145"/>
                      <a:gd name="T23" fmla="*/ 42 h 108"/>
                      <a:gd name="T24" fmla="*/ 44 w 145"/>
                      <a:gd name="T25" fmla="*/ 40 h 108"/>
                      <a:gd name="T26" fmla="*/ 116 w 145"/>
                      <a:gd name="T27" fmla="*/ 40 h 108"/>
                      <a:gd name="T28" fmla="*/ 116 w 145"/>
                      <a:gd name="T29" fmla="*/ 12 h 108"/>
                      <a:gd name="T30" fmla="*/ 135 w 145"/>
                      <a:gd name="T31" fmla="*/ 12 h 108"/>
                      <a:gd name="T32" fmla="*/ 135 w 145"/>
                      <a:gd name="T33" fmla="*/ 9 h 108"/>
                      <a:gd name="T34" fmla="*/ 145 w 145"/>
                      <a:gd name="T35"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5" h="108">
                        <a:moveTo>
                          <a:pt x="145" y="0"/>
                        </a:moveTo>
                        <a:cubicBezTo>
                          <a:pt x="145" y="108"/>
                          <a:pt x="145" y="108"/>
                          <a:pt x="145" y="108"/>
                        </a:cubicBezTo>
                        <a:cubicBezTo>
                          <a:pt x="139" y="108"/>
                          <a:pt x="135" y="104"/>
                          <a:pt x="135" y="98"/>
                        </a:cubicBezTo>
                        <a:cubicBezTo>
                          <a:pt x="135" y="95"/>
                          <a:pt x="135" y="95"/>
                          <a:pt x="135" y="95"/>
                        </a:cubicBezTo>
                        <a:cubicBezTo>
                          <a:pt x="116" y="95"/>
                          <a:pt x="116" y="95"/>
                          <a:pt x="116" y="95"/>
                        </a:cubicBezTo>
                        <a:cubicBezTo>
                          <a:pt x="116" y="68"/>
                          <a:pt x="116" y="68"/>
                          <a:pt x="116" y="68"/>
                        </a:cubicBezTo>
                        <a:cubicBezTo>
                          <a:pt x="14" y="68"/>
                          <a:pt x="14" y="68"/>
                          <a:pt x="14" y="68"/>
                        </a:cubicBezTo>
                        <a:cubicBezTo>
                          <a:pt x="6" y="68"/>
                          <a:pt x="0" y="61"/>
                          <a:pt x="0" y="54"/>
                        </a:cubicBezTo>
                        <a:cubicBezTo>
                          <a:pt x="0" y="48"/>
                          <a:pt x="3" y="44"/>
                          <a:pt x="7" y="42"/>
                        </a:cubicBezTo>
                        <a:cubicBezTo>
                          <a:pt x="7" y="42"/>
                          <a:pt x="7" y="42"/>
                          <a:pt x="7" y="42"/>
                        </a:cubicBezTo>
                        <a:cubicBezTo>
                          <a:pt x="7" y="52"/>
                          <a:pt x="15" y="60"/>
                          <a:pt x="26" y="60"/>
                        </a:cubicBezTo>
                        <a:cubicBezTo>
                          <a:pt x="36" y="60"/>
                          <a:pt x="44" y="52"/>
                          <a:pt x="44" y="42"/>
                        </a:cubicBezTo>
                        <a:cubicBezTo>
                          <a:pt x="44" y="40"/>
                          <a:pt x="44" y="40"/>
                          <a:pt x="44" y="40"/>
                        </a:cubicBezTo>
                        <a:cubicBezTo>
                          <a:pt x="116" y="40"/>
                          <a:pt x="116" y="40"/>
                          <a:pt x="116" y="40"/>
                        </a:cubicBezTo>
                        <a:cubicBezTo>
                          <a:pt x="116" y="12"/>
                          <a:pt x="116" y="12"/>
                          <a:pt x="116" y="12"/>
                        </a:cubicBezTo>
                        <a:cubicBezTo>
                          <a:pt x="135" y="12"/>
                          <a:pt x="135" y="12"/>
                          <a:pt x="135" y="12"/>
                        </a:cubicBezTo>
                        <a:cubicBezTo>
                          <a:pt x="135" y="9"/>
                          <a:pt x="135" y="9"/>
                          <a:pt x="135" y="9"/>
                        </a:cubicBezTo>
                        <a:cubicBezTo>
                          <a:pt x="135" y="4"/>
                          <a:pt x="139" y="0"/>
                          <a:pt x="1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48">
                    <a:extLst>
                      <a:ext uri="{FF2B5EF4-FFF2-40B4-BE49-F238E27FC236}">
                        <a16:creationId xmlns:a16="http://schemas.microsoft.com/office/drawing/2014/main" id="{0437DB99-CC53-4E6F-A82A-77FCD973AFFD}"/>
                      </a:ext>
                    </a:extLst>
                  </p:cNvPr>
                  <p:cNvSpPr>
                    <a:spLocks/>
                  </p:cNvSpPr>
                  <p:nvPr/>
                </p:nvSpPr>
                <p:spPr bwMode="auto">
                  <a:xfrm>
                    <a:off x="9856284" y="2056620"/>
                    <a:ext cx="672893" cy="410663"/>
                  </a:xfrm>
                  <a:custGeom>
                    <a:avLst/>
                    <a:gdLst>
                      <a:gd name="T0" fmla="*/ 516 w 544"/>
                      <a:gd name="T1" fmla="*/ 0 h 332"/>
                      <a:gd name="T2" fmla="*/ 544 w 544"/>
                      <a:gd name="T3" fmla="*/ 93 h 332"/>
                      <a:gd name="T4" fmla="*/ 445 w 544"/>
                      <a:gd name="T5" fmla="*/ 204 h 332"/>
                      <a:gd name="T6" fmla="*/ 55 w 544"/>
                      <a:gd name="T7" fmla="*/ 332 h 332"/>
                      <a:gd name="T8" fmla="*/ 0 w 544"/>
                      <a:gd name="T9" fmla="*/ 171 h 332"/>
                      <a:gd name="T10" fmla="*/ 29 w 544"/>
                      <a:gd name="T11" fmla="*/ 161 h 332"/>
                      <a:gd name="T12" fmla="*/ 55 w 544"/>
                      <a:gd name="T13" fmla="*/ 242 h 332"/>
                      <a:gd name="T14" fmla="*/ 442 w 544"/>
                      <a:gd name="T15" fmla="*/ 114 h 332"/>
                      <a:gd name="T16" fmla="*/ 414 w 544"/>
                      <a:gd name="T17" fmla="*/ 34 h 332"/>
                      <a:gd name="T18" fmla="*/ 516 w 544"/>
                      <a:gd name="T19" fmla="*/ 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4" h="332">
                        <a:moveTo>
                          <a:pt x="516" y="0"/>
                        </a:moveTo>
                        <a:lnTo>
                          <a:pt x="544" y="93"/>
                        </a:lnTo>
                        <a:lnTo>
                          <a:pt x="445" y="204"/>
                        </a:lnTo>
                        <a:lnTo>
                          <a:pt x="55" y="332"/>
                        </a:lnTo>
                        <a:lnTo>
                          <a:pt x="0" y="171"/>
                        </a:lnTo>
                        <a:lnTo>
                          <a:pt x="29" y="161"/>
                        </a:lnTo>
                        <a:lnTo>
                          <a:pt x="55" y="242"/>
                        </a:lnTo>
                        <a:lnTo>
                          <a:pt x="442" y="114"/>
                        </a:lnTo>
                        <a:lnTo>
                          <a:pt x="414" y="34"/>
                        </a:lnTo>
                        <a:lnTo>
                          <a:pt x="51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49">
                    <a:extLst>
                      <a:ext uri="{FF2B5EF4-FFF2-40B4-BE49-F238E27FC236}">
                        <a16:creationId xmlns:a16="http://schemas.microsoft.com/office/drawing/2014/main" id="{B4DC2ECA-040D-4A6E-9E77-288D7DA24360}"/>
                      </a:ext>
                    </a:extLst>
                  </p:cNvPr>
                  <p:cNvSpPr>
                    <a:spLocks/>
                  </p:cNvSpPr>
                  <p:nvPr/>
                </p:nvSpPr>
                <p:spPr bwMode="auto">
                  <a:xfrm>
                    <a:off x="9897103" y="2030644"/>
                    <a:ext cx="468799" cy="293154"/>
                  </a:xfrm>
                  <a:custGeom>
                    <a:avLst/>
                    <a:gdLst>
                      <a:gd name="T0" fmla="*/ 338 w 379"/>
                      <a:gd name="T1" fmla="*/ 0 h 237"/>
                      <a:gd name="T2" fmla="*/ 379 w 379"/>
                      <a:gd name="T3" fmla="*/ 126 h 237"/>
                      <a:gd name="T4" fmla="*/ 41 w 379"/>
                      <a:gd name="T5" fmla="*/ 237 h 237"/>
                      <a:gd name="T6" fmla="*/ 0 w 379"/>
                      <a:gd name="T7" fmla="*/ 111 h 237"/>
                      <a:gd name="T8" fmla="*/ 338 w 379"/>
                      <a:gd name="T9" fmla="*/ 0 h 237"/>
                    </a:gdLst>
                    <a:ahLst/>
                    <a:cxnLst>
                      <a:cxn ang="0">
                        <a:pos x="T0" y="T1"/>
                      </a:cxn>
                      <a:cxn ang="0">
                        <a:pos x="T2" y="T3"/>
                      </a:cxn>
                      <a:cxn ang="0">
                        <a:pos x="T4" y="T5"/>
                      </a:cxn>
                      <a:cxn ang="0">
                        <a:pos x="T6" y="T7"/>
                      </a:cxn>
                      <a:cxn ang="0">
                        <a:pos x="T8" y="T9"/>
                      </a:cxn>
                    </a:cxnLst>
                    <a:rect l="0" t="0" r="r" b="b"/>
                    <a:pathLst>
                      <a:path w="379" h="237">
                        <a:moveTo>
                          <a:pt x="338" y="0"/>
                        </a:moveTo>
                        <a:lnTo>
                          <a:pt x="379" y="126"/>
                        </a:lnTo>
                        <a:lnTo>
                          <a:pt x="41" y="237"/>
                        </a:lnTo>
                        <a:lnTo>
                          <a:pt x="0" y="111"/>
                        </a:lnTo>
                        <a:lnTo>
                          <a:pt x="3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50">
                    <a:extLst>
                      <a:ext uri="{FF2B5EF4-FFF2-40B4-BE49-F238E27FC236}">
                        <a16:creationId xmlns:a16="http://schemas.microsoft.com/office/drawing/2014/main" id="{D5CAD22D-D541-47D6-909C-4A3E208E90E0}"/>
                      </a:ext>
                    </a:extLst>
                  </p:cNvPr>
                  <p:cNvSpPr>
                    <a:spLocks noEditPoints="1"/>
                  </p:cNvSpPr>
                  <p:nvPr/>
                </p:nvSpPr>
                <p:spPr bwMode="auto">
                  <a:xfrm>
                    <a:off x="10269421" y="2358432"/>
                    <a:ext cx="75453" cy="246150"/>
                  </a:xfrm>
                  <a:custGeom>
                    <a:avLst/>
                    <a:gdLst>
                      <a:gd name="T0" fmla="*/ 0 w 26"/>
                      <a:gd name="T1" fmla="*/ 70 h 84"/>
                      <a:gd name="T2" fmla="*/ 0 w 26"/>
                      <a:gd name="T3" fmla="*/ 9 h 84"/>
                      <a:gd name="T4" fmla="*/ 26 w 26"/>
                      <a:gd name="T5" fmla="*/ 0 h 84"/>
                      <a:gd name="T6" fmla="*/ 26 w 26"/>
                      <a:gd name="T7" fmla="*/ 70 h 84"/>
                      <a:gd name="T8" fmla="*/ 13 w 26"/>
                      <a:gd name="T9" fmla="*/ 84 h 84"/>
                      <a:gd name="T10" fmla="*/ 0 w 26"/>
                      <a:gd name="T11" fmla="*/ 70 h 84"/>
                      <a:gd name="T12" fmla="*/ 5 w 26"/>
                      <a:gd name="T13" fmla="*/ 73 h 84"/>
                      <a:gd name="T14" fmla="*/ 15 w 26"/>
                      <a:gd name="T15" fmla="*/ 59 h 84"/>
                      <a:gd name="T16" fmla="*/ 13 w 26"/>
                      <a:gd name="T17" fmla="*/ 59 h 84"/>
                      <a:gd name="T18" fmla="*/ 4 w 26"/>
                      <a:gd name="T19" fmla="*/ 68 h 84"/>
                      <a:gd name="T20" fmla="*/ 5 w 26"/>
                      <a:gd name="T21" fmla="*/ 73 h 84"/>
                      <a:gd name="T22" fmla="*/ 20 w 26"/>
                      <a:gd name="T23" fmla="*/ 62 h 84"/>
                      <a:gd name="T24" fmla="*/ 10 w 26"/>
                      <a:gd name="T25" fmla="*/ 76 h 84"/>
                      <a:gd name="T26" fmla="*/ 13 w 26"/>
                      <a:gd name="T27" fmla="*/ 77 h 84"/>
                      <a:gd name="T28" fmla="*/ 22 w 26"/>
                      <a:gd name="T29" fmla="*/ 68 h 84"/>
                      <a:gd name="T30" fmla="*/ 20 w 26"/>
                      <a:gd name="T31" fmla="*/ 6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 h="84">
                        <a:moveTo>
                          <a:pt x="0" y="70"/>
                        </a:moveTo>
                        <a:cubicBezTo>
                          <a:pt x="0" y="9"/>
                          <a:pt x="0" y="9"/>
                          <a:pt x="0" y="9"/>
                        </a:cubicBezTo>
                        <a:cubicBezTo>
                          <a:pt x="26" y="0"/>
                          <a:pt x="26" y="0"/>
                          <a:pt x="26" y="0"/>
                        </a:cubicBezTo>
                        <a:cubicBezTo>
                          <a:pt x="26" y="70"/>
                          <a:pt x="26" y="70"/>
                          <a:pt x="26" y="70"/>
                        </a:cubicBezTo>
                        <a:cubicBezTo>
                          <a:pt x="26" y="78"/>
                          <a:pt x="20" y="84"/>
                          <a:pt x="13" y="84"/>
                        </a:cubicBezTo>
                        <a:cubicBezTo>
                          <a:pt x="6" y="84"/>
                          <a:pt x="0" y="78"/>
                          <a:pt x="0" y="70"/>
                        </a:cubicBezTo>
                        <a:close/>
                        <a:moveTo>
                          <a:pt x="5" y="73"/>
                        </a:moveTo>
                        <a:cubicBezTo>
                          <a:pt x="15" y="59"/>
                          <a:pt x="15" y="59"/>
                          <a:pt x="15" y="59"/>
                        </a:cubicBezTo>
                        <a:cubicBezTo>
                          <a:pt x="14" y="59"/>
                          <a:pt x="14" y="59"/>
                          <a:pt x="13" y="59"/>
                        </a:cubicBezTo>
                        <a:cubicBezTo>
                          <a:pt x="8" y="59"/>
                          <a:pt x="4" y="63"/>
                          <a:pt x="4" y="68"/>
                        </a:cubicBezTo>
                        <a:cubicBezTo>
                          <a:pt x="4" y="70"/>
                          <a:pt x="4" y="72"/>
                          <a:pt x="5" y="73"/>
                        </a:cubicBezTo>
                        <a:close/>
                        <a:moveTo>
                          <a:pt x="20" y="62"/>
                        </a:moveTo>
                        <a:cubicBezTo>
                          <a:pt x="10" y="76"/>
                          <a:pt x="10" y="76"/>
                          <a:pt x="10" y="76"/>
                        </a:cubicBezTo>
                        <a:cubicBezTo>
                          <a:pt x="11" y="77"/>
                          <a:pt x="12" y="77"/>
                          <a:pt x="13" y="77"/>
                        </a:cubicBezTo>
                        <a:cubicBezTo>
                          <a:pt x="18" y="77"/>
                          <a:pt x="22" y="73"/>
                          <a:pt x="22" y="68"/>
                        </a:cubicBezTo>
                        <a:cubicBezTo>
                          <a:pt x="22" y="66"/>
                          <a:pt x="21" y="64"/>
                          <a:pt x="20"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 name="组合 5">
                  <a:extLst>
                    <a:ext uri="{FF2B5EF4-FFF2-40B4-BE49-F238E27FC236}">
                      <a16:creationId xmlns:a16="http://schemas.microsoft.com/office/drawing/2014/main" id="{24102FB5-3E8F-4414-97AD-358631771EB6}"/>
                    </a:ext>
                  </a:extLst>
                </p:cNvPr>
                <p:cNvGrpSpPr/>
                <p:nvPr/>
              </p:nvGrpSpPr>
              <p:grpSpPr>
                <a:xfrm>
                  <a:off x="2453080" y="3965230"/>
                  <a:ext cx="565431" cy="476521"/>
                  <a:chOff x="2643188" y="1919288"/>
                  <a:chExt cx="898525" cy="757238"/>
                </a:xfrm>
              </p:grpSpPr>
              <p:sp>
                <p:nvSpPr>
                  <p:cNvPr id="17" name="Freeform 108">
                    <a:extLst>
                      <a:ext uri="{FF2B5EF4-FFF2-40B4-BE49-F238E27FC236}">
                        <a16:creationId xmlns:a16="http://schemas.microsoft.com/office/drawing/2014/main" id="{A6C42012-DCD2-4313-AA8C-45ECB242E7B5}"/>
                      </a:ext>
                    </a:extLst>
                  </p:cNvPr>
                  <p:cNvSpPr>
                    <a:spLocks noEditPoints="1"/>
                  </p:cNvSpPr>
                  <p:nvPr/>
                </p:nvSpPr>
                <p:spPr bwMode="auto">
                  <a:xfrm>
                    <a:off x="2643188" y="1919288"/>
                    <a:ext cx="898525" cy="604838"/>
                  </a:xfrm>
                  <a:custGeom>
                    <a:avLst/>
                    <a:gdLst>
                      <a:gd name="T0" fmla="*/ 288 w 288"/>
                      <a:gd name="T1" fmla="*/ 10 h 194"/>
                      <a:gd name="T2" fmla="*/ 288 w 288"/>
                      <a:gd name="T3" fmla="*/ 184 h 194"/>
                      <a:gd name="T4" fmla="*/ 277 w 288"/>
                      <a:gd name="T5" fmla="*/ 194 h 194"/>
                      <a:gd name="T6" fmla="*/ 11 w 288"/>
                      <a:gd name="T7" fmla="*/ 194 h 194"/>
                      <a:gd name="T8" fmla="*/ 0 w 288"/>
                      <a:gd name="T9" fmla="*/ 184 h 194"/>
                      <a:gd name="T10" fmla="*/ 0 w 288"/>
                      <a:gd name="T11" fmla="*/ 10 h 194"/>
                      <a:gd name="T12" fmla="*/ 11 w 288"/>
                      <a:gd name="T13" fmla="*/ 0 h 194"/>
                      <a:gd name="T14" fmla="*/ 277 w 288"/>
                      <a:gd name="T15" fmla="*/ 0 h 194"/>
                      <a:gd name="T16" fmla="*/ 288 w 288"/>
                      <a:gd name="T17" fmla="*/ 10 h 194"/>
                      <a:gd name="T18" fmla="*/ 277 w 288"/>
                      <a:gd name="T19" fmla="*/ 166 h 194"/>
                      <a:gd name="T20" fmla="*/ 277 w 288"/>
                      <a:gd name="T21" fmla="*/ 10 h 194"/>
                      <a:gd name="T22" fmla="*/ 11 w 288"/>
                      <a:gd name="T23" fmla="*/ 10 h 194"/>
                      <a:gd name="T24" fmla="*/ 11 w 288"/>
                      <a:gd name="T25" fmla="*/ 166 h 194"/>
                      <a:gd name="T26" fmla="*/ 277 w 288"/>
                      <a:gd name="T27" fmla="*/ 166 h 194"/>
                      <a:gd name="T28" fmla="*/ 155 w 288"/>
                      <a:gd name="T29" fmla="*/ 180 h 194"/>
                      <a:gd name="T30" fmla="*/ 145 w 288"/>
                      <a:gd name="T31" fmla="*/ 170 h 194"/>
                      <a:gd name="T32" fmla="*/ 136 w 288"/>
                      <a:gd name="T33" fmla="*/ 180 h 194"/>
                      <a:gd name="T34" fmla="*/ 145 w 288"/>
                      <a:gd name="T35" fmla="*/ 189 h 194"/>
                      <a:gd name="T36" fmla="*/ 155 w 288"/>
                      <a:gd name="T37" fmla="*/ 180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8" h="194">
                        <a:moveTo>
                          <a:pt x="288" y="10"/>
                        </a:moveTo>
                        <a:cubicBezTo>
                          <a:pt x="288" y="184"/>
                          <a:pt x="288" y="184"/>
                          <a:pt x="288" y="184"/>
                        </a:cubicBezTo>
                        <a:cubicBezTo>
                          <a:pt x="288" y="189"/>
                          <a:pt x="283" y="194"/>
                          <a:pt x="277" y="194"/>
                        </a:cubicBezTo>
                        <a:cubicBezTo>
                          <a:pt x="11" y="194"/>
                          <a:pt x="11" y="194"/>
                          <a:pt x="11" y="194"/>
                        </a:cubicBezTo>
                        <a:cubicBezTo>
                          <a:pt x="5" y="194"/>
                          <a:pt x="0" y="189"/>
                          <a:pt x="0" y="184"/>
                        </a:cubicBezTo>
                        <a:cubicBezTo>
                          <a:pt x="0" y="10"/>
                          <a:pt x="0" y="10"/>
                          <a:pt x="0" y="10"/>
                        </a:cubicBezTo>
                        <a:cubicBezTo>
                          <a:pt x="0" y="5"/>
                          <a:pt x="5" y="0"/>
                          <a:pt x="11" y="0"/>
                        </a:cubicBezTo>
                        <a:cubicBezTo>
                          <a:pt x="277" y="0"/>
                          <a:pt x="277" y="0"/>
                          <a:pt x="277" y="0"/>
                        </a:cubicBezTo>
                        <a:cubicBezTo>
                          <a:pt x="283" y="0"/>
                          <a:pt x="288" y="5"/>
                          <a:pt x="288" y="10"/>
                        </a:cubicBezTo>
                        <a:close/>
                        <a:moveTo>
                          <a:pt x="277" y="166"/>
                        </a:moveTo>
                        <a:cubicBezTo>
                          <a:pt x="277" y="10"/>
                          <a:pt x="277" y="10"/>
                          <a:pt x="277" y="10"/>
                        </a:cubicBezTo>
                        <a:cubicBezTo>
                          <a:pt x="11" y="10"/>
                          <a:pt x="11" y="10"/>
                          <a:pt x="11" y="10"/>
                        </a:cubicBezTo>
                        <a:cubicBezTo>
                          <a:pt x="11" y="166"/>
                          <a:pt x="11" y="166"/>
                          <a:pt x="11" y="166"/>
                        </a:cubicBezTo>
                        <a:lnTo>
                          <a:pt x="277" y="166"/>
                        </a:lnTo>
                        <a:close/>
                        <a:moveTo>
                          <a:pt x="155" y="180"/>
                        </a:moveTo>
                        <a:cubicBezTo>
                          <a:pt x="155" y="175"/>
                          <a:pt x="150" y="170"/>
                          <a:pt x="145" y="170"/>
                        </a:cubicBezTo>
                        <a:cubicBezTo>
                          <a:pt x="140" y="170"/>
                          <a:pt x="136" y="175"/>
                          <a:pt x="136" y="180"/>
                        </a:cubicBezTo>
                        <a:cubicBezTo>
                          <a:pt x="136" y="185"/>
                          <a:pt x="140" y="189"/>
                          <a:pt x="145" y="189"/>
                        </a:cubicBezTo>
                        <a:cubicBezTo>
                          <a:pt x="150" y="189"/>
                          <a:pt x="155" y="185"/>
                          <a:pt x="155" y="18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11">
                    <a:extLst>
                      <a:ext uri="{FF2B5EF4-FFF2-40B4-BE49-F238E27FC236}">
                        <a16:creationId xmlns:a16="http://schemas.microsoft.com/office/drawing/2014/main" id="{C00E37B1-B651-44B8-A872-53F81B7E993E}"/>
                      </a:ext>
                    </a:extLst>
                  </p:cNvPr>
                  <p:cNvSpPr>
                    <a:spLocks/>
                  </p:cNvSpPr>
                  <p:nvPr/>
                </p:nvSpPr>
                <p:spPr bwMode="auto">
                  <a:xfrm>
                    <a:off x="2878138" y="2605088"/>
                    <a:ext cx="428625" cy="71438"/>
                  </a:xfrm>
                  <a:custGeom>
                    <a:avLst/>
                    <a:gdLst>
                      <a:gd name="T0" fmla="*/ 138 w 138"/>
                      <a:gd name="T1" fmla="*/ 15 h 23"/>
                      <a:gd name="T2" fmla="*/ 138 w 138"/>
                      <a:gd name="T3" fmla="*/ 23 h 23"/>
                      <a:gd name="T4" fmla="*/ 0 w 138"/>
                      <a:gd name="T5" fmla="*/ 23 h 23"/>
                      <a:gd name="T6" fmla="*/ 0 w 138"/>
                      <a:gd name="T7" fmla="*/ 15 h 23"/>
                      <a:gd name="T8" fmla="*/ 15 w 138"/>
                      <a:gd name="T9" fmla="*/ 0 h 23"/>
                      <a:gd name="T10" fmla="*/ 123 w 138"/>
                      <a:gd name="T11" fmla="*/ 0 h 23"/>
                      <a:gd name="T12" fmla="*/ 138 w 138"/>
                      <a:gd name="T13" fmla="*/ 15 h 23"/>
                    </a:gdLst>
                    <a:ahLst/>
                    <a:cxnLst>
                      <a:cxn ang="0">
                        <a:pos x="T0" y="T1"/>
                      </a:cxn>
                      <a:cxn ang="0">
                        <a:pos x="T2" y="T3"/>
                      </a:cxn>
                      <a:cxn ang="0">
                        <a:pos x="T4" y="T5"/>
                      </a:cxn>
                      <a:cxn ang="0">
                        <a:pos x="T6" y="T7"/>
                      </a:cxn>
                      <a:cxn ang="0">
                        <a:pos x="T8" y="T9"/>
                      </a:cxn>
                      <a:cxn ang="0">
                        <a:pos x="T10" y="T11"/>
                      </a:cxn>
                      <a:cxn ang="0">
                        <a:pos x="T12" y="T13"/>
                      </a:cxn>
                    </a:cxnLst>
                    <a:rect l="0" t="0" r="r" b="b"/>
                    <a:pathLst>
                      <a:path w="138" h="23">
                        <a:moveTo>
                          <a:pt x="138" y="15"/>
                        </a:moveTo>
                        <a:cubicBezTo>
                          <a:pt x="138" y="23"/>
                          <a:pt x="138" y="23"/>
                          <a:pt x="138" y="23"/>
                        </a:cubicBezTo>
                        <a:cubicBezTo>
                          <a:pt x="0" y="23"/>
                          <a:pt x="0" y="23"/>
                          <a:pt x="0" y="23"/>
                        </a:cubicBezTo>
                        <a:cubicBezTo>
                          <a:pt x="0" y="15"/>
                          <a:pt x="0" y="15"/>
                          <a:pt x="0" y="15"/>
                        </a:cubicBezTo>
                        <a:cubicBezTo>
                          <a:pt x="0" y="7"/>
                          <a:pt x="7" y="0"/>
                          <a:pt x="15" y="0"/>
                        </a:cubicBezTo>
                        <a:cubicBezTo>
                          <a:pt x="123" y="0"/>
                          <a:pt x="123" y="0"/>
                          <a:pt x="123" y="0"/>
                        </a:cubicBezTo>
                        <a:cubicBezTo>
                          <a:pt x="131" y="0"/>
                          <a:pt x="138" y="7"/>
                          <a:pt x="138" y="15"/>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Rectangle 112">
                    <a:extLst>
                      <a:ext uri="{FF2B5EF4-FFF2-40B4-BE49-F238E27FC236}">
                        <a16:creationId xmlns:a16="http://schemas.microsoft.com/office/drawing/2014/main" id="{944AD6E6-8FC4-4AA1-9ADA-A2E2DC4A8CBD}"/>
                      </a:ext>
                    </a:extLst>
                  </p:cNvPr>
                  <p:cNvSpPr>
                    <a:spLocks noChangeArrowheads="1"/>
                  </p:cNvSpPr>
                  <p:nvPr/>
                </p:nvSpPr>
                <p:spPr bwMode="auto">
                  <a:xfrm>
                    <a:off x="2952750" y="2546350"/>
                    <a:ext cx="279400" cy="42863"/>
                  </a:xfrm>
                  <a:prstGeom prst="rect">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25" name="矩形 24">
                  <a:extLst>
                    <a:ext uri="{FF2B5EF4-FFF2-40B4-BE49-F238E27FC236}">
                      <a16:creationId xmlns:a16="http://schemas.microsoft.com/office/drawing/2014/main" id="{6642901B-2F1E-47BB-ACC8-B651D574BDD8}"/>
                    </a:ext>
                  </a:extLst>
                </p:cNvPr>
                <p:cNvSpPr/>
                <p:nvPr/>
              </p:nvSpPr>
              <p:spPr bwMode="auto">
                <a:xfrm>
                  <a:off x="2339752" y="2787774"/>
                  <a:ext cx="792088" cy="1814388"/>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28" name="文本框 27">
                <a:extLst>
                  <a:ext uri="{FF2B5EF4-FFF2-40B4-BE49-F238E27FC236}">
                    <a16:creationId xmlns:a16="http://schemas.microsoft.com/office/drawing/2014/main" id="{DBC3320D-4F03-4290-8F53-FA41ADD6111B}"/>
                  </a:ext>
                </a:extLst>
              </p:cNvPr>
              <p:cNvSpPr txBox="1"/>
              <p:nvPr/>
            </p:nvSpPr>
            <p:spPr>
              <a:xfrm>
                <a:off x="804356" y="4718891"/>
                <a:ext cx="1664964" cy="261530"/>
              </a:xfrm>
              <a:prstGeom prst="rect">
                <a:avLst/>
              </a:prstGeom>
              <a:noFill/>
            </p:spPr>
            <p:txBody>
              <a:bodyPr wrap="square" rtlCol="0">
                <a:normAutofit fontScale="85000" lnSpcReduction="10000"/>
              </a:bodyPr>
              <a:lstStyle/>
              <a:p>
                <a:pPr marR="0" algn="ctr" defTabSz="914400" rtl="0" eaLnBrk="0" fontAlgn="base" latinLnBrk="0" hangingPunct="0">
                  <a:lnSpc>
                    <a:spcPct val="100000"/>
                  </a:lnSpc>
                  <a:spcBef>
                    <a:spcPct val="20000"/>
                  </a:spcBef>
                  <a:spcAft>
                    <a:spcPct val="0"/>
                  </a:spcAft>
                  <a:buClrTx/>
                  <a:buSzTx/>
                  <a:tabLst/>
                </a:pPr>
                <a:r>
                  <a:rPr kumimoji="1" lang="en-US" altLang="zh-CN" sz="1200" dirty="0">
                    <a:latin typeface="+mn-lt"/>
                    <a:ea typeface="+mn-ea"/>
                    <a:cs typeface="微软雅黑" charset="0"/>
                    <a:sym typeface="Calibri" pitchFamily="34" charset="0"/>
                  </a:rPr>
                  <a:t>Access control system</a:t>
                </a:r>
                <a:endParaRPr kumimoji="1" lang="zh-CN" altLang="en-US" sz="1200" dirty="0">
                  <a:latin typeface="+mn-lt"/>
                  <a:ea typeface="+mn-ea"/>
                  <a:cs typeface="微软雅黑" charset="0"/>
                  <a:sym typeface="Calibri" pitchFamily="34" charset="0"/>
                </a:endParaRPr>
              </a:p>
            </p:txBody>
          </p:sp>
        </p:grpSp>
        <p:sp>
          <p:nvSpPr>
            <p:cNvPr id="29" name="文本框 28">
              <a:extLst>
                <a:ext uri="{FF2B5EF4-FFF2-40B4-BE49-F238E27FC236}">
                  <a16:creationId xmlns:a16="http://schemas.microsoft.com/office/drawing/2014/main" id="{AC63E9C0-EF06-422D-B7FB-2F7E3381F34B}"/>
                </a:ext>
              </a:extLst>
            </p:cNvPr>
            <p:cNvSpPr txBox="1"/>
            <p:nvPr/>
          </p:nvSpPr>
          <p:spPr>
            <a:xfrm rot="19519203">
              <a:off x="1842856" y="3258399"/>
              <a:ext cx="1059456" cy="308629"/>
            </a:xfrm>
            <a:prstGeom prst="rect">
              <a:avLst/>
            </a:prstGeom>
            <a:noFill/>
          </p:spPr>
          <p:txBody>
            <a:bodyPr wrap="square" rtlCol="0">
              <a:normAutofit/>
            </a:bodyPr>
            <a:lstStyle/>
            <a:p>
              <a:pPr marR="0" algn="ctr" defTabSz="914400" rtl="0" eaLnBrk="0" fontAlgn="base" latinLnBrk="0" hangingPunct="0">
                <a:lnSpc>
                  <a:spcPct val="100000"/>
                </a:lnSpc>
                <a:spcBef>
                  <a:spcPct val="20000"/>
                </a:spcBef>
                <a:spcAft>
                  <a:spcPct val="0"/>
                </a:spcAft>
                <a:buClrTx/>
                <a:buSzTx/>
                <a:tabLst/>
              </a:pPr>
              <a:r>
                <a:rPr kumimoji="1" lang="en-US" altLang="zh-CN" sz="1100" dirty="0">
                  <a:latin typeface="+mn-lt"/>
                  <a:ea typeface="+mn-ea"/>
                  <a:cs typeface="微软雅黑" charset="0"/>
                  <a:sym typeface="Calibri" pitchFamily="34" charset="0"/>
                </a:rPr>
                <a:t>Face image</a:t>
              </a:r>
              <a:endParaRPr kumimoji="1" lang="zh-CN" altLang="en-US" sz="1100" dirty="0">
                <a:latin typeface="+mn-lt"/>
                <a:ea typeface="+mn-ea"/>
                <a:cs typeface="微软雅黑" charset="0"/>
                <a:sym typeface="Calibri" pitchFamily="34" charset="0"/>
              </a:endParaRPr>
            </a:p>
          </p:txBody>
        </p:sp>
        <p:grpSp>
          <p:nvGrpSpPr>
            <p:cNvPr id="41" name="组合 40">
              <a:extLst>
                <a:ext uri="{FF2B5EF4-FFF2-40B4-BE49-F238E27FC236}">
                  <a16:creationId xmlns:a16="http://schemas.microsoft.com/office/drawing/2014/main" id="{7579F172-713C-420C-A1C8-7457A50A092D}"/>
                </a:ext>
              </a:extLst>
            </p:cNvPr>
            <p:cNvGrpSpPr/>
            <p:nvPr/>
          </p:nvGrpSpPr>
          <p:grpSpPr>
            <a:xfrm>
              <a:off x="2815537" y="4116383"/>
              <a:ext cx="1687110" cy="1140118"/>
              <a:chOff x="4336710" y="3980451"/>
              <a:chExt cx="1687110" cy="1140118"/>
            </a:xfrm>
          </p:grpSpPr>
          <p:grpSp>
            <p:nvGrpSpPr>
              <p:cNvPr id="36" name="组合 35">
                <a:extLst>
                  <a:ext uri="{FF2B5EF4-FFF2-40B4-BE49-F238E27FC236}">
                    <a16:creationId xmlns:a16="http://schemas.microsoft.com/office/drawing/2014/main" id="{0F9FAF67-7A24-4B84-B1EE-78797C24211F}"/>
                  </a:ext>
                </a:extLst>
              </p:cNvPr>
              <p:cNvGrpSpPr/>
              <p:nvPr/>
            </p:nvGrpSpPr>
            <p:grpSpPr>
              <a:xfrm>
                <a:off x="4475281" y="4208115"/>
                <a:ext cx="572833" cy="423195"/>
                <a:chOff x="7974778" y="2640686"/>
                <a:chExt cx="572833" cy="423195"/>
              </a:xfrm>
            </p:grpSpPr>
            <p:sp>
              <p:nvSpPr>
                <p:cNvPr id="20" name="Freeform 1199">
                  <a:extLst>
                    <a:ext uri="{FF2B5EF4-FFF2-40B4-BE49-F238E27FC236}">
                      <a16:creationId xmlns:a16="http://schemas.microsoft.com/office/drawing/2014/main" id="{F35DFEE1-EAB0-48F3-BC14-C14D8ADD4998}"/>
                    </a:ext>
                  </a:extLst>
                </p:cNvPr>
                <p:cNvSpPr>
                  <a:spLocks/>
                </p:cNvSpPr>
                <p:nvPr/>
              </p:nvSpPr>
              <p:spPr bwMode="auto">
                <a:xfrm>
                  <a:off x="8306788" y="2640686"/>
                  <a:ext cx="240823" cy="182372"/>
                </a:xfrm>
                <a:custGeom>
                  <a:avLst/>
                  <a:gdLst>
                    <a:gd name="T0" fmla="*/ 18 w 21"/>
                    <a:gd name="T1" fmla="*/ 15 h 16"/>
                    <a:gd name="T2" fmla="*/ 1 w 21"/>
                    <a:gd name="T3" fmla="*/ 5 h 16"/>
                    <a:gd name="T4" fmla="*/ 0 w 21"/>
                    <a:gd name="T5" fmla="*/ 5 h 16"/>
                    <a:gd name="T6" fmla="*/ 0 w 21"/>
                    <a:gd name="T7" fmla="*/ 3 h 16"/>
                    <a:gd name="T8" fmla="*/ 0 w 21"/>
                    <a:gd name="T9" fmla="*/ 3 h 16"/>
                    <a:gd name="T10" fmla="*/ 0 w 21"/>
                    <a:gd name="T11" fmla="*/ 2 h 16"/>
                    <a:gd name="T12" fmla="*/ 21 w 21"/>
                    <a:gd name="T13" fmla="*/ 14 h 16"/>
                    <a:gd name="T14" fmla="*/ 21 w 21"/>
                    <a:gd name="T15" fmla="*/ 15 h 16"/>
                    <a:gd name="T16" fmla="*/ 20 w 21"/>
                    <a:gd name="T17" fmla="*/ 15 h 16"/>
                    <a:gd name="T18" fmla="*/ 19 w 21"/>
                    <a:gd name="T19" fmla="*/ 16 h 16"/>
                    <a:gd name="T20" fmla="*/ 18 w 21"/>
                    <a:gd name="T21"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6">
                      <a:moveTo>
                        <a:pt x="18" y="15"/>
                      </a:moveTo>
                      <a:cubicBezTo>
                        <a:pt x="16" y="8"/>
                        <a:pt x="8" y="4"/>
                        <a:pt x="1" y="5"/>
                      </a:cubicBezTo>
                      <a:cubicBezTo>
                        <a:pt x="1" y="5"/>
                        <a:pt x="0" y="5"/>
                        <a:pt x="0" y="5"/>
                      </a:cubicBezTo>
                      <a:cubicBezTo>
                        <a:pt x="0" y="3"/>
                        <a:pt x="0" y="3"/>
                        <a:pt x="0" y="3"/>
                      </a:cubicBezTo>
                      <a:cubicBezTo>
                        <a:pt x="0" y="3"/>
                        <a:pt x="0" y="3"/>
                        <a:pt x="0" y="3"/>
                      </a:cubicBezTo>
                      <a:cubicBezTo>
                        <a:pt x="0" y="2"/>
                        <a:pt x="0" y="2"/>
                        <a:pt x="0" y="2"/>
                      </a:cubicBezTo>
                      <a:cubicBezTo>
                        <a:pt x="9" y="0"/>
                        <a:pt x="18" y="5"/>
                        <a:pt x="21" y="14"/>
                      </a:cubicBezTo>
                      <a:cubicBezTo>
                        <a:pt x="21" y="14"/>
                        <a:pt x="21" y="14"/>
                        <a:pt x="21" y="15"/>
                      </a:cubicBezTo>
                      <a:cubicBezTo>
                        <a:pt x="21" y="15"/>
                        <a:pt x="20" y="15"/>
                        <a:pt x="20" y="15"/>
                      </a:cubicBezTo>
                      <a:cubicBezTo>
                        <a:pt x="19" y="16"/>
                        <a:pt x="19" y="16"/>
                        <a:pt x="19" y="16"/>
                      </a:cubicBezTo>
                      <a:cubicBezTo>
                        <a:pt x="18" y="16"/>
                        <a:pt x="18" y="15"/>
                        <a:pt x="18" y="15"/>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200">
                  <a:extLst>
                    <a:ext uri="{FF2B5EF4-FFF2-40B4-BE49-F238E27FC236}">
                      <a16:creationId xmlns:a16="http://schemas.microsoft.com/office/drawing/2014/main" id="{ED91CBD6-8062-4350-AC97-1153F06FD931}"/>
                    </a:ext>
                  </a:extLst>
                </p:cNvPr>
                <p:cNvSpPr>
                  <a:spLocks/>
                </p:cNvSpPr>
                <p:nvPr/>
              </p:nvSpPr>
              <p:spPr bwMode="auto">
                <a:xfrm>
                  <a:off x="7974778" y="2755252"/>
                  <a:ext cx="526071" cy="308629"/>
                </a:xfrm>
                <a:custGeom>
                  <a:avLst/>
                  <a:gdLst>
                    <a:gd name="T0" fmla="*/ 8 w 46"/>
                    <a:gd name="T1" fmla="*/ 27 h 27"/>
                    <a:gd name="T2" fmla="*/ 0 w 46"/>
                    <a:gd name="T3" fmla="*/ 19 h 27"/>
                    <a:gd name="T4" fmla="*/ 7 w 46"/>
                    <a:gd name="T5" fmla="*/ 10 h 27"/>
                    <a:gd name="T6" fmla="*/ 19 w 46"/>
                    <a:gd name="T7" fmla="*/ 0 h 27"/>
                    <a:gd name="T8" fmla="*/ 28 w 46"/>
                    <a:gd name="T9" fmla="*/ 5 h 27"/>
                    <a:gd name="T10" fmla="*/ 31 w 46"/>
                    <a:gd name="T11" fmla="*/ 5 h 27"/>
                    <a:gd name="T12" fmla="*/ 39 w 46"/>
                    <a:gd name="T13" fmla="*/ 10 h 27"/>
                    <a:gd name="T14" fmla="*/ 46 w 46"/>
                    <a:gd name="T15" fmla="*/ 19 h 27"/>
                    <a:gd name="T16" fmla="*/ 38 w 46"/>
                    <a:gd name="T17" fmla="*/ 27 h 27"/>
                    <a:gd name="T18" fmla="*/ 8 w 46"/>
                    <a:gd name="T19"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27">
                      <a:moveTo>
                        <a:pt x="8" y="27"/>
                      </a:moveTo>
                      <a:cubicBezTo>
                        <a:pt x="4" y="27"/>
                        <a:pt x="0" y="23"/>
                        <a:pt x="0" y="19"/>
                      </a:cubicBezTo>
                      <a:cubicBezTo>
                        <a:pt x="0" y="15"/>
                        <a:pt x="3" y="11"/>
                        <a:pt x="7" y="10"/>
                      </a:cubicBezTo>
                      <a:cubicBezTo>
                        <a:pt x="8" y="5"/>
                        <a:pt x="13" y="0"/>
                        <a:pt x="19" y="0"/>
                      </a:cubicBezTo>
                      <a:cubicBezTo>
                        <a:pt x="23" y="0"/>
                        <a:pt x="26" y="2"/>
                        <a:pt x="28" y="5"/>
                      </a:cubicBezTo>
                      <a:cubicBezTo>
                        <a:pt x="29" y="5"/>
                        <a:pt x="30" y="5"/>
                        <a:pt x="31" y="5"/>
                      </a:cubicBezTo>
                      <a:cubicBezTo>
                        <a:pt x="34" y="5"/>
                        <a:pt x="37" y="7"/>
                        <a:pt x="39" y="10"/>
                      </a:cubicBezTo>
                      <a:cubicBezTo>
                        <a:pt x="43" y="11"/>
                        <a:pt x="46" y="14"/>
                        <a:pt x="46" y="19"/>
                      </a:cubicBezTo>
                      <a:cubicBezTo>
                        <a:pt x="46" y="23"/>
                        <a:pt x="42" y="27"/>
                        <a:pt x="38" y="27"/>
                      </a:cubicBezTo>
                      <a:lnTo>
                        <a:pt x="8" y="27"/>
                      </a:lnTo>
                      <a:close/>
                    </a:path>
                  </a:pathLst>
                </a:custGeom>
                <a:solidFill>
                  <a:schemeClr val="bg1"/>
                </a:solidFill>
                <a:ln w="38100">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32" name="文本框 31">
                <a:extLst>
                  <a:ext uri="{FF2B5EF4-FFF2-40B4-BE49-F238E27FC236}">
                    <a16:creationId xmlns:a16="http://schemas.microsoft.com/office/drawing/2014/main" id="{C392943C-CAEF-493C-8B0F-3DB156E5CA15}"/>
                  </a:ext>
                </a:extLst>
              </p:cNvPr>
              <p:cNvSpPr txBox="1"/>
              <p:nvPr/>
            </p:nvSpPr>
            <p:spPr>
              <a:xfrm>
                <a:off x="4336710" y="4727487"/>
                <a:ext cx="1687110" cy="393082"/>
              </a:xfrm>
              <a:prstGeom prst="rect">
                <a:avLst/>
              </a:prstGeom>
              <a:noFill/>
            </p:spPr>
            <p:txBody>
              <a:bodyPr wrap="square" rtlCol="0">
                <a:normAutofit fontScale="85000" lnSpcReduction="10000"/>
              </a:bodyPr>
              <a:lstStyle/>
              <a:p>
                <a:pPr marL="171450" marR="0" indent="-171450" defTabSz="914400" rtl="0" eaLnBrk="0" fontAlgn="base" latinLnBrk="0" hangingPunct="0">
                  <a:lnSpc>
                    <a:spcPct val="100000"/>
                  </a:lnSpc>
                  <a:spcBef>
                    <a:spcPct val="20000"/>
                  </a:spcBef>
                  <a:spcAft>
                    <a:spcPct val="0"/>
                  </a:spcAft>
                  <a:buClrTx/>
                  <a:buSzTx/>
                  <a:buFont typeface="Arial" panose="020B0604020202020204" pitchFamily="34" charset="0"/>
                  <a:buChar char="•"/>
                  <a:tabLst/>
                </a:pPr>
                <a:r>
                  <a:rPr kumimoji="1" lang="en-US" altLang="zh-CN" sz="1200" dirty="0">
                    <a:latin typeface="+mn-lt"/>
                    <a:ea typeface="+mn-ea"/>
                    <a:cs typeface="微软雅黑" charset="0"/>
                    <a:sym typeface="Calibri" pitchFamily="34" charset="0"/>
                  </a:rPr>
                  <a:t>Have enough computing resources</a:t>
                </a:r>
                <a:endParaRPr kumimoji="1" lang="zh-CN" altLang="en-US" sz="1200" dirty="0">
                  <a:latin typeface="+mn-lt"/>
                  <a:ea typeface="+mn-ea"/>
                  <a:cs typeface="微软雅黑" charset="0"/>
                  <a:sym typeface="Calibri" pitchFamily="34" charset="0"/>
                </a:endParaRPr>
              </a:p>
            </p:txBody>
          </p:sp>
          <p:sp>
            <p:nvSpPr>
              <p:cNvPr id="35" name="文本框 34">
                <a:extLst>
                  <a:ext uri="{FF2B5EF4-FFF2-40B4-BE49-F238E27FC236}">
                    <a16:creationId xmlns:a16="http://schemas.microsoft.com/office/drawing/2014/main" id="{C63F718B-FC63-4483-84B0-2999450FC3AD}"/>
                  </a:ext>
                </a:extLst>
              </p:cNvPr>
              <p:cNvSpPr txBox="1"/>
              <p:nvPr/>
            </p:nvSpPr>
            <p:spPr>
              <a:xfrm>
                <a:off x="4336710" y="3980451"/>
                <a:ext cx="792088" cy="334351"/>
              </a:xfrm>
              <a:prstGeom prst="rect">
                <a:avLst/>
              </a:prstGeom>
              <a:noFill/>
            </p:spPr>
            <p:txBody>
              <a:bodyPr wrap="square" rtlCol="0">
                <a:normAutofit/>
              </a:bodyPr>
              <a:lstStyle/>
              <a:p>
                <a:pPr marR="0" algn="ctr" defTabSz="914400" rtl="0" eaLnBrk="0" fontAlgn="base" latinLnBrk="0" hangingPunct="0">
                  <a:lnSpc>
                    <a:spcPct val="100000"/>
                  </a:lnSpc>
                  <a:spcBef>
                    <a:spcPct val="20000"/>
                  </a:spcBef>
                  <a:spcAft>
                    <a:spcPct val="0"/>
                  </a:spcAft>
                  <a:buClrTx/>
                  <a:buSzTx/>
                  <a:tabLst/>
                </a:pPr>
                <a:r>
                  <a:rPr kumimoji="1" lang="en-US" altLang="zh-CN" sz="1100" dirty="0">
                    <a:latin typeface="+mn-lt"/>
                    <a:ea typeface="+mn-ea"/>
                    <a:cs typeface="微软雅黑" charset="0"/>
                    <a:sym typeface="Calibri" pitchFamily="34" charset="0"/>
                  </a:rPr>
                  <a:t>Edge2</a:t>
                </a:r>
                <a:endParaRPr kumimoji="1" lang="zh-CN" altLang="en-US" sz="1100" dirty="0">
                  <a:latin typeface="+mn-lt"/>
                  <a:ea typeface="+mn-ea"/>
                  <a:cs typeface="微软雅黑" charset="0"/>
                  <a:sym typeface="Calibri" pitchFamily="34" charset="0"/>
                </a:endParaRPr>
              </a:p>
            </p:txBody>
          </p:sp>
        </p:grpSp>
        <p:grpSp>
          <p:nvGrpSpPr>
            <p:cNvPr id="40" name="组合 39">
              <a:extLst>
                <a:ext uri="{FF2B5EF4-FFF2-40B4-BE49-F238E27FC236}">
                  <a16:creationId xmlns:a16="http://schemas.microsoft.com/office/drawing/2014/main" id="{41B22114-9E99-48F2-BE4C-D93393F9B76B}"/>
                </a:ext>
              </a:extLst>
            </p:cNvPr>
            <p:cNvGrpSpPr/>
            <p:nvPr/>
          </p:nvGrpSpPr>
          <p:grpSpPr>
            <a:xfrm>
              <a:off x="2569625" y="2736221"/>
              <a:ext cx="1935589" cy="1222765"/>
              <a:chOff x="4062362" y="2466048"/>
              <a:chExt cx="1935589" cy="1222765"/>
            </a:xfrm>
          </p:grpSpPr>
          <p:sp>
            <p:nvSpPr>
              <p:cNvPr id="30" name="文本框 29">
                <a:extLst>
                  <a:ext uri="{FF2B5EF4-FFF2-40B4-BE49-F238E27FC236}">
                    <a16:creationId xmlns:a16="http://schemas.microsoft.com/office/drawing/2014/main" id="{98F606D4-DFB9-4242-AD76-A41773162441}"/>
                  </a:ext>
                </a:extLst>
              </p:cNvPr>
              <p:cNvSpPr txBox="1"/>
              <p:nvPr/>
            </p:nvSpPr>
            <p:spPr>
              <a:xfrm>
                <a:off x="4310841" y="3191387"/>
                <a:ext cx="1687110" cy="497426"/>
              </a:xfrm>
              <a:prstGeom prst="rect">
                <a:avLst/>
              </a:prstGeom>
              <a:noFill/>
            </p:spPr>
            <p:txBody>
              <a:bodyPr wrap="square" rtlCol="0">
                <a:normAutofit fontScale="85000" lnSpcReduction="20000"/>
              </a:bodyPr>
              <a:lstStyle/>
              <a:p>
                <a:pPr marL="171450" marR="0" indent="-171450" defTabSz="914400" rtl="0" eaLnBrk="0" fontAlgn="base" latinLnBrk="0" hangingPunct="0">
                  <a:lnSpc>
                    <a:spcPct val="100000"/>
                  </a:lnSpc>
                  <a:spcBef>
                    <a:spcPct val="20000"/>
                  </a:spcBef>
                  <a:spcAft>
                    <a:spcPct val="0"/>
                  </a:spcAft>
                  <a:buClrTx/>
                  <a:buSzTx/>
                  <a:buFont typeface="Arial" panose="020B0604020202020204" pitchFamily="34" charset="0"/>
                  <a:buChar char="•"/>
                  <a:tabLst/>
                </a:pPr>
                <a:r>
                  <a:rPr kumimoji="1" lang="en-US" altLang="zh-CN" sz="1100" dirty="0">
                    <a:latin typeface="+mn-lt"/>
                    <a:ea typeface="+mn-ea"/>
                    <a:cs typeface="微软雅黑" charset="0"/>
                    <a:sym typeface="Calibri" pitchFamily="34" charset="0"/>
                  </a:rPr>
                  <a:t>Nearest</a:t>
                </a:r>
              </a:p>
              <a:p>
                <a:pPr marL="171450" marR="0" indent="-171450" defTabSz="914400" rtl="0" eaLnBrk="0" fontAlgn="base" latinLnBrk="0" hangingPunct="0">
                  <a:lnSpc>
                    <a:spcPct val="100000"/>
                  </a:lnSpc>
                  <a:spcBef>
                    <a:spcPct val="20000"/>
                  </a:spcBef>
                  <a:spcAft>
                    <a:spcPct val="0"/>
                  </a:spcAft>
                  <a:buClrTx/>
                  <a:buSzTx/>
                  <a:buFont typeface="Arial" panose="020B0604020202020204" pitchFamily="34" charset="0"/>
                  <a:buChar char="•"/>
                  <a:tabLst/>
                </a:pPr>
                <a:r>
                  <a:rPr kumimoji="1" lang="en-US" altLang="zh-CN" sz="1100" dirty="0">
                    <a:latin typeface="+mn-lt"/>
                    <a:ea typeface="+mn-ea"/>
                    <a:cs typeface="微软雅黑" charset="0"/>
                    <a:sym typeface="Calibri" pitchFamily="34" charset="0"/>
                  </a:rPr>
                  <a:t>Not have enough computing resources</a:t>
                </a:r>
              </a:p>
            </p:txBody>
          </p:sp>
          <p:sp>
            <p:nvSpPr>
              <p:cNvPr id="33" name="文本框 32">
                <a:extLst>
                  <a:ext uri="{FF2B5EF4-FFF2-40B4-BE49-F238E27FC236}">
                    <a16:creationId xmlns:a16="http://schemas.microsoft.com/office/drawing/2014/main" id="{71DD364D-FE67-4636-A55E-E3F051959C6B}"/>
                  </a:ext>
                </a:extLst>
              </p:cNvPr>
              <p:cNvSpPr txBox="1"/>
              <p:nvPr/>
            </p:nvSpPr>
            <p:spPr>
              <a:xfrm>
                <a:off x="4062362" y="2466048"/>
                <a:ext cx="1249378" cy="334351"/>
              </a:xfrm>
              <a:prstGeom prst="rect">
                <a:avLst/>
              </a:prstGeom>
              <a:noFill/>
            </p:spPr>
            <p:txBody>
              <a:bodyPr wrap="square" rtlCol="0">
                <a:normAutofit/>
              </a:bodyPr>
              <a:lstStyle/>
              <a:p>
                <a:pPr marR="0" algn="ctr" defTabSz="914400" rtl="0" eaLnBrk="0" fontAlgn="base" latinLnBrk="0" hangingPunct="0">
                  <a:lnSpc>
                    <a:spcPct val="100000"/>
                  </a:lnSpc>
                  <a:spcBef>
                    <a:spcPct val="20000"/>
                  </a:spcBef>
                  <a:spcAft>
                    <a:spcPct val="0"/>
                  </a:spcAft>
                  <a:buClrTx/>
                  <a:buSzTx/>
                  <a:tabLst/>
                </a:pPr>
                <a:r>
                  <a:rPr kumimoji="1" lang="en-US" altLang="zh-CN" sz="1100" dirty="0">
                    <a:latin typeface="+mn-lt"/>
                    <a:ea typeface="+mn-ea"/>
                    <a:cs typeface="微软雅黑" charset="0"/>
                    <a:sym typeface="Calibri" pitchFamily="34" charset="0"/>
                  </a:rPr>
                  <a:t>Edge1</a:t>
                </a:r>
                <a:endParaRPr kumimoji="1" lang="zh-CN" altLang="en-US" sz="1100" dirty="0">
                  <a:latin typeface="+mn-lt"/>
                  <a:ea typeface="+mn-ea"/>
                  <a:cs typeface="微软雅黑" charset="0"/>
                  <a:sym typeface="Calibri" pitchFamily="34" charset="0"/>
                </a:endParaRPr>
              </a:p>
            </p:txBody>
          </p:sp>
          <p:grpSp>
            <p:nvGrpSpPr>
              <p:cNvPr id="37" name="组合 36">
                <a:extLst>
                  <a:ext uri="{FF2B5EF4-FFF2-40B4-BE49-F238E27FC236}">
                    <a16:creationId xmlns:a16="http://schemas.microsoft.com/office/drawing/2014/main" id="{5F39393D-C70C-47DB-B65E-2DF41477CFE3}"/>
                  </a:ext>
                </a:extLst>
              </p:cNvPr>
              <p:cNvGrpSpPr/>
              <p:nvPr/>
            </p:nvGrpSpPr>
            <p:grpSpPr>
              <a:xfrm>
                <a:off x="4355041" y="2714230"/>
                <a:ext cx="572833" cy="423195"/>
                <a:chOff x="7974778" y="2640686"/>
                <a:chExt cx="572833" cy="423195"/>
              </a:xfrm>
            </p:grpSpPr>
            <p:sp>
              <p:nvSpPr>
                <p:cNvPr id="38" name="Freeform 1199">
                  <a:extLst>
                    <a:ext uri="{FF2B5EF4-FFF2-40B4-BE49-F238E27FC236}">
                      <a16:creationId xmlns:a16="http://schemas.microsoft.com/office/drawing/2014/main" id="{29014B83-9009-46BA-83CA-B95BBB3ACEED}"/>
                    </a:ext>
                  </a:extLst>
                </p:cNvPr>
                <p:cNvSpPr>
                  <a:spLocks/>
                </p:cNvSpPr>
                <p:nvPr/>
              </p:nvSpPr>
              <p:spPr bwMode="auto">
                <a:xfrm>
                  <a:off x="8306788" y="2640686"/>
                  <a:ext cx="240823" cy="182372"/>
                </a:xfrm>
                <a:custGeom>
                  <a:avLst/>
                  <a:gdLst>
                    <a:gd name="T0" fmla="*/ 18 w 21"/>
                    <a:gd name="T1" fmla="*/ 15 h 16"/>
                    <a:gd name="T2" fmla="*/ 1 w 21"/>
                    <a:gd name="T3" fmla="*/ 5 h 16"/>
                    <a:gd name="T4" fmla="*/ 0 w 21"/>
                    <a:gd name="T5" fmla="*/ 5 h 16"/>
                    <a:gd name="T6" fmla="*/ 0 w 21"/>
                    <a:gd name="T7" fmla="*/ 3 h 16"/>
                    <a:gd name="T8" fmla="*/ 0 w 21"/>
                    <a:gd name="T9" fmla="*/ 3 h 16"/>
                    <a:gd name="T10" fmla="*/ 0 w 21"/>
                    <a:gd name="T11" fmla="*/ 2 h 16"/>
                    <a:gd name="T12" fmla="*/ 21 w 21"/>
                    <a:gd name="T13" fmla="*/ 14 h 16"/>
                    <a:gd name="T14" fmla="*/ 21 w 21"/>
                    <a:gd name="T15" fmla="*/ 15 h 16"/>
                    <a:gd name="T16" fmla="*/ 20 w 21"/>
                    <a:gd name="T17" fmla="*/ 15 h 16"/>
                    <a:gd name="T18" fmla="*/ 19 w 21"/>
                    <a:gd name="T19" fmla="*/ 16 h 16"/>
                    <a:gd name="T20" fmla="*/ 18 w 21"/>
                    <a:gd name="T21"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6">
                      <a:moveTo>
                        <a:pt x="18" y="15"/>
                      </a:moveTo>
                      <a:cubicBezTo>
                        <a:pt x="16" y="8"/>
                        <a:pt x="8" y="4"/>
                        <a:pt x="1" y="5"/>
                      </a:cubicBezTo>
                      <a:cubicBezTo>
                        <a:pt x="1" y="5"/>
                        <a:pt x="0" y="5"/>
                        <a:pt x="0" y="5"/>
                      </a:cubicBezTo>
                      <a:cubicBezTo>
                        <a:pt x="0" y="3"/>
                        <a:pt x="0" y="3"/>
                        <a:pt x="0" y="3"/>
                      </a:cubicBezTo>
                      <a:cubicBezTo>
                        <a:pt x="0" y="3"/>
                        <a:pt x="0" y="3"/>
                        <a:pt x="0" y="3"/>
                      </a:cubicBezTo>
                      <a:cubicBezTo>
                        <a:pt x="0" y="2"/>
                        <a:pt x="0" y="2"/>
                        <a:pt x="0" y="2"/>
                      </a:cubicBezTo>
                      <a:cubicBezTo>
                        <a:pt x="9" y="0"/>
                        <a:pt x="18" y="5"/>
                        <a:pt x="21" y="14"/>
                      </a:cubicBezTo>
                      <a:cubicBezTo>
                        <a:pt x="21" y="14"/>
                        <a:pt x="21" y="14"/>
                        <a:pt x="21" y="15"/>
                      </a:cubicBezTo>
                      <a:cubicBezTo>
                        <a:pt x="21" y="15"/>
                        <a:pt x="20" y="15"/>
                        <a:pt x="20" y="15"/>
                      </a:cubicBezTo>
                      <a:cubicBezTo>
                        <a:pt x="19" y="16"/>
                        <a:pt x="19" y="16"/>
                        <a:pt x="19" y="16"/>
                      </a:cubicBezTo>
                      <a:cubicBezTo>
                        <a:pt x="18" y="16"/>
                        <a:pt x="18" y="15"/>
                        <a:pt x="18" y="15"/>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200">
                  <a:extLst>
                    <a:ext uri="{FF2B5EF4-FFF2-40B4-BE49-F238E27FC236}">
                      <a16:creationId xmlns:a16="http://schemas.microsoft.com/office/drawing/2014/main" id="{B7A466F5-67BF-4783-8BFF-898B8FA4868F}"/>
                    </a:ext>
                  </a:extLst>
                </p:cNvPr>
                <p:cNvSpPr>
                  <a:spLocks/>
                </p:cNvSpPr>
                <p:nvPr/>
              </p:nvSpPr>
              <p:spPr bwMode="auto">
                <a:xfrm>
                  <a:off x="7974778" y="2755252"/>
                  <a:ext cx="526071" cy="308629"/>
                </a:xfrm>
                <a:custGeom>
                  <a:avLst/>
                  <a:gdLst>
                    <a:gd name="T0" fmla="*/ 8 w 46"/>
                    <a:gd name="T1" fmla="*/ 27 h 27"/>
                    <a:gd name="T2" fmla="*/ 0 w 46"/>
                    <a:gd name="T3" fmla="*/ 19 h 27"/>
                    <a:gd name="T4" fmla="*/ 7 w 46"/>
                    <a:gd name="T5" fmla="*/ 10 h 27"/>
                    <a:gd name="T6" fmla="*/ 19 w 46"/>
                    <a:gd name="T7" fmla="*/ 0 h 27"/>
                    <a:gd name="T8" fmla="*/ 28 w 46"/>
                    <a:gd name="T9" fmla="*/ 5 h 27"/>
                    <a:gd name="T10" fmla="*/ 31 w 46"/>
                    <a:gd name="T11" fmla="*/ 5 h 27"/>
                    <a:gd name="T12" fmla="*/ 39 w 46"/>
                    <a:gd name="T13" fmla="*/ 10 h 27"/>
                    <a:gd name="T14" fmla="*/ 46 w 46"/>
                    <a:gd name="T15" fmla="*/ 19 h 27"/>
                    <a:gd name="T16" fmla="*/ 38 w 46"/>
                    <a:gd name="T17" fmla="*/ 27 h 27"/>
                    <a:gd name="T18" fmla="*/ 8 w 46"/>
                    <a:gd name="T19"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27">
                      <a:moveTo>
                        <a:pt x="8" y="27"/>
                      </a:moveTo>
                      <a:cubicBezTo>
                        <a:pt x="4" y="27"/>
                        <a:pt x="0" y="23"/>
                        <a:pt x="0" y="19"/>
                      </a:cubicBezTo>
                      <a:cubicBezTo>
                        <a:pt x="0" y="15"/>
                        <a:pt x="3" y="11"/>
                        <a:pt x="7" y="10"/>
                      </a:cubicBezTo>
                      <a:cubicBezTo>
                        <a:pt x="8" y="5"/>
                        <a:pt x="13" y="0"/>
                        <a:pt x="19" y="0"/>
                      </a:cubicBezTo>
                      <a:cubicBezTo>
                        <a:pt x="23" y="0"/>
                        <a:pt x="26" y="2"/>
                        <a:pt x="28" y="5"/>
                      </a:cubicBezTo>
                      <a:cubicBezTo>
                        <a:pt x="29" y="5"/>
                        <a:pt x="30" y="5"/>
                        <a:pt x="31" y="5"/>
                      </a:cubicBezTo>
                      <a:cubicBezTo>
                        <a:pt x="34" y="5"/>
                        <a:pt x="37" y="7"/>
                        <a:pt x="39" y="10"/>
                      </a:cubicBezTo>
                      <a:cubicBezTo>
                        <a:pt x="43" y="11"/>
                        <a:pt x="46" y="14"/>
                        <a:pt x="46" y="19"/>
                      </a:cubicBezTo>
                      <a:cubicBezTo>
                        <a:pt x="46" y="23"/>
                        <a:pt x="42" y="27"/>
                        <a:pt x="38" y="27"/>
                      </a:cubicBezTo>
                      <a:lnTo>
                        <a:pt x="8" y="27"/>
                      </a:lnTo>
                      <a:close/>
                    </a:path>
                  </a:pathLst>
                </a:custGeom>
                <a:solidFill>
                  <a:schemeClr val="bg1"/>
                </a:solidFill>
                <a:ln w="38100">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cxnSp>
          <p:nvCxnSpPr>
            <p:cNvPr id="44" name="直接箭头连接符 43">
              <a:extLst>
                <a:ext uri="{FF2B5EF4-FFF2-40B4-BE49-F238E27FC236}">
                  <a16:creationId xmlns:a16="http://schemas.microsoft.com/office/drawing/2014/main" id="{1D96AE0C-3AA9-4668-A0C1-1975AEE2ACCC}"/>
                </a:ext>
              </a:extLst>
            </p:cNvPr>
            <p:cNvCxnSpPr/>
            <p:nvPr/>
          </p:nvCxnSpPr>
          <p:spPr bwMode="auto">
            <a:xfrm flipV="1">
              <a:off x="863488" y="3474231"/>
              <a:ext cx="561471" cy="468088"/>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8" name="直接箭头连接符 47">
              <a:extLst>
                <a:ext uri="{FF2B5EF4-FFF2-40B4-BE49-F238E27FC236}">
                  <a16:creationId xmlns:a16="http://schemas.microsoft.com/office/drawing/2014/main" id="{5A07107D-35AF-4FDB-9809-FF7452EA29EC}"/>
                </a:ext>
              </a:extLst>
            </p:cNvPr>
            <p:cNvCxnSpPr/>
            <p:nvPr/>
          </p:nvCxnSpPr>
          <p:spPr bwMode="auto">
            <a:xfrm flipV="1">
              <a:off x="1978688" y="3220536"/>
              <a:ext cx="819605" cy="620488"/>
            </a:xfrm>
            <a:prstGeom prst="straightConnector1">
              <a:avLst/>
            </a:prstGeom>
            <a:solidFill>
              <a:schemeClr val="accent1"/>
            </a:solidFill>
            <a:ln w="9525" cap="flat" cmpd="sng" algn="ctr">
              <a:solidFill>
                <a:schemeClr val="tx1"/>
              </a:solidFill>
              <a:prstDash val="solid"/>
              <a:round/>
              <a:headEnd type="triangle"/>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0" name="直接箭头连接符 49">
              <a:extLst>
                <a:ext uri="{FF2B5EF4-FFF2-40B4-BE49-F238E27FC236}">
                  <a16:creationId xmlns:a16="http://schemas.microsoft.com/office/drawing/2014/main" id="{76E7B5A8-BAD5-4577-878F-581CDE71E2E8}"/>
                </a:ext>
              </a:extLst>
            </p:cNvPr>
            <p:cNvCxnSpPr/>
            <p:nvPr/>
          </p:nvCxnSpPr>
          <p:spPr bwMode="auto">
            <a:xfrm>
              <a:off x="1979712" y="3966865"/>
              <a:ext cx="916294" cy="547945"/>
            </a:xfrm>
            <a:prstGeom prst="straightConnector1">
              <a:avLst/>
            </a:prstGeom>
            <a:solidFill>
              <a:schemeClr val="accent1"/>
            </a:solidFill>
            <a:ln w="9525" cap="flat" cmpd="sng" algn="ctr">
              <a:solidFill>
                <a:schemeClr val="tx1"/>
              </a:solidFill>
              <a:prstDash val="solid"/>
              <a:round/>
              <a:headEnd type="triangle"/>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5" name="文本框 54">
              <a:extLst>
                <a:ext uri="{FF2B5EF4-FFF2-40B4-BE49-F238E27FC236}">
                  <a16:creationId xmlns:a16="http://schemas.microsoft.com/office/drawing/2014/main" id="{96BB9EAB-7037-40D4-8B9B-2C076594A3FA}"/>
                </a:ext>
              </a:extLst>
            </p:cNvPr>
            <p:cNvSpPr txBox="1"/>
            <p:nvPr/>
          </p:nvSpPr>
          <p:spPr>
            <a:xfrm rot="1631443">
              <a:off x="1998459" y="4022853"/>
              <a:ext cx="1059456" cy="308629"/>
            </a:xfrm>
            <a:prstGeom prst="rect">
              <a:avLst/>
            </a:prstGeom>
            <a:noFill/>
          </p:spPr>
          <p:txBody>
            <a:bodyPr wrap="square" rtlCol="0">
              <a:normAutofit/>
            </a:bodyPr>
            <a:lstStyle/>
            <a:p>
              <a:pPr marR="0" algn="ctr" defTabSz="914400" rtl="0" eaLnBrk="0" fontAlgn="base" latinLnBrk="0" hangingPunct="0">
                <a:lnSpc>
                  <a:spcPct val="100000"/>
                </a:lnSpc>
                <a:spcBef>
                  <a:spcPct val="20000"/>
                </a:spcBef>
                <a:spcAft>
                  <a:spcPct val="0"/>
                </a:spcAft>
                <a:buClrTx/>
                <a:buSzTx/>
                <a:tabLst/>
              </a:pPr>
              <a:r>
                <a:rPr kumimoji="1" lang="en-US" altLang="zh-CN" sz="1100" dirty="0">
                  <a:latin typeface="+mn-lt"/>
                  <a:ea typeface="+mn-ea"/>
                  <a:cs typeface="微软雅黑" charset="0"/>
                  <a:sym typeface="Calibri" pitchFamily="34" charset="0"/>
                </a:rPr>
                <a:t>Face image</a:t>
              </a:r>
              <a:endParaRPr kumimoji="1" lang="zh-CN" altLang="en-US" sz="1100" dirty="0">
                <a:latin typeface="+mn-lt"/>
                <a:ea typeface="+mn-ea"/>
                <a:cs typeface="微软雅黑" charset="0"/>
                <a:sym typeface="Calibri" pitchFamily="34" charset="0"/>
              </a:endParaRPr>
            </a:p>
          </p:txBody>
        </p:sp>
        <p:sp>
          <p:nvSpPr>
            <p:cNvPr id="57" name="文本框 56">
              <a:extLst>
                <a:ext uri="{FF2B5EF4-FFF2-40B4-BE49-F238E27FC236}">
                  <a16:creationId xmlns:a16="http://schemas.microsoft.com/office/drawing/2014/main" id="{A5CEDAE4-5450-4D88-A448-FD110EB8AA97}"/>
                </a:ext>
              </a:extLst>
            </p:cNvPr>
            <p:cNvSpPr txBox="1"/>
            <p:nvPr/>
          </p:nvSpPr>
          <p:spPr>
            <a:xfrm rot="1687553">
              <a:off x="2060920" y="4258016"/>
              <a:ext cx="634606" cy="275733"/>
            </a:xfrm>
            <a:prstGeom prst="rect">
              <a:avLst/>
            </a:prstGeom>
            <a:noFill/>
          </p:spPr>
          <p:txBody>
            <a:bodyPr wrap="square" rtlCol="0">
              <a:normAutofit/>
            </a:bodyPr>
            <a:lstStyle/>
            <a:p>
              <a:pPr marR="0" algn="l" defTabSz="914400" rtl="0" eaLnBrk="0" fontAlgn="base" latinLnBrk="0" hangingPunct="0">
                <a:lnSpc>
                  <a:spcPct val="100000"/>
                </a:lnSpc>
                <a:spcBef>
                  <a:spcPct val="20000"/>
                </a:spcBef>
                <a:spcAft>
                  <a:spcPct val="0"/>
                </a:spcAft>
                <a:buClrTx/>
                <a:buSzTx/>
                <a:tabLst/>
              </a:pPr>
              <a:r>
                <a:rPr kumimoji="1" lang="en-US" altLang="zh-CN" sz="1100" dirty="0">
                  <a:latin typeface="+mn-lt"/>
                  <a:ea typeface="+mn-ea"/>
                  <a:cs typeface="微软雅黑" charset="0"/>
                  <a:sym typeface="Calibri" pitchFamily="34" charset="0"/>
                </a:rPr>
                <a:t>result</a:t>
              </a:r>
              <a:endParaRPr kumimoji="1" lang="zh-CN" altLang="en-US" sz="2000" dirty="0">
                <a:latin typeface="+mn-lt"/>
                <a:ea typeface="+mn-ea"/>
                <a:cs typeface="微软雅黑" charset="0"/>
                <a:sym typeface="Calibri" pitchFamily="34" charset="0"/>
              </a:endParaRPr>
            </a:p>
          </p:txBody>
        </p:sp>
        <p:sp>
          <p:nvSpPr>
            <p:cNvPr id="58" name="文本框 57">
              <a:extLst>
                <a:ext uri="{FF2B5EF4-FFF2-40B4-BE49-F238E27FC236}">
                  <a16:creationId xmlns:a16="http://schemas.microsoft.com/office/drawing/2014/main" id="{05CFB617-0F8D-43C0-BDB5-981432C2C311}"/>
                </a:ext>
              </a:extLst>
            </p:cNvPr>
            <p:cNvSpPr txBox="1"/>
            <p:nvPr/>
          </p:nvSpPr>
          <p:spPr>
            <a:xfrm rot="19420787">
              <a:off x="2207251" y="3469522"/>
              <a:ext cx="634606" cy="275733"/>
            </a:xfrm>
            <a:prstGeom prst="rect">
              <a:avLst/>
            </a:prstGeom>
            <a:noFill/>
          </p:spPr>
          <p:txBody>
            <a:bodyPr wrap="square" rtlCol="0">
              <a:normAutofit/>
            </a:bodyPr>
            <a:lstStyle/>
            <a:p>
              <a:pPr marR="0" algn="l" defTabSz="914400" rtl="0" eaLnBrk="0" fontAlgn="base" latinLnBrk="0" hangingPunct="0">
                <a:lnSpc>
                  <a:spcPct val="100000"/>
                </a:lnSpc>
                <a:spcBef>
                  <a:spcPct val="20000"/>
                </a:spcBef>
                <a:spcAft>
                  <a:spcPct val="0"/>
                </a:spcAft>
                <a:buClrTx/>
                <a:buSzTx/>
                <a:tabLst/>
              </a:pPr>
              <a:r>
                <a:rPr kumimoji="1" lang="en-US" altLang="zh-CN" sz="1100" dirty="0">
                  <a:latin typeface="+mn-lt"/>
                  <a:ea typeface="+mn-ea"/>
                  <a:cs typeface="微软雅黑" charset="0"/>
                  <a:sym typeface="Calibri" pitchFamily="34" charset="0"/>
                </a:rPr>
                <a:t>result</a:t>
              </a:r>
              <a:endParaRPr kumimoji="1" lang="zh-CN" altLang="en-US" sz="2000" dirty="0">
                <a:latin typeface="+mn-lt"/>
                <a:ea typeface="+mn-ea"/>
                <a:cs typeface="微软雅黑" charset="0"/>
                <a:sym typeface="Calibri" pitchFamily="34" charset="0"/>
              </a:endParaRPr>
            </a:p>
          </p:txBody>
        </p:sp>
      </p:grpSp>
      <p:graphicFrame>
        <p:nvGraphicFramePr>
          <p:cNvPr id="61" name="表格 61">
            <a:extLst>
              <a:ext uri="{FF2B5EF4-FFF2-40B4-BE49-F238E27FC236}">
                <a16:creationId xmlns:a16="http://schemas.microsoft.com/office/drawing/2014/main" id="{8AEA27F0-B13A-41AF-BF65-47D37460CA1A}"/>
              </a:ext>
            </a:extLst>
          </p:cNvPr>
          <p:cNvGraphicFramePr>
            <a:graphicFrameLocks noGrp="1"/>
          </p:cNvGraphicFramePr>
          <p:nvPr>
            <p:extLst>
              <p:ext uri="{D42A27DB-BD31-4B8C-83A1-F6EECF244321}">
                <p14:modId xmlns:p14="http://schemas.microsoft.com/office/powerpoint/2010/main" val="370217885"/>
              </p:ext>
            </p:extLst>
          </p:nvPr>
        </p:nvGraphicFramePr>
        <p:xfrm>
          <a:off x="4266739" y="2965756"/>
          <a:ext cx="4649539" cy="801612"/>
        </p:xfrm>
        <a:graphic>
          <a:graphicData uri="http://schemas.openxmlformats.org/drawingml/2006/table">
            <a:tbl>
              <a:tblPr firstRow="1" bandRow="1">
                <a:tableStyleId>{5C22544A-7EE6-4342-B048-85BDC9FD1C3A}</a:tableStyleId>
              </a:tblPr>
              <a:tblGrid>
                <a:gridCol w="689099">
                  <a:extLst>
                    <a:ext uri="{9D8B030D-6E8A-4147-A177-3AD203B41FA5}">
                      <a16:colId xmlns:a16="http://schemas.microsoft.com/office/drawing/2014/main" val="3546515515"/>
                    </a:ext>
                  </a:extLst>
                </a:gridCol>
                <a:gridCol w="1584176">
                  <a:extLst>
                    <a:ext uri="{9D8B030D-6E8A-4147-A177-3AD203B41FA5}">
                      <a16:colId xmlns:a16="http://schemas.microsoft.com/office/drawing/2014/main" val="1470342256"/>
                    </a:ext>
                  </a:extLst>
                </a:gridCol>
                <a:gridCol w="1440160">
                  <a:extLst>
                    <a:ext uri="{9D8B030D-6E8A-4147-A177-3AD203B41FA5}">
                      <a16:colId xmlns:a16="http://schemas.microsoft.com/office/drawing/2014/main" val="1197196547"/>
                    </a:ext>
                  </a:extLst>
                </a:gridCol>
                <a:gridCol w="936104">
                  <a:extLst>
                    <a:ext uri="{9D8B030D-6E8A-4147-A177-3AD203B41FA5}">
                      <a16:colId xmlns:a16="http://schemas.microsoft.com/office/drawing/2014/main" val="3425996189"/>
                    </a:ext>
                  </a:extLst>
                </a:gridCol>
              </a:tblGrid>
              <a:tr h="216583">
                <a:tc>
                  <a:txBody>
                    <a:bodyPr/>
                    <a:lstStyle/>
                    <a:p>
                      <a:pPr algn="ctr"/>
                      <a:endParaRPr lang="zh-CN" altLang="en-US" sz="1100" baseline="0"/>
                    </a:p>
                  </a:txBody>
                  <a:tcPr/>
                </a:tc>
                <a:tc>
                  <a:txBody>
                    <a:bodyPr/>
                    <a:lstStyle/>
                    <a:p>
                      <a:pPr algn="ctr"/>
                      <a:r>
                        <a:rPr lang="en-US" altLang="zh-CN" sz="1100" b="0" baseline="0" dirty="0"/>
                        <a:t>Transmitting latency</a:t>
                      </a:r>
                      <a:endParaRPr lang="zh-CN" altLang="en-US" sz="1100" b="0" baseline="0" dirty="0"/>
                    </a:p>
                  </a:txBody>
                  <a:tcPr/>
                </a:tc>
                <a:tc>
                  <a:txBody>
                    <a:bodyPr/>
                    <a:lstStyle/>
                    <a:p>
                      <a:pPr algn="ctr"/>
                      <a:r>
                        <a:rPr lang="en-US" altLang="zh-CN" sz="1100" b="0" baseline="0" dirty="0"/>
                        <a:t>Processing latency</a:t>
                      </a:r>
                      <a:endParaRPr lang="zh-CN" altLang="en-US" sz="1100" b="0" baseline="0" dirty="0"/>
                    </a:p>
                  </a:txBody>
                  <a:tcPr/>
                </a:tc>
                <a:tc>
                  <a:txBody>
                    <a:bodyPr/>
                    <a:lstStyle/>
                    <a:p>
                      <a:pPr algn="ctr"/>
                      <a:r>
                        <a:rPr lang="en-US" altLang="zh-CN" sz="1100" b="0" baseline="0" dirty="0"/>
                        <a:t>Total delay</a:t>
                      </a:r>
                      <a:endParaRPr lang="zh-CN" altLang="en-US" sz="1100" b="0" baseline="0" dirty="0"/>
                    </a:p>
                  </a:txBody>
                  <a:tcPr/>
                </a:tc>
                <a:extLst>
                  <a:ext uri="{0D108BD9-81ED-4DB2-BD59-A6C34878D82A}">
                    <a16:rowId xmlns:a16="http://schemas.microsoft.com/office/drawing/2014/main" val="130451310"/>
                  </a:ext>
                </a:extLst>
              </a:tr>
              <a:tr h="239781">
                <a:tc>
                  <a:txBody>
                    <a:bodyPr/>
                    <a:lstStyle/>
                    <a:p>
                      <a:pPr algn="ctr"/>
                      <a:r>
                        <a:rPr lang="en-US" altLang="zh-CN" sz="1100" baseline="0" dirty="0"/>
                        <a:t>Edge 1</a:t>
                      </a:r>
                      <a:endParaRPr lang="zh-CN" altLang="en-US" sz="1100" baseline="0" dirty="0"/>
                    </a:p>
                  </a:txBody>
                  <a:tcPr/>
                </a:tc>
                <a:tc>
                  <a:txBody>
                    <a:bodyPr/>
                    <a:lstStyle/>
                    <a:p>
                      <a:pPr algn="ctr"/>
                      <a:r>
                        <a:rPr lang="en-US" altLang="zh-CN" sz="1100" baseline="0" dirty="0"/>
                        <a:t>0.5x</a:t>
                      </a:r>
                      <a:endParaRPr lang="zh-CN" altLang="en-US" sz="1100" baseline="0" dirty="0"/>
                    </a:p>
                  </a:txBody>
                  <a:tcPr/>
                </a:tc>
                <a:tc>
                  <a:txBody>
                    <a:bodyPr/>
                    <a:lstStyle/>
                    <a:p>
                      <a:pPr algn="ctr"/>
                      <a:r>
                        <a:rPr lang="en-US" altLang="zh-CN" sz="1100" baseline="0" dirty="0"/>
                        <a:t>1x</a:t>
                      </a:r>
                      <a:endParaRPr lang="zh-CN" altLang="en-US" sz="1100" baseline="0" dirty="0"/>
                    </a:p>
                  </a:txBody>
                  <a:tcPr/>
                </a:tc>
                <a:tc>
                  <a:txBody>
                    <a:bodyPr/>
                    <a:lstStyle/>
                    <a:p>
                      <a:pPr algn="ctr"/>
                      <a:r>
                        <a:rPr lang="en-US" altLang="zh-CN" sz="1100" baseline="0" dirty="0"/>
                        <a:t>1.5x</a:t>
                      </a:r>
                      <a:endParaRPr lang="zh-CN" altLang="en-US" sz="1100" baseline="0" dirty="0"/>
                    </a:p>
                  </a:txBody>
                  <a:tcPr/>
                </a:tc>
                <a:extLst>
                  <a:ext uri="{0D108BD9-81ED-4DB2-BD59-A6C34878D82A}">
                    <a16:rowId xmlns:a16="http://schemas.microsoft.com/office/drawing/2014/main" val="1544208641"/>
                  </a:ext>
                </a:extLst>
              </a:tr>
              <a:tr h="283452">
                <a:tc>
                  <a:txBody>
                    <a:bodyPr/>
                    <a:lstStyle/>
                    <a:p>
                      <a:pPr algn="ctr"/>
                      <a:r>
                        <a:rPr lang="en-US" altLang="zh-CN" sz="1100" baseline="0" dirty="0"/>
                        <a:t>Edge 2</a:t>
                      </a:r>
                      <a:endParaRPr lang="zh-CN" altLang="en-US" sz="1100" baseline="0" dirty="0"/>
                    </a:p>
                  </a:txBody>
                  <a:tcPr/>
                </a:tc>
                <a:tc>
                  <a:txBody>
                    <a:bodyPr/>
                    <a:lstStyle/>
                    <a:p>
                      <a:pPr algn="ctr"/>
                      <a:r>
                        <a:rPr lang="en-US" altLang="zh-CN" sz="1100" baseline="0" dirty="0"/>
                        <a:t>0.7x</a:t>
                      </a:r>
                      <a:endParaRPr lang="zh-CN" altLang="en-US" sz="1100" baseline="0" dirty="0"/>
                    </a:p>
                  </a:txBody>
                  <a:tcPr/>
                </a:tc>
                <a:tc>
                  <a:txBody>
                    <a:bodyPr/>
                    <a:lstStyle/>
                    <a:p>
                      <a:pPr algn="ctr"/>
                      <a:r>
                        <a:rPr lang="en-US" altLang="zh-CN" sz="1100" baseline="0" dirty="0"/>
                        <a:t>0.8x</a:t>
                      </a:r>
                      <a:endParaRPr lang="zh-CN" altLang="en-US" sz="1100" baseline="0" dirty="0"/>
                    </a:p>
                  </a:txBody>
                  <a:tcPr/>
                </a:tc>
                <a:tc>
                  <a:txBody>
                    <a:bodyPr/>
                    <a:lstStyle/>
                    <a:p>
                      <a:pPr algn="ctr"/>
                      <a:r>
                        <a:rPr lang="en-US" altLang="zh-CN" sz="1100" baseline="0" dirty="0"/>
                        <a:t>1.3x</a:t>
                      </a:r>
                      <a:endParaRPr lang="zh-CN" altLang="en-US" sz="1100" baseline="0" dirty="0"/>
                    </a:p>
                  </a:txBody>
                  <a:tcPr/>
                </a:tc>
                <a:extLst>
                  <a:ext uri="{0D108BD9-81ED-4DB2-BD59-A6C34878D82A}">
                    <a16:rowId xmlns:a16="http://schemas.microsoft.com/office/drawing/2014/main" val="3272936357"/>
                  </a:ext>
                </a:extLst>
              </a:tr>
            </a:tbl>
          </a:graphicData>
        </a:graphic>
      </p:graphicFrame>
    </p:spTree>
    <p:extLst>
      <p:ext uri="{BB962C8B-B14F-4D97-AF65-F5344CB8AC3E}">
        <p14:creationId xmlns:p14="http://schemas.microsoft.com/office/powerpoint/2010/main" val="28196228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103496" y="1563638"/>
            <a:ext cx="2620632" cy="1028166"/>
          </a:xfrm>
          <a:prstGeom prst="rect">
            <a:avLst/>
          </a:prstGeom>
          <a:noFill/>
        </p:spPr>
        <p:txBody>
          <a:bodyPr wrap="none" rtlCol="0">
            <a:normAutofit/>
          </a:bodyPr>
          <a:lstStyle/>
          <a:p>
            <a:pPr marL="342900" marR="0" lvl="0" indent="-342900" defTabSz="914400" eaLnBrk="0" fontAlgn="auto" latinLnBrk="0" hangingPunct="0">
              <a:lnSpc>
                <a:spcPct val="100000"/>
              </a:lnSpc>
              <a:spcBef>
                <a:spcPct val="20000"/>
              </a:spcBef>
              <a:spcAft>
                <a:spcPts val="0"/>
              </a:spcAft>
              <a:buClrTx/>
              <a:buSzTx/>
              <a:buFont typeface="Arial" pitchFamily="34" charset="0"/>
              <a:buNone/>
              <a:tabLst/>
              <a:defRPr/>
            </a:pPr>
            <a:r>
              <a:rPr kumimoji="1" lang="en-US" altLang="zh-CN" sz="4800" spc="100" dirty="0">
                <a:solidFill>
                  <a:srgbClr val="00469E"/>
                </a:solidFill>
                <a:ea typeface="Arial" charset="0"/>
                <a:cs typeface="Arial" charset="0"/>
                <a:sym typeface="Calibri" pitchFamily="34" charset="0"/>
              </a:rPr>
              <a:t>THANKS</a:t>
            </a:r>
            <a:endParaRPr kumimoji="1" lang="zh-CN" altLang="en-US" sz="4800" spc="100" dirty="0">
              <a:solidFill>
                <a:srgbClr val="00469E"/>
              </a:solidFill>
              <a:ea typeface="Arial" charset="0"/>
              <a:cs typeface="Arial" charset="0"/>
              <a:sym typeface="Calibri" pitchFamily="34" charset="0"/>
            </a:endParaRPr>
          </a:p>
        </p:txBody>
      </p:sp>
      <p:sp>
        <p:nvSpPr>
          <p:cNvPr id="3" name="文本框 2"/>
          <p:cNvSpPr txBox="1"/>
          <p:nvPr/>
        </p:nvSpPr>
        <p:spPr>
          <a:xfrm>
            <a:off x="3563888" y="2449438"/>
            <a:ext cx="2086980" cy="914400"/>
          </a:xfrm>
          <a:prstGeom prst="rect">
            <a:avLst/>
          </a:prstGeom>
          <a:noFill/>
        </p:spPr>
        <p:txBody>
          <a:bodyPr wrap="none" rtlCol="0">
            <a:normAutofit/>
          </a:bodyPr>
          <a:lstStyle/>
          <a:p>
            <a:pPr marL="342900" marR="0" lvl="0" indent="-342900" defTabSz="914400" eaLnBrk="0" fontAlgn="auto" latinLnBrk="0" hangingPunct="0">
              <a:lnSpc>
                <a:spcPct val="100000"/>
              </a:lnSpc>
              <a:spcBef>
                <a:spcPct val="20000"/>
              </a:spcBef>
              <a:spcAft>
                <a:spcPts val="0"/>
              </a:spcAft>
              <a:buClrTx/>
              <a:buSzTx/>
              <a:buFont typeface="Arial" pitchFamily="34" charset="0"/>
              <a:buNone/>
              <a:tabLst/>
              <a:defRPr/>
            </a:pPr>
            <a:r>
              <a:rPr kumimoji="1" lang="zh-CN" altLang="en-US" sz="2100" dirty="0">
                <a:solidFill>
                  <a:srgbClr val="E76965"/>
                </a:solidFill>
                <a:latin typeface="+mn-ea"/>
                <a:ea typeface="+mn-ea"/>
                <a:cs typeface="Arial" charset="0"/>
                <a:sym typeface="Calibri" pitchFamily="34" charset="0"/>
              </a:rPr>
              <a:t>感  谢  聆  听</a:t>
            </a:r>
          </a:p>
        </p:txBody>
      </p:sp>
    </p:spTree>
    <p:extLst>
      <p:ext uri="{BB962C8B-B14F-4D97-AF65-F5344CB8AC3E}">
        <p14:creationId xmlns:p14="http://schemas.microsoft.com/office/powerpoint/2010/main" val="20652096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1"/>
          <p:cNvSpPr txBox="1">
            <a:spLocks/>
          </p:cNvSpPr>
          <p:nvPr/>
        </p:nvSpPr>
        <p:spPr bwMode="auto">
          <a:xfrm>
            <a:off x="424379" y="267494"/>
            <a:ext cx="8686116" cy="434340"/>
          </a:xfrm>
          <a:prstGeom prst="rect">
            <a:avLst/>
          </a:prstGeom>
          <a:noFill/>
          <a:ln w="9525">
            <a:noFill/>
            <a:miter lim="800000"/>
            <a:headEnd/>
            <a:tailEnd/>
          </a:ln>
          <a:effectLst/>
        </p:spPr>
        <p:txBody>
          <a:bodyPr vert="horz" wrap="square" lIns="68552" tIns="34276" rIns="68552" bIns="34276" numCol="1" anchor="t" anchorCtr="0" compatLnSpc="1">
            <a:prstTxWarp prst="textNoShape">
              <a:avLst/>
            </a:prstTxWarp>
          </a:bodyPr>
          <a:lstStyle/>
          <a:p>
            <a:pPr marL="0" lvl="1" defTabSz="914400">
              <a:lnSpc>
                <a:spcPct val="90000"/>
              </a:lnSpc>
              <a:defRPr/>
            </a:pPr>
            <a:r>
              <a:rPr kumimoji="1" lang="en-US" altLang="zh-CN" sz="2000" dirty="0">
                <a:solidFill>
                  <a:srgbClr val="00469E"/>
                </a:solidFill>
                <a:latin typeface="+mn-lt"/>
                <a:ea typeface="+mn-ea"/>
                <a:cs typeface="微软雅黑" charset="0"/>
                <a:sym typeface="Arial" panose="020B0604020202020204" pitchFamily="34" charset="0"/>
              </a:rPr>
              <a:t>Backup</a:t>
            </a:r>
          </a:p>
        </p:txBody>
      </p:sp>
      <p:sp>
        <p:nvSpPr>
          <p:cNvPr id="2" name="文本框 1">
            <a:extLst>
              <a:ext uri="{FF2B5EF4-FFF2-40B4-BE49-F238E27FC236}">
                <a16:creationId xmlns:a16="http://schemas.microsoft.com/office/drawing/2014/main" id="{BB326558-18ED-46C4-BC3A-7B5B9136E756}"/>
              </a:ext>
            </a:extLst>
          </p:cNvPr>
          <p:cNvSpPr txBox="1"/>
          <p:nvPr/>
        </p:nvSpPr>
        <p:spPr>
          <a:xfrm>
            <a:off x="233772" y="807554"/>
            <a:ext cx="8676456" cy="3528392"/>
          </a:xfrm>
          <a:prstGeom prst="rect">
            <a:avLst/>
          </a:prstGeom>
          <a:noFill/>
        </p:spPr>
        <p:txBody>
          <a:bodyPr wrap="square" rtlCol="0">
            <a:normAutofit lnSpcReduction="10000"/>
          </a:bodyPr>
          <a:lstStyle/>
          <a:p>
            <a:pPr marL="342900" marR="0" indent="-342900" algn="l" defTabSz="914400" rtl="0" eaLnBrk="0" fontAlgn="base" latinLnBrk="0" hangingPunct="0">
              <a:lnSpc>
                <a:spcPct val="100000"/>
              </a:lnSpc>
              <a:spcBef>
                <a:spcPct val="20000"/>
              </a:spcBef>
              <a:spcAft>
                <a:spcPct val="0"/>
              </a:spcAft>
              <a:buClrTx/>
              <a:buSzTx/>
              <a:buFont typeface="Arial" pitchFamily="34" charset="0"/>
              <a:buChar char="•"/>
              <a:tabLst/>
            </a:pPr>
            <a:r>
              <a:rPr kumimoji="1" lang="en-US" altLang="zh-CN" sz="1400" dirty="0">
                <a:latin typeface="+mn-lt"/>
                <a:ea typeface="+mn-ea"/>
                <a:cs typeface="微软雅黑" charset="0"/>
                <a:sym typeface="Calibri" pitchFamily="34" charset="0"/>
              </a:rPr>
              <a:t>SA2#146e</a:t>
            </a:r>
          </a:p>
          <a:p>
            <a:pPr marL="800100" lvl="1" indent="-342900" eaLnBrk="0" hangingPunct="0">
              <a:spcBef>
                <a:spcPct val="20000"/>
              </a:spcBef>
              <a:buFont typeface="Arial" pitchFamily="34" charset="0"/>
              <a:buChar char="•"/>
            </a:pPr>
            <a:r>
              <a:rPr kumimoji="1" lang="en-US" altLang="zh-CN" sz="1400" dirty="0">
                <a:latin typeface="+mn-lt"/>
                <a:ea typeface="+mn-ea"/>
                <a:cs typeface="微软雅黑" charset="0"/>
                <a:sym typeface="Calibri" pitchFamily="34" charset="0"/>
              </a:rPr>
              <a:t>S2-2105978 New SID on Mobile Computing Power Network in 5GS</a:t>
            </a:r>
          </a:p>
          <a:p>
            <a:pPr marL="800100" lvl="1" indent="-342900" eaLnBrk="0" hangingPunct="0">
              <a:spcBef>
                <a:spcPct val="20000"/>
              </a:spcBef>
              <a:buFont typeface="Arial" pitchFamily="34" charset="0"/>
              <a:buChar char="•"/>
            </a:pPr>
            <a:r>
              <a:rPr kumimoji="1" lang="en-US" altLang="zh-CN" sz="1400" dirty="0">
                <a:latin typeface="+mn-lt"/>
                <a:ea typeface="+mn-ea"/>
                <a:cs typeface="微软雅黑" charset="0"/>
                <a:sym typeface="Calibri" pitchFamily="34" charset="0"/>
              </a:rPr>
              <a:t>S2-2105980 Discussion for mobile computing power network in 5GS</a:t>
            </a:r>
          </a:p>
          <a:p>
            <a:pPr marL="342900" marR="0" indent="-342900" algn="l" defTabSz="914400" rtl="0" eaLnBrk="0" fontAlgn="base" latinLnBrk="0" hangingPunct="0">
              <a:lnSpc>
                <a:spcPct val="100000"/>
              </a:lnSpc>
              <a:spcBef>
                <a:spcPct val="20000"/>
              </a:spcBef>
              <a:spcAft>
                <a:spcPct val="0"/>
              </a:spcAft>
              <a:buClrTx/>
              <a:buSzTx/>
              <a:buFont typeface="Arial" pitchFamily="34" charset="0"/>
              <a:buChar char="•"/>
              <a:tabLst/>
            </a:pPr>
            <a:r>
              <a:rPr kumimoji="1" lang="en-US" altLang="zh-CN" sz="1400" dirty="0">
                <a:latin typeface="+mn-lt"/>
                <a:ea typeface="+mn-ea"/>
                <a:cs typeface="微软雅黑" charset="0"/>
                <a:sym typeface="Calibri" pitchFamily="34" charset="0"/>
              </a:rPr>
              <a:t>SA#93e</a:t>
            </a:r>
          </a:p>
          <a:p>
            <a:pPr marL="800100" lvl="1" indent="-342900" eaLnBrk="0" hangingPunct="0">
              <a:spcBef>
                <a:spcPct val="20000"/>
              </a:spcBef>
              <a:buFont typeface="Arial" pitchFamily="34" charset="0"/>
              <a:buChar char="•"/>
            </a:pPr>
            <a:r>
              <a:rPr kumimoji="1" lang="en-US" altLang="zh-CN" sz="1400" dirty="0">
                <a:latin typeface="+mn-lt"/>
                <a:ea typeface="+mn-ea"/>
                <a:cs typeface="微软雅黑" charset="0"/>
                <a:sym typeface="Calibri" pitchFamily="34" charset="0"/>
              </a:rPr>
              <a:t>SP-211065 New SID on Mobile Computing Power Network in 5GS</a:t>
            </a:r>
          </a:p>
          <a:p>
            <a:pPr marL="342900" marR="0" indent="-342900" algn="l" defTabSz="914400" rtl="0" eaLnBrk="0" fontAlgn="base" latinLnBrk="0" hangingPunct="0">
              <a:lnSpc>
                <a:spcPct val="100000"/>
              </a:lnSpc>
              <a:spcBef>
                <a:spcPct val="20000"/>
              </a:spcBef>
              <a:spcAft>
                <a:spcPct val="0"/>
              </a:spcAft>
              <a:buClrTx/>
              <a:buSzTx/>
              <a:buFont typeface="Arial" pitchFamily="34" charset="0"/>
              <a:buChar char="•"/>
              <a:tabLst/>
            </a:pPr>
            <a:r>
              <a:rPr kumimoji="1" lang="en-US" altLang="zh-CN" sz="1400" dirty="0">
                <a:latin typeface="+mn-lt"/>
                <a:ea typeface="+mn-ea"/>
                <a:cs typeface="微软雅黑" charset="0"/>
                <a:sym typeface="Calibri" pitchFamily="34" charset="0"/>
              </a:rPr>
              <a:t>SA2#147e</a:t>
            </a:r>
          </a:p>
          <a:p>
            <a:pPr marL="800100" lvl="1" indent="-342900" eaLnBrk="0" hangingPunct="0">
              <a:spcBef>
                <a:spcPct val="20000"/>
              </a:spcBef>
              <a:buFont typeface="Arial" pitchFamily="34" charset="0"/>
              <a:buChar char="•"/>
            </a:pPr>
            <a:r>
              <a:rPr kumimoji="1" lang="en-US" altLang="zh-CN" sz="1400" dirty="0">
                <a:latin typeface="+mn-lt"/>
                <a:ea typeface="+mn-ea"/>
                <a:cs typeface="微软雅黑" charset="0"/>
                <a:sym typeface="Calibri" pitchFamily="34" charset="0"/>
              </a:rPr>
              <a:t>S2-2107562 New SID on Study on integration of network and computing power in 5GS </a:t>
            </a:r>
          </a:p>
          <a:p>
            <a:pPr marL="800100" lvl="1" indent="-342900" eaLnBrk="0" hangingPunct="0">
              <a:spcBef>
                <a:spcPct val="20000"/>
              </a:spcBef>
              <a:buFont typeface="Arial" pitchFamily="34" charset="0"/>
              <a:buChar char="•"/>
            </a:pPr>
            <a:r>
              <a:rPr kumimoji="1" lang="en-US" altLang="zh-CN" sz="1400" dirty="0">
                <a:latin typeface="+mn-lt"/>
                <a:ea typeface="+mn-ea"/>
                <a:cs typeface="微软雅黑" charset="0"/>
                <a:sym typeface="Calibri" pitchFamily="34" charset="0"/>
              </a:rPr>
              <a:t>S2-2107563 Discussion for mobile computing power network in 5GS</a:t>
            </a:r>
          </a:p>
          <a:p>
            <a:pPr marL="342900" marR="0" indent="-342900" algn="l" defTabSz="914400" rtl="0" eaLnBrk="0" fontAlgn="base" latinLnBrk="0" hangingPunct="0">
              <a:lnSpc>
                <a:spcPct val="100000"/>
              </a:lnSpc>
              <a:spcBef>
                <a:spcPct val="20000"/>
              </a:spcBef>
              <a:spcAft>
                <a:spcPct val="0"/>
              </a:spcAft>
              <a:buClrTx/>
              <a:buSzTx/>
              <a:buFont typeface="Arial" pitchFamily="34" charset="0"/>
              <a:buChar char="•"/>
              <a:tabLst/>
            </a:pPr>
            <a:r>
              <a:rPr kumimoji="1" lang="en-US" altLang="zh-CN" sz="1400" dirty="0">
                <a:latin typeface="+mn-lt"/>
                <a:ea typeface="+mn-ea"/>
                <a:cs typeface="微软雅黑" charset="0"/>
                <a:sym typeface="Calibri" pitchFamily="34" charset="0"/>
              </a:rPr>
              <a:t>SA2#148e</a:t>
            </a:r>
          </a:p>
          <a:p>
            <a:pPr marL="800100" marR="0" lvl="1" indent="-342900" defTabSz="914400" eaLnBrk="0" latinLnBrk="0" hangingPunct="0">
              <a:lnSpc>
                <a:spcPct val="100000"/>
              </a:lnSpc>
              <a:spcBef>
                <a:spcPct val="20000"/>
              </a:spcBef>
              <a:buClrTx/>
              <a:buSzTx/>
              <a:buFont typeface="Arial" pitchFamily="34" charset="0"/>
              <a:buChar char="•"/>
              <a:tabLst/>
            </a:pPr>
            <a:r>
              <a:rPr kumimoji="1" lang="en-US" altLang="zh-CN" sz="1400" dirty="0">
                <a:latin typeface="+mn-lt"/>
                <a:ea typeface="+mn-ea"/>
                <a:sym typeface="Calibri" pitchFamily="34" charset="0"/>
              </a:rPr>
              <a:t>S2-2108518 Discussion for mobile computing power network in 5GS</a:t>
            </a:r>
          </a:p>
          <a:p>
            <a:pPr marL="800100" marR="0" lvl="1" indent="-342900" defTabSz="914400" eaLnBrk="0" latinLnBrk="0" hangingPunct="0">
              <a:lnSpc>
                <a:spcPct val="100000"/>
              </a:lnSpc>
              <a:spcBef>
                <a:spcPct val="20000"/>
              </a:spcBef>
              <a:buClrTx/>
              <a:buSzTx/>
              <a:buFont typeface="Arial" pitchFamily="34" charset="0"/>
              <a:buChar char="•"/>
              <a:tabLst/>
            </a:pPr>
            <a:r>
              <a:rPr kumimoji="1" lang="en-US" altLang="zh-CN" sz="1400" dirty="0">
                <a:latin typeface="+mn-lt"/>
                <a:ea typeface="+mn-ea"/>
                <a:sym typeface="Calibri" pitchFamily="34" charset="0"/>
              </a:rPr>
              <a:t>S2-2108519 New SID on Study on integration of network and computing power in 5GS </a:t>
            </a:r>
          </a:p>
          <a:p>
            <a:pPr marL="800100" marR="0" lvl="1" indent="-342900" defTabSz="914400" eaLnBrk="0" latinLnBrk="0" hangingPunct="0">
              <a:lnSpc>
                <a:spcPct val="100000"/>
              </a:lnSpc>
              <a:spcBef>
                <a:spcPct val="20000"/>
              </a:spcBef>
              <a:buClrTx/>
              <a:buSzTx/>
              <a:buFont typeface="Arial" pitchFamily="34" charset="0"/>
              <a:buChar char="•"/>
              <a:tabLst/>
            </a:pPr>
            <a:r>
              <a:rPr kumimoji="1" lang="en-US" altLang="zh-CN" sz="1400" dirty="0">
                <a:latin typeface="+mn-lt"/>
                <a:ea typeface="+mn-ea"/>
                <a:sym typeface="Calibri" pitchFamily="34" charset="0"/>
              </a:rPr>
              <a:t>S2-2108989 moderated email discussion summary on FS_INCP</a:t>
            </a:r>
          </a:p>
          <a:p>
            <a:pPr marL="342900" marR="0" indent="-342900" algn="l" defTabSz="914400" rtl="0" eaLnBrk="0" fontAlgn="base" latinLnBrk="0" hangingPunct="0">
              <a:lnSpc>
                <a:spcPct val="100000"/>
              </a:lnSpc>
              <a:spcBef>
                <a:spcPct val="20000"/>
              </a:spcBef>
              <a:spcAft>
                <a:spcPct val="0"/>
              </a:spcAft>
              <a:buClrTx/>
              <a:buSzTx/>
              <a:buFont typeface="Arial" pitchFamily="34" charset="0"/>
              <a:buChar char="•"/>
              <a:tabLst/>
            </a:pPr>
            <a:r>
              <a:rPr kumimoji="1" lang="en-US" altLang="zh-CN" sz="1400" dirty="0">
                <a:latin typeface="+mn-lt"/>
                <a:ea typeface="+mn-ea"/>
                <a:cs typeface="微软雅黑" charset="0"/>
                <a:sym typeface="Calibri" pitchFamily="34" charset="0"/>
              </a:rPr>
              <a:t>SA5#140e</a:t>
            </a:r>
          </a:p>
          <a:p>
            <a:pPr marL="800100" marR="0" lvl="1" indent="-342900" defTabSz="914400" eaLnBrk="0" latinLnBrk="0" hangingPunct="0">
              <a:lnSpc>
                <a:spcPct val="100000"/>
              </a:lnSpc>
              <a:spcBef>
                <a:spcPct val="20000"/>
              </a:spcBef>
              <a:buClrTx/>
              <a:buSzTx/>
              <a:buFont typeface="Arial" pitchFamily="34" charset="0"/>
              <a:buChar char="•"/>
              <a:tabLst/>
            </a:pPr>
            <a:r>
              <a:rPr kumimoji="1" lang="en-US" altLang="zh-CN" sz="1400" dirty="0">
                <a:latin typeface="+mn-lt"/>
                <a:ea typeface="+mn-ea"/>
                <a:sym typeface="Calibri" pitchFamily="34" charset="0"/>
              </a:rPr>
              <a:t>S5-216132 New SID Study on Computing Power Management and Orchestration</a:t>
            </a:r>
            <a:endParaRPr kumimoji="1" lang="zh-CN" altLang="en-US" sz="1400" dirty="0">
              <a:latin typeface="+mn-lt"/>
              <a:ea typeface="+mn-ea"/>
              <a:sym typeface="Calibri" pitchFamily="34" charset="0"/>
            </a:endParaRPr>
          </a:p>
        </p:txBody>
      </p:sp>
    </p:spTree>
    <p:extLst>
      <p:ext uri="{BB962C8B-B14F-4D97-AF65-F5344CB8AC3E}">
        <p14:creationId xmlns:p14="http://schemas.microsoft.com/office/powerpoint/2010/main" val="594627346"/>
      </p:ext>
    </p:extLst>
  </p:cSld>
  <p:clrMapOvr>
    <a:masterClrMapping/>
  </p:clrMapOvr>
</p:sld>
</file>

<file path=ppt/theme/theme1.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主题​​">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txDef>
      <a:spPr>
        <a:solidFill>
          <a:srgbClr val="FFFF99"/>
        </a:solidFill>
      </a:spPr>
      <a:bodyPr>
        <a:normAutofit/>
      </a:bodyPr>
      <a:lstStyle>
        <a:defPPr marL="342900" marR="0" indent="-342900" algn="l" defTabSz="914400" rtl="0" eaLnBrk="0" fontAlgn="base" latinLnBrk="0" hangingPunct="0">
          <a:lnSpc>
            <a:spcPct val="100000"/>
          </a:lnSpc>
          <a:spcBef>
            <a:spcPct val="20000"/>
          </a:spcBef>
          <a:spcAft>
            <a:spcPct val="0"/>
          </a:spcAft>
          <a:buClrTx/>
          <a:buSzTx/>
          <a:buFont typeface="Arial" pitchFamily="34" charset="0"/>
          <a:buChar char="•"/>
          <a:tabLst/>
          <a:defRPr kumimoji="1" sz="2000" b="1" dirty="0" smtClean="0">
            <a:latin typeface="+mn-lt"/>
            <a:ea typeface="+mn-ea"/>
            <a:cs typeface="微软雅黑" charset="0"/>
            <a:sym typeface="Calibri" pitchFamily="34"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0</TotalTime>
  <Words>712</Words>
  <Application>Microsoft Office PowerPoint</Application>
  <PresentationFormat>全屏显示(16:9)</PresentationFormat>
  <Paragraphs>78</Paragraphs>
  <Slides>7</Slides>
  <Notes>7</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7</vt:i4>
      </vt:variant>
    </vt:vector>
  </HeadingPairs>
  <TitlesOfParts>
    <vt:vector size="11" baseType="lpstr">
      <vt:lpstr>微软雅黑</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产品与多媒体设计团队制作</dc:title>
  <dc:creator/>
  <cp:lastModifiedBy/>
  <cp:revision>1</cp:revision>
  <dcterms:created xsi:type="dcterms:W3CDTF">2014-06-29T12:20:02Z</dcterms:created>
  <dcterms:modified xsi:type="dcterms:W3CDTF">2022-01-30T02:27:27Z</dcterms:modified>
</cp:coreProperties>
</file>