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sldIdLst>
    <p:sldId id="1105" r:id="rId2"/>
    <p:sldId id="257" r:id="rId3"/>
    <p:sldId id="1103" r:id="rId4"/>
    <p:sldId id="259" r:id="rId5"/>
    <p:sldId id="1098" r:id="rId6"/>
    <p:sldId id="1106" r:id="rId7"/>
    <p:sldId id="281" r:id="rId8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93" autoAdjust="0"/>
    <p:restoredTop sz="94660"/>
  </p:normalViewPr>
  <p:slideViewPr>
    <p:cSldViewPr snapToGrid="0">
      <p:cViewPr varScale="1">
        <p:scale>
          <a:sx n="159" d="100"/>
          <a:sy n="159" d="100"/>
        </p:scale>
        <p:origin x="15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84BE89-D28F-425D-9452-41CEEA6E15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DF42B94-94E0-4B1C-9F56-4238BC7D83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4B8BAC-CD80-4905-A241-A21BEB897E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157B0-7087-4A35-B57C-761A7B8C07C0}" type="datetimeFigureOut">
              <a:rPr lang="en-US" smtClean="0"/>
              <a:t>1/17/2022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BE57FD-6D08-4DE2-813F-FAEF410867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8AAEE9-9056-4A00-8BA6-16DE8D8C21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37E58-B687-43C9-9829-4D432A9265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75350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6EC489-BD63-4F20-A2FE-F9F35E9113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4BE5187-6E42-4F02-B343-68A9D789F6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ABE4D2-172B-4119-8E3D-7DE8BA7313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157B0-7087-4A35-B57C-761A7B8C07C0}" type="datetimeFigureOut">
              <a:rPr lang="en-US" smtClean="0"/>
              <a:t>1/17/2022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1B8E15-F520-4D7F-9563-B8B83E1F15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9DA06E-DE1B-4001-9B9E-A4AEB03F0C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37E58-B687-43C9-9829-4D432A9265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7692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E1D8F44-C93C-44C9-8133-73D29F0CE30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018FFE3-DF75-42A0-8FD5-A7CBD2D819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B64C1C-D465-4300-9C10-C063104675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157B0-7087-4A35-B57C-761A7B8C07C0}" type="datetimeFigureOut">
              <a:rPr lang="en-US" smtClean="0"/>
              <a:t>1/17/2022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5ECFA8-A980-4B89-B59A-7FB77B305C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FBFAE2-FA47-471C-B693-CAA8B6CC83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37E58-B687-43C9-9829-4D432A9265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4460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8A3501-8CB1-44E7-9853-F9C7C1EFE5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369E56-1ABB-4142-9D14-47256BE4B7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7A9274-7066-46BB-B501-E4A0256D80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157B0-7087-4A35-B57C-761A7B8C07C0}" type="datetimeFigureOut">
              <a:rPr lang="en-US" smtClean="0"/>
              <a:t>1/17/2022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C683A4-C9CD-47FB-B35C-DBFCF6D455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67CB1B-B706-42A1-90DA-88BBFD37C3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37E58-B687-43C9-9829-4D432A9265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7349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2FD975-80FE-434A-8E44-603BEA82FC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8A7D56-70F8-4BCB-926A-7E79E7DB51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F936A1-C58C-40C8-A118-48CC5FA2D4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157B0-7087-4A35-B57C-761A7B8C07C0}" type="datetimeFigureOut">
              <a:rPr lang="en-US" smtClean="0"/>
              <a:t>1/17/2022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2A3554-1E96-427B-9EA7-085CBE1D3C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1B8D2A-D12D-45DE-8172-697AD0D681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37E58-B687-43C9-9829-4D432A9265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881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5CE9DA-CDCA-435D-A0CD-1CF1181C88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F18FE8-D669-4C71-864F-7A4F51E8E7F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34B7AAF-9AE4-45E6-B041-8FE0FDC77D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F9BDFB9-22B4-4EFC-B58C-CCC6EE26EF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157B0-7087-4A35-B57C-761A7B8C07C0}" type="datetimeFigureOut">
              <a:rPr lang="en-US" smtClean="0"/>
              <a:t>1/17/2022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CB7A42C-9439-4BF2-90E7-2E0D973B49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A9C829-1CFD-4862-A536-6AC5DBA812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37E58-B687-43C9-9829-4D432A9265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30700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1F9841-37C7-4264-AFC1-B3249C9425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596EF7-85F3-4A9E-9FAA-66B833F91D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01E145-B0C3-424A-9A0D-B648DD7C50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4A0DF81-476F-46EA-A5B1-EBB5F79AE8F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D036ED6-0AF6-4469-A2AF-0D47CCECBC7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6757708-9AE5-475E-8AC4-382F40281D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157B0-7087-4A35-B57C-761A7B8C07C0}" type="datetimeFigureOut">
              <a:rPr lang="en-US" smtClean="0"/>
              <a:t>1/17/2022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D288471-A4E6-45D4-ACA3-5E8BD28A7F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6CCB78E-3C91-4F09-A2F1-E3C284A1A8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37E58-B687-43C9-9829-4D432A9265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4913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E5585C-80E0-4ED6-B6CE-040E09A1E6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614A385-7AED-4358-A1B7-0CC08525EB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157B0-7087-4A35-B57C-761A7B8C07C0}" type="datetimeFigureOut">
              <a:rPr lang="en-US" smtClean="0"/>
              <a:t>1/17/2022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2AC488C-4940-4EEB-AD62-D71AEB6D88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23C5F3-7A6F-4D7B-9933-BF81DDA1A9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37E58-B687-43C9-9829-4D432A9265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0206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9189DA1-77EE-4523-84CE-0C9BD3F04F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157B0-7087-4A35-B57C-761A7B8C07C0}" type="datetimeFigureOut">
              <a:rPr lang="en-US" smtClean="0"/>
              <a:t>1/17/2022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CC99D47-D96B-4904-B628-1EEDAF4101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D90302-7D7F-4664-AE38-0A03C7DE63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37E58-B687-43C9-9829-4D432A9265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0553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918EC0-F1A1-4EC0-95F1-1D669F1E31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28B9B2-EC5D-430A-B40C-A018552978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615A651-3322-461B-8167-E27D13232B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E14FBF1-8AF2-4E7D-883A-7ED2ACD84B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157B0-7087-4A35-B57C-761A7B8C07C0}" type="datetimeFigureOut">
              <a:rPr lang="en-US" smtClean="0"/>
              <a:t>1/17/2022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D222919-4D07-48C5-B0CD-932C60BC28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5A6F54-6C51-43D5-8EDD-87C7D48DB6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37E58-B687-43C9-9829-4D432A9265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4050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6BD60C-FFBF-4220-9831-6FBED8CD6B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C704BFA-105F-45C2-9500-4F048A47FE8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4AFF99-EC71-48FB-9887-1CAC73BF6C1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C7D9D7D-0290-4895-AD13-7765E21285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157B0-7087-4A35-B57C-761A7B8C07C0}" type="datetimeFigureOut">
              <a:rPr lang="en-US" smtClean="0"/>
              <a:t>1/17/2022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AD97E71-6175-4012-BBAF-B9EC62E73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58CEA33-012E-4AF1-B6D7-C2D3050CCE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37E58-B687-43C9-9829-4D432A9265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77582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6B74B3A-89D1-45A1-8FC9-C45D935BE3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CAE71E-64AC-4CAE-9CA9-D22ECD874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DD1563-17F6-4C57-AE64-8EE38C6FC74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0157B0-7087-4A35-B57C-761A7B8C07C0}" type="datetimeFigureOut">
              <a:rPr lang="en-US" smtClean="0"/>
              <a:t>1/17/2022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EF4260-436D-43D2-A172-ACCB877EE7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208622-6B09-402A-B8DE-B48EED090B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937E58-B687-43C9-9829-4D432A9265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504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94E_Electronic_2021_12/Docs/SP-211533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D473923-640B-41E9-B0EC-39BBE1D27249}"/>
              </a:ext>
            </a:extLst>
          </p:cNvPr>
          <p:cNvSpPr txBox="1">
            <a:spLocks/>
          </p:cNvSpPr>
          <p:nvPr/>
        </p:nvSpPr>
        <p:spPr>
          <a:xfrm>
            <a:off x="294883" y="2002631"/>
            <a:ext cx="11855117" cy="2852737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8500" dirty="0">
                <a:solidFill>
                  <a:srgbClr val="FF0000"/>
                </a:solidFill>
              </a:rPr>
              <a:t>Preparations for SA1#97e </a:t>
            </a:r>
            <a:br>
              <a:rPr lang="en-US" dirty="0">
                <a:solidFill>
                  <a:srgbClr val="FF0000"/>
                </a:solidFill>
              </a:rPr>
            </a:br>
            <a:r>
              <a:rPr lang="en-US" sz="7800" dirty="0">
                <a:solidFill>
                  <a:srgbClr val="FF0000"/>
                </a:solidFill>
              </a:rPr>
              <a:t>- </a:t>
            </a:r>
            <a:r>
              <a:rPr lang="en-GB" sz="4300" dirty="0">
                <a:solidFill>
                  <a:srgbClr val="FF0000"/>
                </a:solidFill>
              </a:rPr>
              <a:t>Slides presented during the calls of </a:t>
            </a:r>
            <a:r>
              <a:rPr lang="en-US" sz="4300" dirty="0">
                <a:solidFill>
                  <a:srgbClr val="FF0000"/>
                </a:solidFill>
              </a:rPr>
              <a:t>13/01/22 and 14/01/22</a:t>
            </a:r>
            <a:r>
              <a:rPr lang="en-US" altLang="nl-NL" sz="7800" dirty="0">
                <a:solidFill>
                  <a:srgbClr val="FF0000"/>
                </a:solidFill>
              </a:rPr>
              <a:t>-</a:t>
            </a:r>
            <a:r>
              <a:rPr lang="en-US" altLang="nl-NL" sz="9600" dirty="0">
                <a:solidFill>
                  <a:srgbClr val="FF0000"/>
                </a:solidFill>
              </a:rPr>
              <a:t>	</a:t>
            </a:r>
            <a:r>
              <a:rPr lang="en-US" altLang="nl-NL" sz="5400" dirty="0">
                <a:solidFill>
                  <a:srgbClr val="FF0000"/>
                </a:solidFill>
              </a:rPr>
              <a:t>	</a:t>
            </a:r>
            <a:endParaRPr lang="en-US" altLang="en-US" b="1" dirty="0">
              <a:solidFill>
                <a:srgbClr val="FF0000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28100F7-F1C4-4186-BF3F-4B1936A8A19C}"/>
              </a:ext>
            </a:extLst>
          </p:cNvPr>
          <p:cNvSpPr txBox="1"/>
          <p:nvPr/>
        </p:nvSpPr>
        <p:spPr>
          <a:xfrm>
            <a:off x="294883" y="294759"/>
            <a:ext cx="12993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S1-220009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623033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BD0BFE-FFD1-4872-8AE1-1852980E3D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Time Line –Stage 1 Rel-19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AE89B3-7973-4754-AEBE-13999898CF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/>
          <a:lstStyle/>
          <a:p>
            <a:pPr algn="just"/>
            <a:r>
              <a:rPr lang="en-GB" dirty="0"/>
              <a:t>The proposed time for Rel-19 Stage 1 endorsed in SA1#96e was presented in </a:t>
            </a:r>
            <a:r>
              <a:rPr lang="en-GB" u="sng" dirty="0">
                <a:hlinkClick r:id="rId2"/>
              </a:rPr>
              <a:t>SP-211533</a:t>
            </a:r>
            <a:r>
              <a:rPr lang="en-GB" dirty="0"/>
              <a:t>. The intention was to inform SA of the planning that SA1 will follow. Discussions about Rel-19 timeline in SA will start in March or June 2022. SA1 will modify its planning, if needed, according to the results of those discussions.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9116445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146" name="Straight Connector 114">
            <a:extLst>
              <a:ext uri="{FF2B5EF4-FFF2-40B4-BE49-F238E27FC236}">
                <a16:creationId xmlns:a16="http://schemas.microsoft.com/office/drawing/2014/main" id="{E00687D2-1BE2-407D-8C7A-38709E908E3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88217" y="762000"/>
            <a:ext cx="0" cy="4555067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" name="Rectangle 21">
            <a:extLst>
              <a:ext uri="{FF2B5EF4-FFF2-40B4-BE49-F238E27FC236}">
                <a16:creationId xmlns:a16="http://schemas.microsoft.com/office/drawing/2014/main" id="{B468AC58-CB79-4176-95F6-00472EE6F367}"/>
              </a:ext>
            </a:extLst>
          </p:cNvPr>
          <p:cNvSpPr/>
          <p:nvPr/>
        </p:nvSpPr>
        <p:spPr bwMode="auto">
          <a:xfrm>
            <a:off x="6726767" y="723901"/>
            <a:ext cx="3706284" cy="268817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 sz="2400" b="1" dirty="0">
              <a:ea typeface="ＭＳ Ｐゴシック" charset="-128"/>
              <a:cs typeface="Arial" pitchFamily="34" charset="0"/>
            </a:endParaRPr>
          </a:p>
        </p:txBody>
      </p:sp>
      <p:cxnSp>
        <p:nvCxnSpPr>
          <p:cNvPr id="6149" name="Straight Connector 70">
            <a:extLst>
              <a:ext uri="{FF2B5EF4-FFF2-40B4-BE49-F238E27FC236}">
                <a16:creationId xmlns:a16="http://schemas.microsoft.com/office/drawing/2014/main" id="{0CFF3285-9BDB-4C4C-9DC9-8329AF247AD1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7641167" y="715434"/>
            <a:ext cx="12700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50" name="TextBox 71">
            <a:extLst>
              <a:ext uri="{FF2B5EF4-FFF2-40B4-BE49-F238E27FC236}">
                <a16:creationId xmlns:a16="http://schemas.microsoft.com/office/drawing/2014/main" id="{7D76DA8F-2041-41B8-B1BC-21271EBC0A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76273" y="706967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99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6151" name="Straight Connector 72">
            <a:extLst>
              <a:ext uri="{FF2B5EF4-FFF2-40B4-BE49-F238E27FC236}">
                <a16:creationId xmlns:a16="http://schemas.microsoft.com/office/drawing/2014/main" id="{D4F33419-5609-4D3D-B5ED-B28F1EED8C5A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8576734" y="715434"/>
            <a:ext cx="12700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52" name="TextBox 73">
            <a:extLst>
              <a:ext uri="{FF2B5EF4-FFF2-40B4-BE49-F238E27FC236}">
                <a16:creationId xmlns:a16="http://schemas.microsoft.com/office/drawing/2014/main" id="{A52681F5-8402-45BE-B91D-D9E3E139F3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08364" y="694267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100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6153" name="Straight Connector 74">
            <a:extLst>
              <a:ext uri="{FF2B5EF4-FFF2-40B4-BE49-F238E27FC236}">
                <a16:creationId xmlns:a16="http://schemas.microsoft.com/office/drawing/2014/main" id="{0D8327DA-0F07-4BD4-AB90-70D808BDFE20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9505951" y="715434"/>
            <a:ext cx="10583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54" name="TextBox 75">
            <a:extLst>
              <a:ext uri="{FF2B5EF4-FFF2-40B4-BE49-F238E27FC236}">
                <a16:creationId xmlns:a16="http://schemas.microsoft.com/office/drawing/2014/main" id="{DEC17E2A-FD58-4860-A0B2-D006A159D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50280" y="698500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101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155" name="TextBox 77">
            <a:extLst>
              <a:ext uri="{FF2B5EF4-FFF2-40B4-BE49-F238E27FC236}">
                <a16:creationId xmlns:a16="http://schemas.microsoft.com/office/drawing/2014/main" id="{97837A38-3AA9-4DB5-93CE-C20DB38767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10705" y="698500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102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1E3DFF41-1D5C-4E2D-9F55-2D3F677490BF}"/>
              </a:ext>
            </a:extLst>
          </p:cNvPr>
          <p:cNvSpPr/>
          <p:nvPr/>
        </p:nvSpPr>
        <p:spPr bwMode="auto">
          <a:xfrm>
            <a:off x="46567" y="719668"/>
            <a:ext cx="3441700" cy="26881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 sz="2400" b="1" dirty="0">
              <a:ea typeface="ＭＳ Ｐゴシック" charset="-128"/>
              <a:cs typeface="Arial" pitchFamily="34" charset="0"/>
            </a:endParaRPr>
          </a:p>
        </p:txBody>
      </p:sp>
      <p:cxnSp>
        <p:nvCxnSpPr>
          <p:cNvPr id="6157" name="Straight Connector 81">
            <a:extLst>
              <a:ext uri="{FF2B5EF4-FFF2-40B4-BE49-F238E27FC236}">
                <a16:creationId xmlns:a16="http://schemas.microsoft.com/office/drawing/2014/main" id="{E5045667-F25D-4C5D-ADA9-DC443D64062D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391585" y="719667"/>
            <a:ext cx="10583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58" name="TextBox 82">
            <a:extLst>
              <a:ext uri="{FF2B5EF4-FFF2-40B4-BE49-F238E27FC236}">
                <a16:creationId xmlns:a16="http://schemas.microsoft.com/office/drawing/2014/main" id="{FF86C186-7BDA-4C04-9DC8-8200D9762B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506" y="719667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91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6159" name="Straight Connector 83">
            <a:extLst>
              <a:ext uri="{FF2B5EF4-FFF2-40B4-BE49-F238E27FC236}">
                <a16:creationId xmlns:a16="http://schemas.microsoft.com/office/drawing/2014/main" id="{7D868F16-BCBA-40B9-9ECA-6EA11C0F8307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1327151" y="719667"/>
            <a:ext cx="10583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60" name="TextBox 84">
            <a:extLst>
              <a:ext uri="{FF2B5EF4-FFF2-40B4-BE49-F238E27FC236}">
                <a16:creationId xmlns:a16="http://schemas.microsoft.com/office/drawing/2014/main" id="{E25925F4-469F-4774-95BD-99B966B611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6014" y="719667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92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6161" name="Straight Connector 85">
            <a:extLst>
              <a:ext uri="{FF2B5EF4-FFF2-40B4-BE49-F238E27FC236}">
                <a16:creationId xmlns:a16="http://schemas.microsoft.com/office/drawing/2014/main" id="{A2421AA1-1C6B-467A-909B-7834CCCD7B83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2254251" y="719667"/>
            <a:ext cx="12700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62" name="TextBox 86">
            <a:extLst>
              <a:ext uri="{FF2B5EF4-FFF2-40B4-BE49-F238E27FC236}">
                <a16:creationId xmlns:a16="http://schemas.microsoft.com/office/drawing/2014/main" id="{C4EC9C09-58A0-43C2-80D6-A1D3064202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230" y="719667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93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6163" name="Straight Connector 87">
            <a:extLst>
              <a:ext uri="{FF2B5EF4-FFF2-40B4-BE49-F238E27FC236}">
                <a16:creationId xmlns:a16="http://schemas.microsoft.com/office/drawing/2014/main" id="{D46461FF-6626-4191-86AA-55529A1F5248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3090334" y="719667"/>
            <a:ext cx="12700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64" name="TextBox 88">
            <a:extLst>
              <a:ext uri="{FF2B5EF4-FFF2-40B4-BE49-F238E27FC236}">
                <a16:creationId xmlns:a16="http://schemas.microsoft.com/office/drawing/2014/main" id="{A34EE0EA-B5A6-4742-A9D8-CFD5C1C015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41314" y="719667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94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78210063-46F6-4609-BF7E-31D997BF72CF}"/>
              </a:ext>
            </a:extLst>
          </p:cNvPr>
          <p:cNvSpPr txBox="1"/>
          <p:nvPr/>
        </p:nvSpPr>
        <p:spPr>
          <a:xfrm>
            <a:off x="4548718" y="342900"/>
            <a:ext cx="994833" cy="4205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2133" b="1" dirty="0">
                <a:ea typeface="ＭＳ Ｐゴシック" charset="-128"/>
                <a:cs typeface="Arial" pitchFamily="34" charset="0"/>
              </a:rPr>
              <a:t>2022</a:t>
            </a:r>
            <a:endParaRPr lang="en-GB" sz="1400" b="1" dirty="0">
              <a:ea typeface="ＭＳ Ｐゴシック" charset="-128"/>
              <a:cs typeface="Arial" pitchFamily="34" charset="0"/>
            </a:endParaRP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F9F5ACA3-CA37-475A-9B06-082933C6A36E}"/>
              </a:ext>
            </a:extLst>
          </p:cNvPr>
          <p:cNvSpPr/>
          <p:nvPr/>
        </p:nvSpPr>
        <p:spPr bwMode="auto">
          <a:xfrm>
            <a:off x="3094567" y="717551"/>
            <a:ext cx="3666067" cy="26881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 sz="2400" b="1" dirty="0">
              <a:ea typeface="ＭＳ Ｐゴシック" charset="-128"/>
              <a:cs typeface="Arial" pitchFamily="34" charset="0"/>
            </a:endParaRPr>
          </a:p>
        </p:txBody>
      </p:sp>
      <p:cxnSp>
        <p:nvCxnSpPr>
          <p:cNvPr id="6167" name="Straight Connector 48">
            <a:extLst>
              <a:ext uri="{FF2B5EF4-FFF2-40B4-BE49-F238E27FC236}">
                <a16:creationId xmlns:a16="http://schemas.microsoft.com/office/drawing/2014/main" id="{90190A97-DAC5-4BC8-8B92-B2A099B8CAFB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4015318" y="717551"/>
            <a:ext cx="12700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68" name="TextBox 61">
            <a:extLst>
              <a:ext uri="{FF2B5EF4-FFF2-40B4-BE49-F238E27FC236}">
                <a16:creationId xmlns:a16="http://schemas.microsoft.com/office/drawing/2014/main" id="{F5CE9AAA-FC2B-493E-9A72-E8C471EE0B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66297" y="717551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95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6169" name="Straight Connector 62">
            <a:extLst>
              <a:ext uri="{FF2B5EF4-FFF2-40B4-BE49-F238E27FC236}">
                <a16:creationId xmlns:a16="http://schemas.microsoft.com/office/drawing/2014/main" id="{80D3179A-E861-43D6-956E-751A4ACEC337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4950885" y="717551"/>
            <a:ext cx="10583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70" name="TextBox 63">
            <a:extLst>
              <a:ext uri="{FF2B5EF4-FFF2-40B4-BE49-F238E27FC236}">
                <a16:creationId xmlns:a16="http://schemas.microsoft.com/office/drawing/2014/main" id="{CE275F22-6709-4157-9551-411C488608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1863" y="717551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96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6171" name="Straight Connector 64">
            <a:extLst>
              <a:ext uri="{FF2B5EF4-FFF2-40B4-BE49-F238E27FC236}">
                <a16:creationId xmlns:a16="http://schemas.microsoft.com/office/drawing/2014/main" id="{798D3564-BED3-467E-8EFC-4C742D3932F9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5880100" y="717551"/>
            <a:ext cx="10584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72" name="TextBox 65">
            <a:extLst>
              <a:ext uri="{FF2B5EF4-FFF2-40B4-BE49-F238E27FC236}">
                <a16:creationId xmlns:a16="http://schemas.microsoft.com/office/drawing/2014/main" id="{EE050651-18BC-4386-AA7D-4908FD1BAF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28963" y="717551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97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6173" name="Straight Connector 66">
            <a:extLst>
              <a:ext uri="{FF2B5EF4-FFF2-40B4-BE49-F238E27FC236}">
                <a16:creationId xmlns:a16="http://schemas.microsoft.com/office/drawing/2014/main" id="{D81ADF61-9F06-4790-A358-A092BA9C24CC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6714067" y="717551"/>
            <a:ext cx="12700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74" name="TextBox 67">
            <a:extLst>
              <a:ext uri="{FF2B5EF4-FFF2-40B4-BE49-F238E27FC236}">
                <a16:creationId xmlns:a16="http://schemas.microsoft.com/office/drawing/2014/main" id="{FFFAFAA0-4069-4E65-82BF-6209D851CD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65047" y="717551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98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2F2DC2A7-343D-4114-9C84-155B5FE89E9A}"/>
              </a:ext>
            </a:extLst>
          </p:cNvPr>
          <p:cNvSpPr txBox="1"/>
          <p:nvPr/>
        </p:nvSpPr>
        <p:spPr>
          <a:xfrm>
            <a:off x="1035051" y="345017"/>
            <a:ext cx="996949" cy="4205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2133" b="1" dirty="0">
                <a:ea typeface="ＭＳ Ｐゴシック" charset="-128"/>
                <a:cs typeface="Arial" pitchFamily="34" charset="0"/>
              </a:rPr>
              <a:t>2021</a:t>
            </a:r>
            <a:endParaRPr lang="en-GB" sz="1400" b="1" dirty="0">
              <a:ea typeface="ＭＳ Ｐゴシック" charset="-128"/>
              <a:cs typeface="Arial" pitchFamily="34" charset="0"/>
            </a:endParaRPr>
          </a:p>
        </p:txBody>
      </p:sp>
      <p:sp>
        <p:nvSpPr>
          <p:cNvPr id="6176" name="TextBox 116">
            <a:extLst>
              <a:ext uri="{FF2B5EF4-FFF2-40B4-BE49-F238E27FC236}">
                <a16:creationId xmlns:a16="http://schemas.microsoft.com/office/drawing/2014/main" id="{4BA74E54-2AE7-4B15-A660-71FC98ED37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200" y="368300"/>
            <a:ext cx="72006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 dirty="0">
                <a:solidFill>
                  <a:srgbClr val="FF0000"/>
                </a:solidFill>
                <a:latin typeface="Arial" panose="020B0604020202020204" pitchFamily="34" charset="0"/>
              </a:rPr>
              <a:t>TSG#</a:t>
            </a:r>
            <a:endParaRPr lang="en-GB" altLang="en-US" sz="1333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177" name="TextBox 112">
            <a:extLst>
              <a:ext uri="{FF2B5EF4-FFF2-40B4-BE49-F238E27FC236}">
                <a16:creationId xmlns:a16="http://schemas.microsoft.com/office/drawing/2014/main" id="{D8E9689A-11A8-4DEF-998D-09805BC27B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58952" y="1071033"/>
            <a:ext cx="3209533" cy="420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133" i="1">
                <a:solidFill>
                  <a:srgbClr val="00B050"/>
                </a:solidFill>
                <a:latin typeface="Arial" panose="020B0604020202020204" pitchFamily="34" charset="0"/>
              </a:rPr>
              <a:t>Reminder on Release 18</a:t>
            </a:r>
            <a:endParaRPr lang="en-GB" altLang="en-US" sz="1867" i="1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DD2FC0C0-E8B5-4A48-A429-EB87AFDE2D65}"/>
              </a:ext>
            </a:extLst>
          </p:cNvPr>
          <p:cNvSpPr/>
          <p:nvPr/>
        </p:nvSpPr>
        <p:spPr bwMode="auto">
          <a:xfrm>
            <a:off x="10416117" y="726017"/>
            <a:ext cx="1701800" cy="26881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 sz="2400" b="1" dirty="0">
              <a:ea typeface="ＭＳ Ｐゴシック" charset="-128"/>
              <a:cs typeface="Arial" pitchFamily="34" charset="0"/>
            </a:endParaRPr>
          </a:p>
        </p:txBody>
      </p:sp>
      <p:cxnSp>
        <p:nvCxnSpPr>
          <p:cNvPr id="6179" name="Straight Connector 48">
            <a:extLst>
              <a:ext uri="{FF2B5EF4-FFF2-40B4-BE49-F238E27FC236}">
                <a16:creationId xmlns:a16="http://schemas.microsoft.com/office/drawing/2014/main" id="{ACC8490D-03DE-4F30-9113-9C1D3A601E4B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11137901" y="681567"/>
            <a:ext cx="12700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80" name="TextBox 61">
            <a:extLst>
              <a:ext uri="{FF2B5EF4-FFF2-40B4-BE49-F238E27FC236}">
                <a16:creationId xmlns:a16="http://schemas.microsoft.com/office/drawing/2014/main" id="{E89A5F2D-7176-410A-AA16-FE02892346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62123" y="704851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103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588A45E5-80B0-4F6E-89CC-D768B7D7E87D}"/>
              </a:ext>
            </a:extLst>
          </p:cNvPr>
          <p:cNvSpPr txBox="1"/>
          <p:nvPr/>
        </p:nvSpPr>
        <p:spPr>
          <a:xfrm>
            <a:off x="8324852" y="334433"/>
            <a:ext cx="994833" cy="4205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2133" b="1" dirty="0">
                <a:ea typeface="ＭＳ Ｐゴシック" charset="-128"/>
                <a:cs typeface="Arial" pitchFamily="34" charset="0"/>
              </a:rPr>
              <a:t>2023</a:t>
            </a:r>
            <a:endParaRPr lang="en-GB" sz="1400" b="1" dirty="0">
              <a:ea typeface="ＭＳ Ｐゴシック" charset="-128"/>
              <a:cs typeface="Arial" pitchFamily="34" charset="0"/>
            </a:endParaRPr>
          </a:p>
        </p:txBody>
      </p:sp>
      <p:cxnSp>
        <p:nvCxnSpPr>
          <p:cNvPr id="6182" name="Straight Connector 76">
            <a:extLst>
              <a:ext uri="{FF2B5EF4-FFF2-40B4-BE49-F238E27FC236}">
                <a16:creationId xmlns:a16="http://schemas.microsoft.com/office/drawing/2014/main" id="{9F15E843-1131-4963-BE4F-BFFB83FBA3E6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10390717" y="715434"/>
            <a:ext cx="14816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83" name="Chevron 60">
            <a:extLst>
              <a:ext uri="{FF2B5EF4-FFF2-40B4-BE49-F238E27FC236}">
                <a16:creationId xmlns:a16="http://schemas.microsoft.com/office/drawing/2014/main" id="{B5FB0C0F-ECF9-4ED4-8457-E4AF1183D4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218" y="1132418"/>
            <a:ext cx="2713567" cy="296333"/>
          </a:xfrm>
          <a:prstGeom prst="chevron">
            <a:avLst>
              <a:gd name="adj" fmla="val 4998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1200" i="1">
                <a:cs typeface="Arial" panose="020B0604020202020204" pitchFamily="34" charset="0"/>
              </a:rPr>
              <a:t>Stage 1                   80%</a:t>
            </a:r>
          </a:p>
        </p:txBody>
      </p:sp>
      <p:sp>
        <p:nvSpPr>
          <p:cNvPr id="6184" name="Chevron 60">
            <a:extLst>
              <a:ext uri="{FF2B5EF4-FFF2-40B4-BE49-F238E27FC236}">
                <a16:creationId xmlns:a16="http://schemas.microsoft.com/office/drawing/2014/main" id="{88798212-8E45-4E7A-9BF0-400256D899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26734" y="1136651"/>
            <a:ext cx="891117" cy="296333"/>
          </a:xfrm>
          <a:prstGeom prst="chevron">
            <a:avLst>
              <a:gd name="adj" fmla="val 49994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1200" i="1">
                <a:cs typeface="Arial" panose="020B0604020202020204" pitchFamily="34" charset="0"/>
              </a:rPr>
              <a:t>100%</a:t>
            </a:r>
          </a:p>
        </p:txBody>
      </p:sp>
      <p:sp>
        <p:nvSpPr>
          <p:cNvPr id="6185" name="TextBox 61">
            <a:extLst>
              <a:ext uri="{FF2B5EF4-FFF2-40B4-BE49-F238E27FC236}">
                <a16:creationId xmlns:a16="http://schemas.microsoft.com/office/drawing/2014/main" id="{1E86E16B-6853-4A67-8601-569A647B2F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05072" y="700618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104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2736CF3B-7493-4F54-8692-F7B2230A3DA0}"/>
              </a:ext>
            </a:extLst>
          </p:cNvPr>
          <p:cNvSpPr txBox="1"/>
          <p:nvPr/>
        </p:nvSpPr>
        <p:spPr>
          <a:xfrm>
            <a:off x="11245852" y="334433"/>
            <a:ext cx="994833" cy="4205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2133" b="1" dirty="0">
                <a:ea typeface="ＭＳ Ｐゴシック" charset="-128"/>
                <a:cs typeface="Arial" pitchFamily="34" charset="0"/>
              </a:rPr>
              <a:t>2024</a:t>
            </a:r>
            <a:endParaRPr lang="en-GB" sz="1400" b="1" dirty="0">
              <a:ea typeface="ＭＳ Ｐゴシック" charset="-128"/>
              <a:cs typeface="Arial" pitchFamily="34" charset="0"/>
            </a:endParaRPr>
          </a:p>
        </p:txBody>
      </p:sp>
      <p:sp>
        <p:nvSpPr>
          <p:cNvPr id="74" name="Chevron 79">
            <a:extLst>
              <a:ext uri="{FF2B5EF4-FFF2-40B4-BE49-F238E27FC236}">
                <a16:creationId xmlns:a16="http://schemas.microsoft.com/office/drawing/2014/main" id="{C122FFF3-5E71-4DA9-AC4A-7E42F051F1C3}"/>
              </a:ext>
            </a:extLst>
          </p:cNvPr>
          <p:cNvSpPr/>
          <p:nvPr/>
        </p:nvSpPr>
        <p:spPr bwMode="auto">
          <a:xfrm>
            <a:off x="891117" y="1496484"/>
            <a:ext cx="2209800" cy="300567"/>
          </a:xfrm>
          <a:prstGeom prst="chevron">
            <a:avLst/>
          </a:prstGeom>
          <a:solidFill>
            <a:schemeClr val="bg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en-GB" altLang="en-US" sz="1200" i="1" dirty="0"/>
              <a:t>RAN, SA2 Content def. </a:t>
            </a:r>
            <a:endParaRPr lang="fr-FR" sz="933" i="1" dirty="0">
              <a:ea typeface="ＭＳ Ｐゴシック" charset="-128"/>
              <a:cs typeface="Arial" pitchFamily="34" charset="0"/>
            </a:endParaRPr>
          </a:p>
        </p:txBody>
      </p:sp>
      <p:sp>
        <p:nvSpPr>
          <p:cNvPr id="6188" name="Chevron 79">
            <a:extLst>
              <a:ext uri="{FF2B5EF4-FFF2-40B4-BE49-F238E27FC236}">
                <a16:creationId xmlns:a16="http://schemas.microsoft.com/office/drawing/2014/main" id="{0D43668B-66BF-4B03-8F8F-C04AE5FB69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25018" y="2230967"/>
            <a:ext cx="4955116" cy="300567"/>
          </a:xfrm>
          <a:prstGeom prst="chevron">
            <a:avLst>
              <a:gd name="adj" fmla="val 49992"/>
            </a:avLst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1600" i="1" dirty="0">
                <a:cs typeface="Arial" panose="020B0604020202020204" pitchFamily="34" charset="0"/>
              </a:rPr>
              <a:t>"RAN </a:t>
            </a:r>
            <a:r>
              <a:rPr lang="fr-FR" altLang="en-US" sz="1600" i="1" dirty="0" err="1">
                <a:cs typeface="Arial" panose="020B0604020202020204" pitchFamily="34" charset="0"/>
              </a:rPr>
              <a:t>Completion</a:t>
            </a:r>
            <a:r>
              <a:rPr lang="fr-FR" altLang="en-US" sz="1600" i="1" dirty="0">
                <a:cs typeface="Arial" panose="020B0604020202020204" pitchFamily="34" charset="0"/>
              </a:rPr>
              <a:t>" </a:t>
            </a:r>
            <a:r>
              <a:rPr lang="fr-FR" altLang="en-US" sz="933" i="1" dirty="0">
                <a:cs typeface="Arial" panose="020B0604020202020204" pitchFamily="34" charset="0"/>
              </a:rPr>
              <a:t>(RAN2/3/4core</a:t>
            </a:r>
            <a:r>
              <a:rPr lang="fr-FR" altLang="en-US" sz="1067" i="1" dirty="0">
                <a:cs typeface="Arial" panose="020B0604020202020204" pitchFamily="34" charset="0"/>
              </a:rPr>
              <a:t>)</a:t>
            </a:r>
          </a:p>
        </p:txBody>
      </p:sp>
      <p:sp>
        <p:nvSpPr>
          <p:cNvPr id="6189" name="Chevron 60">
            <a:extLst>
              <a:ext uri="{FF2B5EF4-FFF2-40B4-BE49-F238E27FC236}">
                <a16:creationId xmlns:a16="http://schemas.microsoft.com/office/drawing/2014/main" id="{2503D1F1-E3CE-4604-91F6-32F04BE0AA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23685" y="1871134"/>
            <a:ext cx="4421716" cy="296333"/>
          </a:xfrm>
          <a:prstGeom prst="chevron">
            <a:avLst>
              <a:gd name="adj" fmla="val 50014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1200" i="1">
                <a:cs typeface="Arial" panose="020B0604020202020204" pitchFamily="34" charset="0"/>
              </a:rPr>
              <a:t>Stage 2 (SA2, SA6,…) Normative</a:t>
            </a:r>
          </a:p>
        </p:txBody>
      </p:sp>
      <p:sp>
        <p:nvSpPr>
          <p:cNvPr id="6190" name="Chevron 73">
            <a:extLst>
              <a:ext uri="{FF2B5EF4-FFF2-40B4-BE49-F238E27FC236}">
                <a16:creationId xmlns:a16="http://schemas.microsoft.com/office/drawing/2014/main" id="{9357BE74-5D04-4040-9F33-834A395CC4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86567" y="1871134"/>
            <a:ext cx="814917" cy="296333"/>
          </a:xfrm>
          <a:prstGeom prst="chevron">
            <a:avLst>
              <a:gd name="adj" fmla="val 50404"/>
            </a:avLst>
          </a:prstGeom>
          <a:gradFill rotWithShape="1">
            <a:gsLst>
              <a:gs pos="0">
                <a:srgbClr val="00B0F0"/>
              </a:gs>
              <a:gs pos="50000">
                <a:srgbClr val="00B0F0"/>
              </a:gs>
              <a:gs pos="100000">
                <a:srgbClr val="DBF0FF"/>
              </a:gs>
            </a:gsLst>
            <a:lin ang="108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fr-FR" altLang="en-US" sz="1200" i="1">
              <a:latin typeface="Arial" panose="020B0604020202020204" pitchFamily="34" charset="0"/>
            </a:endParaRPr>
          </a:p>
        </p:txBody>
      </p:sp>
      <p:sp>
        <p:nvSpPr>
          <p:cNvPr id="6191" name="Chevron 73">
            <a:extLst>
              <a:ext uri="{FF2B5EF4-FFF2-40B4-BE49-F238E27FC236}">
                <a16:creationId xmlns:a16="http://schemas.microsoft.com/office/drawing/2014/main" id="{92AB2E2F-DBEE-459B-8CBE-97DF3B4A9C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05918" y="2230967"/>
            <a:ext cx="814916" cy="306917"/>
          </a:xfrm>
          <a:prstGeom prst="chevron">
            <a:avLst>
              <a:gd name="adj" fmla="val 50227"/>
            </a:avLst>
          </a:prstGeom>
          <a:gradFill rotWithShape="1">
            <a:gsLst>
              <a:gs pos="0">
                <a:srgbClr val="A07400"/>
              </a:gs>
              <a:gs pos="50000">
                <a:srgbClr val="E6A900"/>
              </a:gs>
              <a:gs pos="100000">
                <a:srgbClr val="FFCA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fr-FR" altLang="en-US" sz="1200" i="1">
              <a:latin typeface="Arial" panose="020B0604020202020204" pitchFamily="34" charset="0"/>
            </a:endParaRPr>
          </a:p>
        </p:txBody>
      </p:sp>
      <p:sp>
        <p:nvSpPr>
          <p:cNvPr id="6192" name="Chevron 73">
            <a:extLst>
              <a:ext uri="{FF2B5EF4-FFF2-40B4-BE49-F238E27FC236}">
                <a16:creationId xmlns:a16="http://schemas.microsoft.com/office/drawing/2014/main" id="{7866D3E8-2BAC-4862-8E7B-6743261FEA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71685" y="2609851"/>
            <a:ext cx="814916" cy="306916"/>
          </a:xfrm>
          <a:prstGeom prst="chevron">
            <a:avLst>
              <a:gd name="adj" fmla="val 50227"/>
            </a:avLst>
          </a:prstGeom>
          <a:gradFill rotWithShape="1">
            <a:gsLst>
              <a:gs pos="0">
                <a:srgbClr val="00B0F0"/>
              </a:gs>
              <a:gs pos="50000">
                <a:srgbClr val="00B0F0"/>
              </a:gs>
              <a:gs pos="100000">
                <a:srgbClr val="DBF0FF"/>
              </a:gs>
            </a:gsLst>
            <a:lin ang="108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fr-FR" altLang="en-US" sz="1200" i="1">
              <a:latin typeface="Arial" panose="020B0604020202020204" pitchFamily="34" charset="0"/>
            </a:endParaRPr>
          </a:p>
        </p:txBody>
      </p:sp>
      <p:sp>
        <p:nvSpPr>
          <p:cNvPr id="6193" name="Chevron 58">
            <a:extLst>
              <a:ext uri="{FF2B5EF4-FFF2-40B4-BE49-F238E27FC236}">
                <a16:creationId xmlns:a16="http://schemas.microsoft.com/office/drawing/2014/main" id="{5BEDD88D-FAA8-4259-ABB9-42219E700E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78084" y="2616201"/>
            <a:ext cx="3706283" cy="300567"/>
          </a:xfrm>
          <a:prstGeom prst="chevron">
            <a:avLst>
              <a:gd name="adj" fmla="val 50009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1200" i="1">
                <a:cs typeface="Arial" panose="020B0604020202020204" pitchFamily="34" charset="0"/>
              </a:rPr>
              <a:t>Stage 3 (CT &amp; SA) </a:t>
            </a:r>
          </a:p>
        </p:txBody>
      </p:sp>
      <p:cxnSp>
        <p:nvCxnSpPr>
          <p:cNvPr id="6194" name="Straight Connector 97">
            <a:extLst>
              <a:ext uri="{FF2B5EF4-FFF2-40B4-BE49-F238E27FC236}">
                <a16:creationId xmlns:a16="http://schemas.microsoft.com/office/drawing/2014/main" id="{C6F3CE5D-1F6E-4816-8CEF-BC74E45DE5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385" y="3041651"/>
            <a:ext cx="12117916" cy="10583"/>
          </a:xfrm>
          <a:prstGeom prst="line">
            <a:avLst/>
          </a:prstGeom>
          <a:noFill/>
          <a:ln w="38100" algn="ctr">
            <a:solidFill>
              <a:srgbClr val="00CC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95" name="TextBox 112">
            <a:extLst>
              <a:ext uri="{FF2B5EF4-FFF2-40B4-BE49-F238E27FC236}">
                <a16:creationId xmlns:a16="http://schemas.microsoft.com/office/drawing/2014/main" id="{08205707-FB4B-4A15-8C66-9EDBDA664A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59713" y="3175001"/>
            <a:ext cx="316144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>
                <a:solidFill>
                  <a:srgbClr val="00B050"/>
                </a:solidFill>
                <a:latin typeface="Arial" panose="020B0604020202020204" pitchFamily="34" charset="0"/>
              </a:rPr>
              <a:t>Release 19 proposal</a:t>
            </a:r>
            <a:endParaRPr lang="en-GB" altLang="en-US" sz="2133" b="1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cxnSp>
        <p:nvCxnSpPr>
          <p:cNvPr id="6196" name="Straight Connector 114">
            <a:extLst>
              <a:ext uri="{FF2B5EF4-FFF2-40B4-BE49-F238E27FC236}">
                <a16:creationId xmlns:a16="http://schemas.microsoft.com/office/drawing/2014/main" id="{F4E968FE-4FA4-4525-A6B6-D28969925ED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91584" y="770467"/>
            <a:ext cx="0" cy="4555067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97" name="Straight Connector 114">
            <a:extLst>
              <a:ext uri="{FF2B5EF4-FFF2-40B4-BE49-F238E27FC236}">
                <a16:creationId xmlns:a16="http://schemas.microsoft.com/office/drawing/2014/main" id="{1A2DEAAB-50FA-4ED4-829C-EAEFA1753BC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337733" y="757767"/>
            <a:ext cx="0" cy="4557184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98" name="Straight Connector 114">
            <a:extLst>
              <a:ext uri="{FF2B5EF4-FFF2-40B4-BE49-F238E27FC236}">
                <a16:creationId xmlns:a16="http://schemas.microsoft.com/office/drawing/2014/main" id="{98B72C8A-EE15-4072-AB0D-D6099701639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253918" y="994611"/>
            <a:ext cx="0" cy="4557184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99" name="Straight Connector 115">
            <a:extLst>
              <a:ext uri="{FF2B5EF4-FFF2-40B4-BE49-F238E27FC236}">
                <a16:creationId xmlns:a16="http://schemas.microsoft.com/office/drawing/2014/main" id="{CE41FC8B-C8B2-480F-B017-2C604BAB04B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00500" y="762000"/>
            <a:ext cx="0" cy="4557184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200" name="Straight Connector 114">
            <a:extLst>
              <a:ext uri="{FF2B5EF4-FFF2-40B4-BE49-F238E27FC236}">
                <a16:creationId xmlns:a16="http://schemas.microsoft.com/office/drawing/2014/main" id="{0208515C-40B4-4622-9C48-9CBC16F99E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480551" y="759885"/>
            <a:ext cx="0" cy="4557183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201" name="Straight Connector 114">
            <a:extLst>
              <a:ext uri="{FF2B5EF4-FFF2-40B4-BE49-F238E27FC236}">
                <a16:creationId xmlns:a16="http://schemas.microsoft.com/office/drawing/2014/main" id="{661E424B-50E8-417A-A8BB-26FA7D8EB4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624233" y="759885"/>
            <a:ext cx="0" cy="4557183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202" name="Straight Connector 114">
            <a:extLst>
              <a:ext uri="{FF2B5EF4-FFF2-40B4-BE49-F238E27FC236}">
                <a16:creationId xmlns:a16="http://schemas.microsoft.com/office/drawing/2014/main" id="{BF88749B-5393-4B85-B43D-28A47BB3BC2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553451" y="759885"/>
            <a:ext cx="0" cy="4557183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203" name="Straight Connector 114">
            <a:extLst>
              <a:ext uri="{FF2B5EF4-FFF2-40B4-BE49-F238E27FC236}">
                <a16:creationId xmlns:a16="http://schemas.microsoft.com/office/drawing/2014/main" id="{2DBD39E8-6976-45A3-81C9-CBE30FD6D99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927600" y="762000"/>
            <a:ext cx="0" cy="4557184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204" name="Straight Connector 114">
            <a:extLst>
              <a:ext uri="{FF2B5EF4-FFF2-40B4-BE49-F238E27FC236}">
                <a16:creationId xmlns:a16="http://schemas.microsoft.com/office/drawing/2014/main" id="{73E1F26A-C406-4340-AF87-59032B8A044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90684" y="751418"/>
            <a:ext cx="0" cy="4557183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205" name="Straight Connector 114">
            <a:extLst>
              <a:ext uri="{FF2B5EF4-FFF2-40B4-BE49-F238E27FC236}">
                <a16:creationId xmlns:a16="http://schemas.microsoft.com/office/drawing/2014/main" id="{CFA62269-333A-41B4-8374-50C80CDC73C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771217" y="721785"/>
            <a:ext cx="0" cy="4557183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206" name="Straight Connector 114">
            <a:extLst>
              <a:ext uri="{FF2B5EF4-FFF2-40B4-BE49-F238E27FC236}">
                <a16:creationId xmlns:a16="http://schemas.microsoft.com/office/drawing/2014/main" id="{BAEAF0A1-F46A-4E63-A0B5-B13AD8252C6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0397067" y="819151"/>
            <a:ext cx="0" cy="45593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207" name="Straight Connector 114">
            <a:extLst>
              <a:ext uri="{FF2B5EF4-FFF2-40B4-BE49-F238E27FC236}">
                <a16:creationId xmlns:a16="http://schemas.microsoft.com/office/drawing/2014/main" id="{766EF7DC-0AD6-4B0D-BDE1-BC4E3EA3048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137900" y="751418"/>
            <a:ext cx="0" cy="4557183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208" name="Straight Connector 115">
            <a:extLst>
              <a:ext uri="{FF2B5EF4-FFF2-40B4-BE49-F238E27FC236}">
                <a16:creationId xmlns:a16="http://schemas.microsoft.com/office/drawing/2014/main" id="{53F134F4-B0F4-4AC6-8A55-3337D6D94CE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891433" y="677333"/>
            <a:ext cx="0" cy="5149851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4" name="Chevron 60">
            <a:extLst>
              <a:ext uri="{FF2B5EF4-FFF2-40B4-BE49-F238E27FC236}">
                <a16:creationId xmlns:a16="http://schemas.microsoft.com/office/drawing/2014/main" id="{EDEB7349-6252-4635-8914-454D0F495267}"/>
              </a:ext>
            </a:extLst>
          </p:cNvPr>
          <p:cNvSpPr/>
          <p:nvPr/>
        </p:nvSpPr>
        <p:spPr bwMode="auto">
          <a:xfrm>
            <a:off x="8384119" y="4534013"/>
            <a:ext cx="1102784" cy="361837"/>
          </a:xfrm>
          <a:prstGeom prst="chevron">
            <a:avLst/>
          </a:prstGeom>
          <a:solidFill>
            <a:srgbClr val="00B0F0"/>
          </a:solidFill>
          <a:ln w="9525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600" b="1" dirty="0"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A7A9608B-1A8A-4731-8F81-569823AC6ED9}"/>
              </a:ext>
            </a:extLst>
          </p:cNvPr>
          <p:cNvSpPr/>
          <p:nvPr/>
        </p:nvSpPr>
        <p:spPr bwMode="auto">
          <a:xfrm>
            <a:off x="6760634" y="5295901"/>
            <a:ext cx="3706284" cy="268817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 sz="2400" b="1" dirty="0">
              <a:solidFill>
                <a:srgbClr val="000000"/>
              </a:solidFill>
              <a:ea typeface="ＭＳ Ｐゴシック" charset="-128"/>
              <a:cs typeface="Arial" pitchFamily="34" charset="0"/>
            </a:endParaRPr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FBC32DA0-C304-4D4B-8C4F-75EF36BD5546}"/>
              </a:ext>
            </a:extLst>
          </p:cNvPr>
          <p:cNvSpPr/>
          <p:nvPr/>
        </p:nvSpPr>
        <p:spPr bwMode="auto">
          <a:xfrm>
            <a:off x="80434" y="5291668"/>
            <a:ext cx="3441700" cy="26881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 sz="2400" b="1" dirty="0">
              <a:solidFill>
                <a:srgbClr val="000000"/>
              </a:solidFill>
              <a:ea typeface="ＭＳ Ｐゴシック" charset="-128"/>
              <a:cs typeface="Arial" pitchFamily="34" charset="0"/>
            </a:endParaRPr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30CB62EC-CF7F-4B03-8B9E-3A9802F9F9BB}"/>
              </a:ext>
            </a:extLst>
          </p:cNvPr>
          <p:cNvSpPr/>
          <p:nvPr/>
        </p:nvSpPr>
        <p:spPr bwMode="auto">
          <a:xfrm>
            <a:off x="3128433" y="5289551"/>
            <a:ext cx="3666067" cy="26881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 sz="2400" b="1" dirty="0">
              <a:solidFill>
                <a:srgbClr val="000000"/>
              </a:solidFill>
              <a:ea typeface="ＭＳ Ｐゴシック" charset="-128"/>
              <a:cs typeface="Arial" pitchFamily="34" charset="0"/>
            </a:endParaRPr>
          </a:p>
        </p:txBody>
      </p:sp>
      <p:sp>
        <p:nvSpPr>
          <p:cNvPr id="6216" name="TextBox 116">
            <a:extLst>
              <a:ext uri="{FF2B5EF4-FFF2-40B4-BE49-F238E27FC236}">
                <a16:creationId xmlns:a16="http://schemas.microsoft.com/office/drawing/2014/main" id="{40A0CEAA-8825-4AA2-86E4-5316D42882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4356" y="5238751"/>
            <a:ext cx="69602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SA1#</a:t>
            </a:r>
            <a:endParaRPr lang="en-GB" altLang="en-US" sz="1333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26" name="Rectangle 125">
            <a:extLst>
              <a:ext uri="{FF2B5EF4-FFF2-40B4-BE49-F238E27FC236}">
                <a16:creationId xmlns:a16="http://schemas.microsoft.com/office/drawing/2014/main" id="{00268426-99C7-4CD2-93EC-F4A99EF13EBB}"/>
              </a:ext>
            </a:extLst>
          </p:cNvPr>
          <p:cNvSpPr/>
          <p:nvPr/>
        </p:nvSpPr>
        <p:spPr bwMode="auto">
          <a:xfrm>
            <a:off x="10449984" y="5298017"/>
            <a:ext cx="1701800" cy="26881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 sz="2400" b="1" dirty="0">
              <a:ea typeface="ＭＳ Ｐゴシック" charset="-128"/>
              <a:cs typeface="Arial" pitchFamily="34" charset="0"/>
            </a:endParaRPr>
          </a:p>
        </p:txBody>
      </p:sp>
      <p:sp>
        <p:nvSpPr>
          <p:cNvPr id="6218" name="TextBox 61">
            <a:extLst>
              <a:ext uri="{FF2B5EF4-FFF2-40B4-BE49-F238E27FC236}">
                <a16:creationId xmlns:a16="http://schemas.microsoft.com/office/drawing/2014/main" id="{C9705862-15B1-4017-954A-AAFBCC819B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9947" y="5249334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96</a:t>
            </a:r>
            <a:endParaRPr lang="en-GB" altLang="en-US" sz="1333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219" name="TextBox 61">
            <a:extLst>
              <a:ext uri="{FF2B5EF4-FFF2-40B4-BE49-F238E27FC236}">
                <a16:creationId xmlns:a16="http://schemas.microsoft.com/office/drawing/2014/main" id="{977ABDA4-9E46-4EF4-8822-C3737DB8FA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75756" y="5245100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104</a:t>
            </a:r>
            <a:endParaRPr lang="en-GB" altLang="en-US" sz="1333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cxnSp>
        <p:nvCxnSpPr>
          <p:cNvPr id="152" name="Straight Connector 114">
            <a:extLst>
              <a:ext uri="{FF2B5EF4-FFF2-40B4-BE49-F238E27FC236}">
                <a16:creationId xmlns:a16="http://schemas.microsoft.com/office/drawing/2014/main" id="{1BBEE89B-F8F5-48B7-AD43-9FC7670D536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57700" y="3149601"/>
            <a:ext cx="0" cy="2360084"/>
          </a:xfrm>
          <a:prstGeom prst="line">
            <a:avLst/>
          </a:prstGeom>
          <a:ln>
            <a:prstDash val="sysDash"/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6" name="Straight Connector 114">
            <a:extLst>
              <a:ext uri="{FF2B5EF4-FFF2-40B4-BE49-F238E27FC236}">
                <a16:creationId xmlns:a16="http://schemas.microsoft.com/office/drawing/2014/main" id="{3E615E61-6267-4AA6-9EAE-711D584569B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260099" y="3209860"/>
            <a:ext cx="0" cy="2360083"/>
          </a:xfrm>
          <a:prstGeom prst="line">
            <a:avLst/>
          </a:prstGeom>
          <a:ln>
            <a:prstDash val="sysDash"/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7" name="Straight Connector 114">
            <a:extLst>
              <a:ext uri="{FF2B5EF4-FFF2-40B4-BE49-F238E27FC236}">
                <a16:creationId xmlns:a16="http://schemas.microsoft.com/office/drawing/2014/main" id="{A7192D92-36AC-4072-BBF7-29A4BACF7C14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5308601" y="3107267"/>
            <a:ext cx="14817" cy="2385484"/>
          </a:xfrm>
          <a:prstGeom prst="line">
            <a:avLst/>
          </a:prstGeom>
          <a:ln>
            <a:prstDash val="sysDash"/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8" name="Straight Connector 114">
            <a:extLst>
              <a:ext uri="{FF2B5EF4-FFF2-40B4-BE49-F238E27FC236}">
                <a16:creationId xmlns:a16="http://schemas.microsoft.com/office/drawing/2014/main" id="{EDD5B8E5-71F1-4F62-8F28-1DD9DCA20E4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75500" y="3126317"/>
            <a:ext cx="0" cy="2360083"/>
          </a:xfrm>
          <a:prstGeom prst="line">
            <a:avLst/>
          </a:prstGeom>
          <a:ln>
            <a:prstDash val="sysDash"/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9" name="Straight Connector 114">
            <a:extLst>
              <a:ext uri="{FF2B5EF4-FFF2-40B4-BE49-F238E27FC236}">
                <a16:creationId xmlns:a16="http://schemas.microsoft.com/office/drawing/2014/main" id="{7AFC16B5-2D31-4B5D-9F4C-57F81836DDF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008533" y="3109384"/>
            <a:ext cx="0" cy="2360083"/>
          </a:xfrm>
          <a:prstGeom prst="line">
            <a:avLst/>
          </a:prstGeom>
          <a:ln>
            <a:prstDash val="sysDash"/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0" name="Straight Connector 114">
            <a:extLst>
              <a:ext uri="{FF2B5EF4-FFF2-40B4-BE49-F238E27FC236}">
                <a16:creationId xmlns:a16="http://schemas.microsoft.com/office/drawing/2014/main" id="{E7CF93F9-7C2D-4EEA-A6F5-11082816FA25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8060268" y="3090334"/>
            <a:ext cx="14817" cy="2383367"/>
          </a:xfrm>
          <a:prstGeom prst="line">
            <a:avLst/>
          </a:prstGeom>
          <a:ln>
            <a:prstDash val="sysDash"/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1" name="Straight Connector 114">
            <a:extLst>
              <a:ext uri="{FF2B5EF4-FFF2-40B4-BE49-F238E27FC236}">
                <a16:creationId xmlns:a16="http://schemas.microsoft.com/office/drawing/2014/main" id="{14B29D81-672D-4AF5-8048-364F8035637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927167" y="3109384"/>
            <a:ext cx="0" cy="2360083"/>
          </a:xfrm>
          <a:prstGeom prst="line">
            <a:avLst/>
          </a:prstGeom>
          <a:ln>
            <a:prstDash val="sysDash"/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229" name="TextBox 73">
            <a:extLst>
              <a:ext uri="{FF2B5EF4-FFF2-40B4-BE49-F238E27FC236}">
                <a16:creationId xmlns:a16="http://schemas.microsoft.com/office/drawing/2014/main" id="{507F264C-16FD-4BC4-8DC4-B0F7BF5036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14564" y="5249334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101</a:t>
            </a:r>
            <a:endParaRPr lang="en-GB" altLang="en-US" sz="1333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230" name="TextBox 75">
            <a:extLst>
              <a:ext uri="{FF2B5EF4-FFF2-40B4-BE49-F238E27FC236}">
                <a16:creationId xmlns:a16="http://schemas.microsoft.com/office/drawing/2014/main" id="{1DF38086-1483-4EF1-BA38-11A9ABA450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05680" y="5245100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102</a:t>
            </a:r>
            <a:endParaRPr lang="en-GB" altLang="en-US" sz="1333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231" name="TextBox 77">
            <a:extLst>
              <a:ext uri="{FF2B5EF4-FFF2-40B4-BE49-F238E27FC236}">
                <a16:creationId xmlns:a16="http://schemas.microsoft.com/office/drawing/2014/main" id="{C25C2B42-ACDE-42B1-9BB8-6C606E2709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50772" y="5245100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103</a:t>
            </a:r>
            <a:endParaRPr lang="en-GB" altLang="en-US" sz="1333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232" name="TextBox 71">
            <a:extLst>
              <a:ext uri="{FF2B5EF4-FFF2-40B4-BE49-F238E27FC236}">
                <a16:creationId xmlns:a16="http://schemas.microsoft.com/office/drawing/2014/main" id="{8ADECC2D-9634-40C1-BBFB-0EBC0BADE7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91697" y="5245100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100</a:t>
            </a:r>
            <a:endParaRPr lang="en-GB" altLang="en-US" sz="1333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233" name="TextBox 67">
            <a:extLst>
              <a:ext uri="{FF2B5EF4-FFF2-40B4-BE49-F238E27FC236}">
                <a16:creationId xmlns:a16="http://schemas.microsoft.com/office/drawing/2014/main" id="{AF968ED5-4271-4901-9EFA-5E8B733E04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03514" y="5247218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99</a:t>
            </a:r>
            <a:endParaRPr lang="en-GB" altLang="en-US" sz="1333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234" name="TextBox 65">
            <a:extLst>
              <a:ext uri="{FF2B5EF4-FFF2-40B4-BE49-F238E27FC236}">
                <a16:creationId xmlns:a16="http://schemas.microsoft.com/office/drawing/2014/main" id="{6820776C-D970-40F6-A632-1B18DBC657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8963" y="5247218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98</a:t>
            </a:r>
            <a:endParaRPr lang="en-GB" altLang="en-US" sz="1333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cxnSp>
        <p:nvCxnSpPr>
          <p:cNvPr id="170" name="Straight Connector 114">
            <a:extLst>
              <a:ext uri="{FF2B5EF4-FFF2-40B4-BE49-F238E27FC236}">
                <a16:creationId xmlns:a16="http://schemas.microsoft.com/office/drawing/2014/main" id="{11367E87-3DB5-4FA2-B81E-ACBD2CEC1B7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541184" y="3168651"/>
            <a:ext cx="0" cy="2360083"/>
          </a:xfrm>
          <a:prstGeom prst="line">
            <a:avLst/>
          </a:prstGeom>
          <a:ln>
            <a:prstDash val="sysDash"/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236" name="TextBox 63">
            <a:extLst>
              <a:ext uri="{FF2B5EF4-FFF2-40B4-BE49-F238E27FC236}">
                <a16:creationId xmlns:a16="http://schemas.microsoft.com/office/drawing/2014/main" id="{07CF0CA8-29AD-414A-B5BF-1B2965A6D0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23397" y="5247218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97</a:t>
            </a:r>
            <a:endParaRPr lang="en-GB" altLang="en-US" sz="1333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cxnSp>
        <p:nvCxnSpPr>
          <p:cNvPr id="172" name="Straight Connector 114">
            <a:extLst>
              <a:ext uri="{FF2B5EF4-FFF2-40B4-BE49-F238E27FC236}">
                <a16:creationId xmlns:a16="http://schemas.microsoft.com/office/drawing/2014/main" id="{08A72F16-A77B-468C-B936-DC84EB720556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599268" y="3149601"/>
            <a:ext cx="14817" cy="2383367"/>
          </a:xfrm>
          <a:prstGeom prst="line">
            <a:avLst/>
          </a:prstGeom>
          <a:ln>
            <a:prstDash val="sysDash"/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9" name="Chevron 60">
            <a:extLst>
              <a:ext uri="{FF2B5EF4-FFF2-40B4-BE49-F238E27FC236}">
                <a16:creationId xmlns:a16="http://schemas.microsoft.com/office/drawing/2014/main" id="{618E6F4A-0424-4939-945C-504A050115A2}"/>
              </a:ext>
            </a:extLst>
          </p:cNvPr>
          <p:cNvSpPr/>
          <p:nvPr/>
        </p:nvSpPr>
        <p:spPr bwMode="auto">
          <a:xfrm>
            <a:off x="3100919" y="4534013"/>
            <a:ext cx="5467352" cy="361837"/>
          </a:xfrm>
          <a:prstGeom prst="chevron">
            <a:avLst/>
          </a:prstGeom>
          <a:solidFill>
            <a:srgbClr val="00B0F0"/>
          </a:solidFill>
          <a:ln w="9525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600" b="1" dirty="0">
                <a:ea typeface="ＭＳ Ｐゴシック" charset="-128"/>
                <a:cs typeface="Arial" pitchFamily="34" charset="0"/>
              </a:rPr>
              <a:t>Stage 1                                                                                     80%</a:t>
            </a:r>
          </a:p>
        </p:txBody>
      </p:sp>
      <p:sp>
        <p:nvSpPr>
          <p:cNvPr id="101" name="Rectangle 3">
            <a:extLst>
              <a:ext uri="{FF2B5EF4-FFF2-40B4-BE49-F238E27FC236}">
                <a16:creationId xmlns:a16="http://schemas.microsoft.com/office/drawing/2014/main" id="{F8BDD482-A98F-4FB1-A08F-560C5C56A3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423" y="5716402"/>
            <a:ext cx="11146594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nl-NL" sz="2000" b="1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SA1 Rel-19 calendar:</a:t>
            </a:r>
            <a:r>
              <a:rPr kumimoji="0" lang="en-GB" altLang="nl-NL" sz="2000" b="1" i="0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GB" sz="2000" dirty="0"/>
              <a:t>Rel-18 deadlines have a 7-TSG shift compared to Rel-17. So, if we do the same …</a:t>
            </a:r>
            <a:r>
              <a:rPr kumimoji="0" lang="en-GB" altLang="nl-N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:</a:t>
            </a:r>
            <a:endParaRPr kumimoji="0" lang="nl-NL" altLang="nl-NL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nl-NL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Rel-19 Stage 1 80% is TSG#100</a:t>
            </a:r>
            <a:r>
              <a:rPr kumimoji="0" lang="en-GB" altLang="nl-NL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(June 2023)</a:t>
            </a:r>
            <a:endParaRPr kumimoji="0" lang="nl-NL" altLang="nl-NL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nl-NL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Rel-19 Stage 1 100 % is TSG#101</a:t>
            </a:r>
            <a:r>
              <a:rPr kumimoji="0" lang="en-GB" altLang="nl-NL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(Sep 2023)</a:t>
            </a:r>
            <a:endParaRPr kumimoji="0" lang="en-GB" altLang="nl-NL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9850768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47F9E0-8802-47D1-AD5B-B311B85738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Rel-19 content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424BF3-2AC6-4E02-A63E-5922A6C2A4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9800" y="1366203"/>
            <a:ext cx="10515600" cy="5207318"/>
          </a:xfrm>
        </p:spPr>
        <p:txBody>
          <a:bodyPr>
            <a:normAutofit fontScale="85000" lnSpcReduction="10000"/>
          </a:bodyPr>
          <a:lstStyle/>
          <a:p>
            <a:r>
              <a:rPr lang="en-US" sz="3200" dirty="0"/>
              <a:t>New system:</a:t>
            </a:r>
          </a:p>
          <a:p>
            <a:pPr lvl="1"/>
            <a:r>
              <a:rPr lang="en-US" sz="2800" dirty="0"/>
              <a:t>Window of “officially” presenting studies (2 meetings)</a:t>
            </a:r>
          </a:p>
          <a:p>
            <a:pPr lvl="2"/>
            <a:r>
              <a:rPr lang="en-US" sz="2400" dirty="0"/>
              <a:t>SA1#96e (Nov) and SA1#97e (Feb) Meetings</a:t>
            </a:r>
          </a:p>
          <a:p>
            <a:pPr lvl="1"/>
            <a:r>
              <a:rPr lang="en-US" sz="2800" dirty="0"/>
              <a:t>Window of agreeing studies (2 meetings)</a:t>
            </a:r>
          </a:p>
          <a:p>
            <a:pPr lvl="2"/>
            <a:r>
              <a:rPr lang="en-US" sz="2400" dirty="0"/>
              <a:t>SA1#97 (Feb) and SA1 #98e (May)</a:t>
            </a:r>
          </a:p>
          <a:p>
            <a:pPr lvl="1"/>
            <a:r>
              <a:rPr lang="en-US" sz="2800" dirty="0"/>
              <a:t>Exceptions may be possible (if consensus in SA1)</a:t>
            </a:r>
          </a:p>
          <a:p>
            <a:r>
              <a:rPr lang="en-US" sz="3200" dirty="0"/>
              <a:t>Goal is to limit SA1 Rel-19 to  ~ 12 study items from a SA1 workload perspective</a:t>
            </a:r>
            <a:endParaRPr lang="nl-NL" sz="3200" dirty="0"/>
          </a:p>
          <a:p>
            <a:pPr lvl="0"/>
            <a:r>
              <a:rPr lang="en-US" sz="3200" dirty="0"/>
              <a:t>SA 1 leadership will evaluate the number of agreed R19 SIDs after the May meeting and will:</a:t>
            </a:r>
            <a:endParaRPr lang="nl-NL" sz="3200" dirty="0"/>
          </a:p>
          <a:p>
            <a:pPr lvl="1"/>
            <a:r>
              <a:rPr lang="en-US" sz="2800" dirty="0"/>
              <a:t>Announce if SID prioritization is needed (Ad-hoc short meeting – July 2022)</a:t>
            </a:r>
            <a:endParaRPr lang="nl-NL" sz="2800" dirty="0"/>
          </a:p>
          <a:p>
            <a:pPr lvl="1"/>
            <a:r>
              <a:rPr lang="en-US" sz="2800" dirty="0"/>
              <a:t>Describe how prioritization will be done (all </a:t>
            </a:r>
            <a:r>
              <a:rPr lang="en-US" sz="2800"/>
              <a:t>Rel-19 studies)</a:t>
            </a:r>
            <a:endParaRPr lang="en-US" sz="2800" dirty="0"/>
          </a:p>
          <a:p>
            <a:r>
              <a:rPr lang="en-US" sz="3200" dirty="0"/>
              <a:t>If needed:</a:t>
            </a:r>
          </a:p>
          <a:p>
            <a:pPr lvl="1"/>
            <a:r>
              <a:rPr lang="en-US" sz="2800" dirty="0"/>
              <a:t>Ad-hoc meeting to finish some studies (Q1 2023)</a:t>
            </a:r>
          </a:p>
          <a:p>
            <a:pPr lvl="1"/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0576718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Rectangle 109">
            <a:extLst>
              <a:ext uri="{FF2B5EF4-FFF2-40B4-BE49-F238E27FC236}">
                <a16:creationId xmlns:a16="http://schemas.microsoft.com/office/drawing/2014/main" id="{C89CB784-3653-4C8D-A3D0-1FE1B1BE1AB1}"/>
              </a:ext>
            </a:extLst>
          </p:cNvPr>
          <p:cNvSpPr/>
          <p:nvPr/>
        </p:nvSpPr>
        <p:spPr bwMode="auto">
          <a:xfrm>
            <a:off x="2291355" y="3238499"/>
            <a:ext cx="2709104" cy="1248833"/>
          </a:xfrm>
          <a:prstGeom prst="rect">
            <a:avLst/>
          </a:prstGeom>
          <a:solidFill>
            <a:schemeClr val="bg1">
              <a:lumMod val="85000"/>
              <a:alpha val="54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r>
              <a:rPr lang="en-GB" altLang="en-US" sz="2400" b="1" dirty="0"/>
              <a:t>SA1 Content def. </a:t>
            </a:r>
            <a:endParaRPr lang="fr-FR" sz="1067" b="1" dirty="0">
              <a:ea typeface="ＭＳ Ｐゴシック" charset="-128"/>
              <a:cs typeface="Arial" pitchFamily="34" charset="0"/>
            </a:endParaRPr>
          </a:p>
        </p:txBody>
      </p:sp>
      <p:cxnSp>
        <p:nvCxnSpPr>
          <p:cNvPr id="159" name="Straight Connector 114">
            <a:extLst>
              <a:ext uri="{FF2B5EF4-FFF2-40B4-BE49-F238E27FC236}">
                <a16:creationId xmlns:a16="http://schemas.microsoft.com/office/drawing/2014/main" id="{7AFC16B5-2D31-4B5D-9F4C-57F81836DDF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008533" y="3109384"/>
            <a:ext cx="0" cy="2360083"/>
          </a:xfrm>
          <a:prstGeom prst="line">
            <a:avLst/>
          </a:prstGeom>
          <a:ln w="19050">
            <a:prstDash val="sysDash"/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146" name="Straight Connector 114">
            <a:extLst>
              <a:ext uri="{FF2B5EF4-FFF2-40B4-BE49-F238E27FC236}">
                <a16:creationId xmlns:a16="http://schemas.microsoft.com/office/drawing/2014/main" id="{E00687D2-1BE2-407D-8C7A-38709E908E3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88217" y="762000"/>
            <a:ext cx="0" cy="4555067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5" name="Rectangle 104">
            <a:extLst>
              <a:ext uri="{FF2B5EF4-FFF2-40B4-BE49-F238E27FC236}">
                <a16:creationId xmlns:a16="http://schemas.microsoft.com/office/drawing/2014/main" id="{3571475F-6F60-401C-B20B-64FA0466DBA6}"/>
              </a:ext>
            </a:extLst>
          </p:cNvPr>
          <p:cNvSpPr/>
          <p:nvPr/>
        </p:nvSpPr>
        <p:spPr bwMode="auto">
          <a:xfrm>
            <a:off x="2595594" y="3299314"/>
            <a:ext cx="2149493" cy="27942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 sz="1067" b="1" dirty="0">
              <a:ea typeface="ＭＳ Ｐゴシック" charset="-128"/>
              <a:cs typeface="Arial" pitchFamily="34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B468AC58-CB79-4176-95F6-00472EE6F367}"/>
              </a:ext>
            </a:extLst>
          </p:cNvPr>
          <p:cNvSpPr/>
          <p:nvPr/>
        </p:nvSpPr>
        <p:spPr bwMode="auto">
          <a:xfrm>
            <a:off x="6726767" y="723901"/>
            <a:ext cx="3706284" cy="268817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 sz="2400" b="1" dirty="0">
              <a:ea typeface="ＭＳ Ｐゴシック" charset="-128"/>
              <a:cs typeface="Arial" pitchFamily="34" charset="0"/>
            </a:endParaRPr>
          </a:p>
        </p:txBody>
      </p:sp>
      <p:cxnSp>
        <p:nvCxnSpPr>
          <p:cNvPr id="6149" name="Straight Connector 70">
            <a:extLst>
              <a:ext uri="{FF2B5EF4-FFF2-40B4-BE49-F238E27FC236}">
                <a16:creationId xmlns:a16="http://schemas.microsoft.com/office/drawing/2014/main" id="{0CFF3285-9BDB-4C4C-9DC9-8329AF247AD1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7641167" y="715434"/>
            <a:ext cx="12700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50" name="TextBox 71">
            <a:extLst>
              <a:ext uri="{FF2B5EF4-FFF2-40B4-BE49-F238E27FC236}">
                <a16:creationId xmlns:a16="http://schemas.microsoft.com/office/drawing/2014/main" id="{7D76DA8F-2041-41B8-B1BC-21271EBC0A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76273" y="706967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99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6151" name="Straight Connector 72">
            <a:extLst>
              <a:ext uri="{FF2B5EF4-FFF2-40B4-BE49-F238E27FC236}">
                <a16:creationId xmlns:a16="http://schemas.microsoft.com/office/drawing/2014/main" id="{D4F33419-5609-4D3D-B5ED-B28F1EED8C5A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8576734" y="715434"/>
            <a:ext cx="12700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52" name="TextBox 73">
            <a:extLst>
              <a:ext uri="{FF2B5EF4-FFF2-40B4-BE49-F238E27FC236}">
                <a16:creationId xmlns:a16="http://schemas.microsoft.com/office/drawing/2014/main" id="{A52681F5-8402-45BE-B91D-D9E3E139F3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08364" y="694267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100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6153" name="Straight Connector 74">
            <a:extLst>
              <a:ext uri="{FF2B5EF4-FFF2-40B4-BE49-F238E27FC236}">
                <a16:creationId xmlns:a16="http://schemas.microsoft.com/office/drawing/2014/main" id="{0D8327DA-0F07-4BD4-AB90-70D808BDFE20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9505951" y="715434"/>
            <a:ext cx="10583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54" name="TextBox 75">
            <a:extLst>
              <a:ext uri="{FF2B5EF4-FFF2-40B4-BE49-F238E27FC236}">
                <a16:creationId xmlns:a16="http://schemas.microsoft.com/office/drawing/2014/main" id="{DEC17E2A-FD58-4860-A0B2-D006A159D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50280" y="698500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101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155" name="TextBox 77">
            <a:extLst>
              <a:ext uri="{FF2B5EF4-FFF2-40B4-BE49-F238E27FC236}">
                <a16:creationId xmlns:a16="http://schemas.microsoft.com/office/drawing/2014/main" id="{97837A38-3AA9-4DB5-93CE-C20DB38767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10705" y="698500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102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1E3DFF41-1D5C-4E2D-9F55-2D3F677490BF}"/>
              </a:ext>
            </a:extLst>
          </p:cNvPr>
          <p:cNvSpPr/>
          <p:nvPr/>
        </p:nvSpPr>
        <p:spPr bwMode="auto">
          <a:xfrm>
            <a:off x="46567" y="719668"/>
            <a:ext cx="3441700" cy="26881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 sz="2400" b="1" dirty="0">
              <a:ea typeface="ＭＳ Ｐゴシック" charset="-128"/>
              <a:cs typeface="Arial" pitchFamily="34" charset="0"/>
            </a:endParaRPr>
          </a:p>
        </p:txBody>
      </p:sp>
      <p:cxnSp>
        <p:nvCxnSpPr>
          <p:cNvPr id="6157" name="Straight Connector 81">
            <a:extLst>
              <a:ext uri="{FF2B5EF4-FFF2-40B4-BE49-F238E27FC236}">
                <a16:creationId xmlns:a16="http://schemas.microsoft.com/office/drawing/2014/main" id="{E5045667-F25D-4C5D-ADA9-DC443D64062D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391585" y="719667"/>
            <a:ext cx="10583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58" name="TextBox 82">
            <a:extLst>
              <a:ext uri="{FF2B5EF4-FFF2-40B4-BE49-F238E27FC236}">
                <a16:creationId xmlns:a16="http://schemas.microsoft.com/office/drawing/2014/main" id="{FF86C186-7BDA-4C04-9DC8-8200D9762B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506" y="719667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91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6159" name="Straight Connector 83">
            <a:extLst>
              <a:ext uri="{FF2B5EF4-FFF2-40B4-BE49-F238E27FC236}">
                <a16:creationId xmlns:a16="http://schemas.microsoft.com/office/drawing/2014/main" id="{7D868F16-BCBA-40B9-9ECA-6EA11C0F8307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1327151" y="719667"/>
            <a:ext cx="10583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60" name="TextBox 84">
            <a:extLst>
              <a:ext uri="{FF2B5EF4-FFF2-40B4-BE49-F238E27FC236}">
                <a16:creationId xmlns:a16="http://schemas.microsoft.com/office/drawing/2014/main" id="{E25925F4-469F-4774-95BD-99B966B611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6014" y="719667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92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6161" name="Straight Connector 85">
            <a:extLst>
              <a:ext uri="{FF2B5EF4-FFF2-40B4-BE49-F238E27FC236}">
                <a16:creationId xmlns:a16="http://schemas.microsoft.com/office/drawing/2014/main" id="{A2421AA1-1C6B-467A-909B-7834CCCD7B83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2254251" y="719667"/>
            <a:ext cx="12700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62" name="TextBox 86">
            <a:extLst>
              <a:ext uri="{FF2B5EF4-FFF2-40B4-BE49-F238E27FC236}">
                <a16:creationId xmlns:a16="http://schemas.microsoft.com/office/drawing/2014/main" id="{C4EC9C09-58A0-43C2-80D6-A1D3064202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230" y="719667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93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6163" name="Straight Connector 87">
            <a:extLst>
              <a:ext uri="{FF2B5EF4-FFF2-40B4-BE49-F238E27FC236}">
                <a16:creationId xmlns:a16="http://schemas.microsoft.com/office/drawing/2014/main" id="{D46461FF-6626-4191-86AA-55529A1F5248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3090334" y="719667"/>
            <a:ext cx="12700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64" name="TextBox 88">
            <a:extLst>
              <a:ext uri="{FF2B5EF4-FFF2-40B4-BE49-F238E27FC236}">
                <a16:creationId xmlns:a16="http://schemas.microsoft.com/office/drawing/2014/main" id="{A34EE0EA-B5A6-4742-A9D8-CFD5C1C015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41314" y="719667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94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78210063-46F6-4609-BF7E-31D997BF72CF}"/>
              </a:ext>
            </a:extLst>
          </p:cNvPr>
          <p:cNvSpPr txBox="1"/>
          <p:nvPr/>
        </p:nvSpPr>
        <p:spPr>
          <a:xfrm>
            <a:off x="4548718" y="342900"/>
            <a:ext cx="994833" cy="4205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2133" b="1" dirty="0">
                <a:ea typeface="ＭＳ Ｐゴシック" charset="-128"/>
                <a:cs typeface="Arial" pitchFamily="34" charset="0"/>
              </a:rPr>
              <a:t>2022</a:t>
            </a:r>
            <a:endParaRPr lang="en-GB" sz="1400" b="1" dirty="0">
              <a:ea typeface="ＭＳ Ｐゴシック" charset="-128"/>
              <a:cs typeface="Arial" pitchFamily="34" charset="0"/>
            </a:endParaRP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F9F5ACA3-CA37-475A-9B06-082933C6A36E}"/>
              </a:ext>
            </a:extLst>
          </p:cNvPr>
          <p:cNvSpPr/>
          <p:nvPr/>
        </p:nvSpPr>
        <p:spPr bwMode="auto">
          <a:xfrm>
            <a:off x="3094567" y="717551"/>
            <a:ext cx="3666067" cy="26881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 sz="2400" b="1" dirty="0">
              <a:ea typeface="ＭＳ Ｐゴシック" charset="-128"/>
              <a:cs typeface="Arial" pitchFamily="34" charset="0"/>
            </a:endParaRPr>
          </a:p>
        </p:txBody>
      </p:sp>
      <p:cxnSp>
        <p:nvCxnSpPr>
          <p:cNvPr id="6167" name="Straight Connector 48">
            <a:extLst>
              <a:ext uri="{FF2B5EF4-FFF2-40B4-BE49-F238E27FC236}">
                <a16:creationId xmlns:a16="http://schemas.microsoft.com/office/drawing/2014/main" id="{90190A97-DAC5-4BC8-8B92-B2A099B8CAFB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4015318" y="717551"/>
            <a:ext cx="12700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68" name="TextBox 61">
            <a:extLst>
              <a:ext uri="{FF2B5EF4-FFF2-40B4-BE49-F238E27FC236}">
                <a16:creationId xmlns:a16="http://schemas.microsoft.com/office/drawing/2014/main" id="{F5CE9AAA-FC2B-493E-9A72-E8C471EE0B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66297" y="717551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95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6169" name="Straight Connector 62">
            <a:extLst>
              <a:ext uri="{FF2B5EF4-FFF2-40B4-BE49-F238E27FC236}">
                <a16:creationId xmlns:a16="http://schemas.microsoft.com/office/drawing/2014/main" id="{80D3179A-E861-43D6-956E-751A4ACEC337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4950885" y="717551"/>
            <a:ext cx="10583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70" name="TextBox 63">
            <a:extLst>
              <a:ext uri="{FF2B5EF4-FFF2-40B4-BE49-F238E27FC236}">
                <a16:creationId xmlns:a16="http://schemas.microsoft.com/office/drawing/2014/main" id="{CE275F22-6709-4157-9551-411C488608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1863" y="717551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96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6171" name="Straight Connector 64">
            <a:extLst>
              <a:ext uri="{FF2B5EF4-FFF2-40B4-BE49-F238E27FC236}">
                <a16:creationId xmlns:a16="http://schemas.microsoft.com/office/drawing/2014/main" id="{798D3564-BED3-467E-8EFC-4C742D3932F9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5880100" y="717551"/>
            <a:ext cx="10584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72" name="TextBox 65">
            <a:extLst>
              <a:ext uri="{FF2B5EF4-FFF2-40B4-BE49-F238E27FC236}">
                <a16:creationId xmlns:a16="http://schemas.microsoft.com/office/drawing/2014/main" id="{EE050651-18BC-4386-AA7D-4908FD1BAF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28963" y="717551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97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6173" name="Straight Connector 66">
            <a:extLst>
              <a:ext uri="{FF2B5EF4-FFF2-40B4-BE49-F238E27FC236}">
                <a16:creationId xmlns:a16="http://schemas.microsoft.com/office/drawing/2014/main" id="{D81ADF61-9F06-4790-A358-A092BA9C24CC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6714067" y="717551"/>
            <a:ext cx="12700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74" name="TextBox 67">
            <a:extLst>
              <a:ext uri="{FF2B5EF4-FFF2-40B4-BE49-F238E27FC236}">
                <a16:creationId xmlns:a16="http://schemas.microsoft.com/office/drawing/2014/main" id="{FFFAFAA0-4069-4E65-82BF-6209D851CD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65047" y="717551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98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2F2DC2A7-343D-4114-9C84-155B5FE89E9A}"/>
              </a:ext>
            </a:extLst>
          </p:cNvPr>
          <p:cNvSpPr txBox="1"/>
          <p:nvPr/>
        </p:nvSpPr>
        <p:spPr>
          <a:xfrm>
            <a:off x="1035051" y="345017"/>
            <a:ext cx="996949" cy="4205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2133" b="1" dirty="0">
                <a:ea typeface="ＭＳ Ｐゴシック" charset="-128"/>
                <a:cs typeface="Arial" pitchFamily="34" charset="0"/>
              </a:rPr>
              <a:t>2021</a:t>
            </a:r>
            <a:endParaRPr lang="en-GB" sz="1400" b="1" dirty="0">
              <a:ea typeface="ＭＳ Ｐゴシック" charset="-128"/>
              <a:cs typeface="Arial" pitchFamily="34" charset="0"/>
            </a:endParaRPr>
          </a:p>
        </p:txBody>
      </p:sp>
      <p:sp>
        <p:nvSpPr>
          <p:cNvPr id="6176" name="TextBox 116">
            <a:extLst>
              <a:ext uri="{FF2B5EF4-FFF2-40B4-BE49-F238E27FC236}">
                <a16:creationId xmlns:a16="http://schemas.microsoft.com/office/drawing/2014/main" id="{4BA74E54-2AE7-4B15-A660-71FC98ED37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200" y="368300"/>
            <a:ext cx="72006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TSG#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177" name="TextBox 112">
            <a:extLst>
              <a:ext uri="{FF2B5EF4-FFF2-40B4-BE49-F238E27FC236}">
                <a16:creationId xmlns:a16="http://schemas.microsoft.com/office/drawing/2014/main" id="{D8E9689A-11A8-4DEF-998D-09805BC27B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79690" y="1071033"/>
            <a:ext cx="1568057" cy="420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133" i="1" dirty="0">
                <a:solidFill>
                  <a:srgbClr val="00B050"/>
                </a:solidFill>
                <a:latin typeface="Arial" panose="020B0604020202020204" pitchFamily="34" charset="0"/>
              </a:rPr>
              <a:t>Release 18</a:t>
            </a:r>
            <a:endParaRPr lang="en-GB" altLang="en-US" sz="1867" i="1" dirty="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DD2FC0C0-E8B5-4A48-A429-EB87AFDE2D65}"/>
              </a:ext>
            </a:extLst>
          </p:cNvPr>
          <p:cNvSpPr/>
          <p:nvPr/>
        </p:nvSpPr>
        <p:spPr bwMode="auto">
          <a:xfrm>
            <a:off x="10416117" y="726017"/>
            <a:ext cx="1701800" cy="26881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 sz="2400" b="1" dirty="0">
              <a:ea typeface="ＭＳ Ｐゴシック" charset="-128"/>
              <a:cs typeface="Arial" pitchFamily="34" charset="0"/>
            </a:endParaRPr>
          </a:p>
        </p:txBody>
      </p:sp>
      <p:cxnSp>
        <p:nvCxnSpPr>
          <p:cNvPr id="6179" name="Straight Connector 48">
            <a:extLst>
              <a:ext uri="{FF2B5EF4-FFF2-40B4-BE49-F238E27FC236}">
                <a16:creationId xmlns:a16="http://schemas.microsoft.com/office/drawing/2014/main" id="{ACC8490D-03DE-4F30-9113-9C1D3A601E4B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11137901" y="681567"/>
            <a:ext cx="12700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80" name="TextBox 61">
            <a:extLst>
              <a:ext uri="{FF2B5EF4-FFF2-40B4-BE49-F238E27FC236}">
                <a16:creationId xmlns:a16="http://schemas.microsoft.com/office/drawing/2014/main" id="{E89A5F2D-7176-410A-AA16-FE02892346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62123" y="704851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103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588A45E5-80B0-4F6E-89CC-D768B7D7E87D}"/>
              </a:ext>
            </a:extLst>
          </p:cNvPr>
          <p:cNvSpPr txBox="1"/>
          <p:nvPr/>
        </p:nvSpPr>
        <p:spPr>
          <a:xfrm>
            <a:off x="8324852" y="334433"/>
            <a:ext cx="994833" cy="4205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2133" b="1" dirty="0">
                <a:ea typeface="ＭＳ Ｐゴシック" charset="-128"/>
                <a:cs typeface="Arial" pitchFamily="34" charset="0"/>
              </a:rPr>
              <a:t>2023</a:t>
            </a:r>
            <a:endParaRPr lang="en-GB" sz="1400" b="1" dirty="0">
              <a:ea typeface="ＭＳ Ｐゴシック" charset="-128"/>
              <a:cs typeface="Arial" pitchFamily="34" charset="0"/>
            </a:endParaRPr>
          </a:p>
        </p:txBody>
      </p:sp>
      <p:cxnSp>
        <p:nvCxnSpPr>
          <p:cNvPr id="6182" name="Straight Connector 76">
            <a:extLst>
              <a:ext uri="{FF2B5EF4-FFF2-40B4-BE49-F238E27FC236}">
                <a16:creationId xmlns:a16="http://schemas.microsoft.com/office/drawing/2014/main" id="{9F15E843-1131-4963-BE4F-BFFB83FBA3E6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10390717" y="715434"/>
            <a:ext cx="14816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83" name="Chevron 60">
            <a:extLst>
              <a:ext uri="{FF2B5EF4-FFF2-40B4-BE49-F238E27FC236}">
                <a16:creationId xmlns:a16="http://schemas.microsoft.com/office/drawing/2014/main" id="{B5FB0C0F-ECF9-4ED4-8457-E4AF1183D4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218" y="1132418"/>
            <a:ext cx="2713567" cy="296333"/>
          </a:xfrm>
          <a:prstGeom prst="chevron">
            <a:avLst>
              <a:gd name="adj" fmla="val 4998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1200" i="1" dirty="0">
                <a:cs typeface="Arial" panose="020B0604020202020204" pitchFamily="34" charset="0"/>
              </a:rPr>
              <a:t>Stage 1                   80%</a:t>
            </a:r>
          </a:p>
        </p:txBody>
      </p:sp>
      <p:sp>
        <p:nvSpPr>
          <p:cNvPr id="6184" name="Chevron 60">
            <a:extLst>
              <a:ext uri="{FF2B5EF4-FFF2-40B4-BE49-F238E27FC236}">
                <a16:creationId xmlns:a16="http://schemas.microsoft.com/office/drawing/2014/main" id="{88798212-8E45-4E7A-9BF0-400256D899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26734" y="1136651"/>
            <a:ext cx="891117" cy="296333"/>
          </a:xfrm>
          <a:prstGeom prst="chevron">
            <a:avLst>
              <a:gd name="adj" fmla="val 49994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1200" i="1">
                <a:cs typeface="Arial" panose="020B0604020202020204" pitchFamily="34" charset="0"/>
              </a:rPr>
              <a:t>100%</a:t>
            </a:r>
          </a:p>
        </p:txBody>
      </p:sp>
      <p:sp>
        <p:nvSpPr>
          <p:cNvPr id="6185" name="TextBox 61">
            <a:extLst>
              <a:ext uri="{FF2B5EF4-FFF2-40B4-BE49-F238E27FC236}">
                <a16:creationId xmlns:a16="http://schemas.microsoft.com/office/drawing/2014/main" id="{1E86E16B-6853-4A67-8601-569A647B2F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05072" y="700618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104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2736CF3B-7493-4F54-8692-F7B2230A3DA0}"/>
              </a:ext>
            </a:extLst>
          </p:cNvPr>
          <p:cNvSpPr txBox="1"/>
          <p:nvPr/>
        </p:nvSpPr>
        <p:spPr>
          <a:xfrm>
            <a:off x="11245852" y="334433"/>
            <a:ext cx="994833" cy="4205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2133" b="1" dirty="0">
                <a:ea typeface="ＭＳ Ｐゴシック" charset="-128"/>
                <a:cs typeface="Arial" pitchFamily="34" charset="0"/>
              </a:rPr>
              <a:t>2024</a:t>
            </a:r>
            <a:endParaRPr lang="en-GB" sz="1400" b="1" dirty="0">
              <a:ea typeface="ＭＳ Ｐゴシック" charset="-128"/>
              <a:cs typeface="Arial" pitchFamily="34" charset="0"/>
            </a:endParaRPr>
          </a:p>
        </p:txBody>
      </p:sp>
      <p:sp>
        <p:nvSpPr>
          <p:cNvPr id="74" name="Chevron 79">
            <a:extLst>
              <a:ext uri="{FF2B5EF4-FFF2-40B4-BE49-F238E27FC236}">
                <a16:creationId xmlns:a16="http://schemas.microsoft.com/office/drawing/2014/main" id="{C122FFF3-5E71-4DA9-AC4A-7E42F051F1C3}"/>
              </a:ext>
            </a:extLst>
          </p:cNvPr>
          <p:cNvSpPr/>
          <p:nvPr/>
        </p:nvSpPr>
        <p:spPr bwMode="auto">
          <a:xfrm>
            <a:off x="891117" y="1496484"/>
            <a:ext cx="2209800" cy="300567"/>
          </a:xfrm>
          <a:prstGeom prst="chevron">
            <a:avLst/>
          </a:prstGeom>
          <a:solidFill>
            <a:schemeClr val="bg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en-GB" altLang="en-US" sz="1200" i="1" dirty="0"/>
              <a:t>RAN, SA2 Content def. </a:t>
            </a:r>
            <a:endParaRPr lang="fr-FR" sz="933" i="1" dirty="0">
              <a:ea typeface="ＭＳ Ｐゴシック" charset="-128"/>
              <a:cs typeface="Arial" pitchFamily="34" charset="0"/>
            </a:endParaRPr>
          </a:p>
        </p:txBody>
      </p:sp>
      <p:sp>
        <p:nvSpPr>
          <p:cNvPr id="6188" name="Chevron 79">
            <a:extLst>
              <a:ext uri="{FF2B5EF4-FFF2-40B4-BE49-F238E27FC236}">
                <a16:creationId xmlns:a16="http://schemas.microsoft.com/office/drawing/2014/main" id="{0D43668B-66BF-4B03-8F8F-C04AE5FB69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25018" y="2230967"/>
            <a:ext cx="4955116" cy="300567"/>
          </a:xfrm>
          <a:prstGeom prst="chevron">
            <a:avLst>
              <a:gd name="adj" fmla="val 49992"/>
            </a:avLst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1600" i="1" dirty="0">
                <a:cs typeface="Arial" panose="020B0604020202020204" pitchFamily="34" charset="0"/>
              </a:rPr>
              <a:t>"RAN </a:t>
            </a:r>
            <a:r>
              <a:rPr lang="fr-FR" altLang="en-US" sz="1600" i="1" dirty="0" err="1">
                <a:cs typeface="Arial" panose="020B0604020202020204" pitchFamily="34" charset="0"/>
              </a:rPr>
              <a:t>Completion</a:t>
            </a:r>
            <a:r>
              <a:rPr lang="fr-FR" altLang="en-US" sz="1600" i="1" dirty="0">
                <a:cs typeface="Arial" panose="020B0604020202020204" pitchFamily="34" charset="0"/>
              </a:rPr>
              <a:t>" </a:t>
            </a:r>
            <a:r>
              <a:rPr lang="fr-FR" altLang="en-US" sz="900" i="1" dirty="0">
                <a:cs typeface="Arial" panose="020B0604020202020204" pitchFamily="34" charset="0"/>
              </a:rPr>
              <a:t>(RAN2/3/4core</a:t>
            </a:r>
            <a:r>
              <a:rPr lang="fr-FR" altLang="en-US" sz="1050" i="1" dirty="0">
                <a:cs typeface="Arial" panose="020B0604020202020204" pitchFamily="34" charset="0"/>
              </a:rPr>
              <a:t>)</a:t>
            </a:r>
          </a:p>
        </p:txBody>
      </p:sp>
      <p:sp>
        <p:nvSpPr>
          <p:cNvPr id="6189" name="Chevron 60">
            <a:extLst>
              <a:ext uri="{FF2B5EF4-FFF2-40B4-BE49-F238E27FC236}">
                <a16:creationId xmlns:a16="http://schemas.microsoft.com/office/drawing/2014/main" id="{2503D1F1-E3CE-4604-91F6-32F04BE0AA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23685" y="1871134"/>
            <a:ext cx="4421716" cy="296333"/>
          </a:xfrm>
          <a:prstGeom prst="chevron">
            <a:avLst>
              <a:gd name="adj" fmla="val 50014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1200" i="1">
                <a:cs typeface="Arial" panose="020B0604020202020204" pitchFamily="34" charset="0"/>
              </a:rPr>
              <a:t>Stage 2 (SA2, SA6,…) Normative</a:t>
            </a:r>
          </a:p>
        </p:txBody>
      </p:sp>
      <p:sp>
        <p:nvSpPr>
          <p:cNvPr id="6190" name="Chevron 73">
            <a:extLst>
              <a:ext uri="{FF2B5EF4-FFF2-40B4-BE49-F238E27FC236}">
                <a16:creationId xmlns:a16="http://schemas.microsoft.com/office/drawing/2014/main" id="{9357BE74-5D04-4040-9F33-834A395CC4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86567" y="1871134"/>
            <a:ext cx="814917" cy="296333"/>
          </a:xfrm>
          <a:prstGeom prst="chevron">
            <a:avLst>
              <a:gd name="adj" fmla="val 50404"/>
            </a:avLst>
          </a:prstGeom>
          <a:gradFill rotWithShape="1">
            <a:gsLst>
              <a:gs pos="0">
                <a:srgbClr val="00B0F0"/>
              </a:gs>
              <a:gs pos="50000">
                <a:srgbClr val="00B0F0"/>
              </a:gs>
              <a:gs pos="100000">
                <a:srgbClr val="DBF0FF"/>
              </a:gs>
            </a:gsLst>
            <a:lin ang="108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fr-FR" altLang="en-US" sz="1200" i="1">
              <a:latin typeface="Arial" panose="020B0604020202020204" pitchFamily="34" charset="0"/>
            </a:endParaRPr>
          </a:p>
        </p:txBody>
      </p:sp>
      <p:sp>
        <p:nvSpPr>
          <p:cNvPr id="6191" name="Chevron 73">
            <a:extLst>
              <a:ext uri="{FF2B5EF4-FFF2-40B4-BE49-F238E27FC236}">
                <a16:creationId xmlns:a16="http://schemas.microsoft.com/office/drawing/2014/main" id="{92AB2E2F-DBEE-459B-8CBE-97DF3B4A9C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05918" y="2230967"/>
            <a:ext cx="814916" cy="306917"/>
          </a:xfrm>
          <a:prstGeom prst="chevron">
            <a:avLst>
              <a:gd name="adj" fmla="val 50227"/>
            </a:avLst>
          </a:prstGeom>
          <a:gradFill rotWithShape="1">
            <a:gsLst>
              <a:gs pos="0">
                <a:srgbClr val="A07400"/>
              </a:gs>
              <a:gs pos="50000">
                <a:srgbClr val="E6A900"/>
              </a:gs>
              <a:gs pos="100000">
                <a:srgbClr val="FFCA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fr-FR" altLang="en-US" sz="1200" i="1">
              <a:latin typeface="Arial" panose="020B0604020202020204" pitchFamily="34" charset="0"/>
            </a:endParaRPr>
          </a:p>
        </p:txBody>
      </p:sp>
      <p:sp>
        <p:nvSpPr>
          <p:cNvPr id="6192" name="Chevron 73">
            <a:extLst>
              <a:ext uri="{FF2B5EF4-FFF2-40B4-BE49-F238E27FC236}">
                <a16:creationId xmlns:a16="http://schemas.microsoft.com/office/drawing/2014/main" id="{7866D3E8-2BAC-4862-8E7B-6743261FEA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71685" y="2609851"/>
            <a:ext cx="814916" cy="306916"/>
          </a:xfrm>
          <a:prstGeom prst="chevron">
            <a:avLst>
              <a:gd name="adj" fmla="val 50227"/>
            </a:avLst>
          </a:prstGeom>
          <a:gradFill rotWithShape="1">
            <a:gsLst>
              <a:gs pos="0">
                <a:srgbClr val="00B0F0"/>
              </a:gs>
              <a:gs pos="50000">
                <a:srgbClr val="00B0F0"/>
              </a:gs>
              <a:gs pos="100000">
                <a:srgbClr val="DBF0FF"/>
              </a:gs>
            </a:gsLst>
            <a:lin ang="108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fr-FR" altLang="en-US" sz="1200" i="1">
              <a:latin typeface="Arial" panose="020B0604020202020204" pitchFamily="34" charset="0"/>
            </a:endParaRPr>
          </a:p>
        </p:txBody>
      </p:sp>
      <p:sp>
        <p:nvSpPr>
          <p:cNvPr id="6193" name="Chevron 58">
            <a:extLst>
              <a:ext uri="{FF2B5EF4-FFF2-40B4-BE49-F238E27FC236}">
                <a16:creationId xmlns:a16="http://schemas.microsoft.com/office/drawing/2014/main" id="{5BEDD88D-FAA8-4259-ABB9-42219E700E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78084" y="2616201"/>
            <a:ext cx="3706283" cy="300567"/>
          </a:xfrm>
          <a:prstGeom prst="chevron">
            <a:avLst>
              <a:gd name="adj" fmla="val 50009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1200" i="1">
                <a:cs typeface="Arial" panose="020B0604020202020204" pitchFamily="34" charset="0"/>
              </a:rPr>
              <a:t>Stage 3 (CT &amp; SA) </a:t>
            </a:r>
          </a:p>
        </p:txBody>
      </p:sp>
      <p:cxnSp>
        <p:nvCxnSpPr>
          <p:cNvPr id="6194" name="Straight Connector 97">
            <a:extLst>
              <a:ext uri="{FF2B5EF4-FFF2-40B4-BE49-F238E27FC236}">
                <a16:creationId xmlns:a16="http://schemas.microsoft.com/office/drawing/2014/main" id="{C6F3CE5D-1F6E-4816-8CEF-BC74E45DE5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385" y="3041651"/>
            <a:ext cx="12117916" cy="10583"/>
          </a:xfrm>
          <a:prstGeom prst="line">
            <a:avLst/>
          </a:prstGeom>
          <a:noFill/>
          <a:ln w="38100" algn="ctr">
            <a:solidFill>
              <a:srgbClr val="00CC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95" name="TextBox 112">
            <a:extLst>
              <a:ext uri="{FF2B5EF4-FFF2-40B4-BE49-F238E27FC236}">
                <a16:creationId xmlns:a16="http://schemas.microsoft.com/office/drawing/2014/main" id="{08205707-FB4B-4A15-8C66-9EDBDA664A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59713" y="3175001"/>
            <a:ext cx="316144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>
                <a:solidFill>
                  <a:srgbClr val="00B050"/>
                </a:solidFill>
                <a:latin typeface="Arial" panose="020B0604020202020204" pitchFamily="34" charset="0"/>
              </a:rPr>
              <a:t>Release 19 proposal</a:t>
            </a:r>
            <a:endParaRPr lang="en-GB" altLang="en-US" sz="2133" b="1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cxnSp>
        <p:nvCxnSpPr>
          <p:cNvPr id="6196" name="Straight Connector 114">
            <a:extLst>
              <a:ext uri="{FF2B5EF4-FFF2-40B4-BE49-F238E27FC236}">
                <a16:creationId xmlns:a16="http://schemas.microsoft.com/office/drawing/2014/main" id="{F4E968FE-4FA4-4525-A6B6-D28969925ED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91584" y="770467"/>
            <a:ext cx="0" cy="4555067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97" name="Straight Connector 114">
            <a:extLst>
              <a:ext uri="{FF2B5EF4-FFF2-40B4-BE49-F238E27FC236}">
                <a16:creationId xmlns:a16="http://schemas.microsoft.com/office/drawing/2014/main" id="{1A2DEAAB-50FA-4ED4-829C-EAEFA1753BC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337733" y="757767"/>
            <a:ext cx="0" cy="4557184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98" name="Straight Connector 114">
            <a:extLst>
              <a:ext uri="{FF2B5EF4-FFF2-40B4-BE49-F238E27FC236}">
                <a16:creationId xmlns:a16="http://schemas.microsoft.com/office/drawing/2014/main" id="{98B72C8A-EE15-4072-AB0D-D6099701639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253918" y="994611"/>
            <a:ext cx="0" cy="4557184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99" name="Straight Connector 115">
            <a:extLst>
              <a:ext uri="{FF2B5EF4-FFF2-40B4-BE49-F238E27FC236}">
                <a16:creationId xmlns:a16="http://schemas.microsoft.com/office/drawing/2014/main" id="{CE41FC8B-C8B2-480F-B017-2C604BAB04B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00500" y="762000"/>
            <a:ext cx="0" cy="4557184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200" name="Straight Connector 114">
            <a:extLst>
              <a:ext uri="{FF2B5EF4-FFF2-40B4-BE49-F238E27FC236}">
                <a16:creationId xmlns:a16="http://schemas.microsoft.com/office/drawing/2014/main" id="{0208515C-40B4-4622-9C48-9CBC16F99E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480551" y="759885"/>
            <a:ext cx="0" cy="4557183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201" name="Straight Connector 114">
            <a:extLst>
              <a:ext uri="{FF2B5EF4-FFF2-40B4-BE49-F238E27FC236}">
                <a16:creationId xmlns:a16="http://schemas.microsoft.com/office/drawing/2014/main" id="{661E424B-50E8-417A-A8BB-26FA7D8EB4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624233" y="759885"/>
            <a:ext cx="0" cy="4557183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202" name="Straight Connector 114">
            <a:extLst>
              <a:ext uri="{FF2B5EF4-FFF2-40B4-BE49-F238E27FC236}">
                <a16:creationId xmlns:a16="http://schemas.microsoft.com/office/drawing/2014/main" id="{BF88749B-5393-4B85-B43D-28A47BB3BC2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553451" y="759885"/>
            <a:ext cx="0" cy="4557183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203" name="Straight Connector 114">
            <a:extLst>
              <a:ext uri="{FF2B5EF4-FFF2-40B4-BE49-F238E27FC236}">
                <a16:creationId xmlns:a16="http://schemas.microsoft.com/office/drawing/2014/main" id="{2DBD39E8-6976-45A3-81C9-CBE30FD6D99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927600" y="762000"/>
            <a:ext cx="0" cy="4557184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204" name="Straight Connector 114">
            <a:extLst>
              <a:ext uri="{FF2B5EF4-FFF2-40B4-BE49-F238E27FC236}">
                <a16:creationId xmlns:a16="http://schemas.microsoft.com/office/drawing/2014/main" id="{73E1F26A-C406-4340-AF87-59032B8A044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90684" y="751418"/>
            <a:ext cx="0" cy="4557183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205" name="Straight Connector 114">
            <a:extLst>
              <a:ext uri="{FF2B5EF4-FFF2-40B4-BE49-F238E27FC236}">
                <a16:creationId xmlns:a16="http://schemas.microsoft.com/office/drawing/2014/main" id="{CFA62269-333A-41B4-8374-50C80CDC73C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771217" y="721785"/>
            <a:ext cx="0" cy="4557183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206" name="Straight Connector 114">
            <a:extLst>
              <a:ext uri="{FF2B5EF4-FFF2-40B4-BE49-F238E27FC236}">
                <a16:creationId xmlns:a16="http://schemas.microsoft.com/office/drawing/2014/main" id="{BAEAF0A1-F46A-4E63-A0B5-B13AD8252C6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0397067" y="819151"/>
            <a:ext cx="0" cy="45593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207" name="Straight Connector 114">
            <a:extLst>
              <a:ext uri="{FF2B5EF4-FFF2-40B4-BE49-F238E27FC236}">
                <a16:creationId xmlns:a16="http://schemas.microsoft.com/office/drawing/2014/main" id="{766EF7DC-0AD6-4B0D-BDE1-BC4E3EA3048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137900" y="751418"/>
            <a:ext cx="0" cy="4557183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208" name="Straight Connector 115">
            <a:extLst>
              <a:ext uri="{FF2B5EF4-FFF2-40B4-BE49-F238E27FC236}">
                <a16:creationId xmlns:a16="http://schemas.microsoft.com/office/drawing/2014/main" id="{53F134F4-B0F4-4AC6-8A55-3337D6D94CE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891433" y="677333"/>
            <a:ext cx="0" cy="5149851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4" name="Chevron 60">
            <a:extLst>
              <a:ext uri="{FF2B5EF4-FFF2-40B4-BE49-F238E27FC236}">
                <a16:creationId xmlns:a16="http://schemas.microsoft.com/office/drawing/2014/main" id="{EDEB7349-6252-4635-8914-454D0F495267}"/>
              </a:ext>
            </a:extLst>
          </p:cNvPr>
          <p:cNvSpPr/>
          <p:nvPr/>
        </p:nvSpPr>
        <p:spPr bwMode="auto">
          <a:xfrm>
            <a:off x="8384119" y="4534013"/>
            <a:ext cx="1102784" cy="338554"/>
          </a:xfrm>
          <a:prstGeom prst="chevron">
            <a:avLst/>
          </a:prstGeom>
          <a:solidFill>
            <a:srgbClr val="00B0F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600" b="1" dirty="0"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A7A9608B-1A8A-4731-8F81-569823AC6ED9}"/>
              </a:ext>
            </a:extLst>
          </p:cNvPr>
          <p:cNvSpPr/>
          <p:nvPr/>
        </p:nvSpPr>
        <p:spPr bwMode="auto">
          <a:xfrm>
            <a:off x="6760634" y="5295901"/>
            <a:ext cx="3706284" cy="268817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 sz="2400" b="1" dirty="0">
              <a:solidFill>
                <a:srgbClr val="000000"/>
              </a:solidFill>
              <a:ea typeface="ＭＳ Ｐゴシック" charset="-128"/>
              <a:cs typeface="Arial" pitchFamily="34" charset="0"/>
            </a:endParaRPr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FBC32DA0-C304-4D4B-8C4F-75EF36BD5546}"/>
              </a:ext>
            </a:extLst>
          </p:cNvPr>
          <p:cNvSpPr/>
          <p:nvPr/>
        </p:nvSpPr>
        <p:spPr bwMode="auto">
          <a:xfrm>
            <a:off x="80434" y="5291668"/>
            <a:ext cx="3441700" cy="26881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 sz="2400" b="1" dirty="0">
              <a:solidFill>
                <a:srgbClr val="000000"/>
              </a:solidFill>
              <a:ea typeface="ＭＳ Ｐゴシック" charset="-128"/>
              <a:cs typeface="Arial" pitchFamily="34" charset="0"/>
            </a:endParaRPr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30CB62EC-CF7F-4B03-8B9E-3A9802F9F9BB}"/>
              </a:ext>
            </a:extLst>
          </p:cNvPr>
          <p:cNvSpPr/>
          <p:nvPr/>
        </p:nvSpPr>
        <p:spPr bwMode="auto">
          <a:xfrm>
            <a:off x="3128433" y="5289551"/>
            <a:ext cx="3666067" cy="26881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 sz="2400" b="1" dirty="0">
              <a:solidFill>
                <a:srgbClr val="000000"/>
              </a:solidFill>
              <a:ea typeface="ＭＳ Ｐゴシック" charset="-128"/>
              <a:cs typeface="Arial" pitchFamily="34" charset="0"/>
            </a:endParaRPr>
          </a:p>
        </p:txBody>
      </p:sp>
      <p:sp>
        <p:nvSpPr>
          <p:cNvPr id="6216" name="TextBox 116">
            <a:extLst>
              <a:ext uri="{FF2B5EF4-FFF2-40B4-BE49-F238E27FC236}">
                <a16:creationId xmlns:a16="http://schemas.microsoft.com/office/drawing/2014/main" id="{40A0CEAA-8825-4AA2-86E4-5316D42882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4356" y="5238751"/>
            <a:ext cx="69602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SA1#</a:t>
            </a:r>
            <a:endParaRPr lang="en-GB" altLang="en-US" sz="1333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26" name="Rectangle 125">
            <a:extLst>
              <a:ext uri="{FF2B5EF4-FFF2-40B4-BE49-F238E27FC236}">
                <a16:creationId xmlns:a16="http://schemas.microsoft.com/office/drawing/2014/main" id="{00268426-99C7-4CD2-93EC-F4A99EF13EBB}"/>
              </a:ext>
            </a:extLst>
          </p:cNvPr>
          <p:cNvSpPr/>
          <p:nvPr/>
        </p:nvSpPr>
        <p:spPr bwMode="auto">
          <a:xfrm>
            <a:off x="10449984" y="5298017"/>
            <a:ext cx="1701800" cy="26881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 sz="2400" b="1" dirty="0">
              <a:ea typeface="ＭＳ Ｐゴシック" charset="-128"/>
              <a:cs typeface="Arial" pitchFamily="34" charset="0"/>
            </a:endParaRPr>
          </a:p>
        </p:txBody>
      </p:sp>
      <p:sp>
        <p:nvSpPr>
          <p:cNvPr id="6218" name="TextBox 61">
            <a:extLst>
              <a:ext uri="{FF2B5EF4-FFF2-40B4-BE49-F238E27FC236}">
                <a16:creationId xmlns:a16="http://schemas.microsoft.com/office/drawing/2014/main" id="{C9705862-15B1-4017-954A-AAFBCC819B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9947" y="5249334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96</a:t>
            </a:r>
            <a:endParaRPr lang="en-GB" altLang="en-US" sz="1333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219" name="TextBox 61">
            <a:extLst>
              <a:ext uri="{FF2B5EF4-FFF2-40B4-BE49-F238E27FC236}">
                <a16:creationId xmlns:a16="http://schemas.microsoft.com/office/drawing/2014/main" id="{977ABDA4-9E46-4EF4-8822-C3737DB8FA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75756" y="5245100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104</a:t>
            </a:r>
            <a:endParaRPr lang="en-GB" altLang="en-US" sz="1333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220" name="TextBox 65">
            <a:extLst>
              <a:ext uri="{FF2B5EF4-FFF2-40B4-BE49-F238E27FC236}">
                <a16:creationId xmlns:a16="http://schemas.microsoft.com/office/drawing/2014/main" id="{AD62005E-2890-439A-A126-D789F1531C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21752" y="5795100"/>
            <a:ext cx="1555173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 i="1" dirty="0">
                <a:solidFill>
                  <a:srgbClr val="000000"/>
                </a:solidFill>
                <a:latin typeface="Arial" panose="020B0604020202020204" pitchFamily="34" charset="0"/>
              </a:rPr>
              <a:t>98bis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 i="1" dirty="0">
                <a:solidFill>
                  <a:srgbClr val="000000"/>
                </a:solidFill>
                <a:latin typeface="Arial" panose="020B0604020202020204" pitchFamily="34" charset="0"/>
              </a:rPr>
              <a:t>= ad-hoc on prioritisation if needed</a:t>
            </a:r>
            <a:endParaRPr lang="en-GB" altLang="en-US" sz="1333" b="1" i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cxnSp>
        <p:nvCxnSpPr>
          <p:cNvPr id="152" name="Straight Connector 114">
            <a:extLst>
              <a:ext uri="{FF2B5EF4-FFF2-40B4-BE49-F238E27FC236}">
                <a16:creationId xmlns:a16="http://schemas.microsoft.com/office/drawing/2014/main" id="{1BBEE89B-F8F5-48B7-AD43-9FC7670D536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57700" y="3149601"/>
            <a:ext cx="0" cy="2360084"/>
          </a:xfrm>
          <a:prstGeom prst="line">
            <a:avLst/>
          </a:prstGeom>
          <a:ln w="19050">
            <a:prstDash val="sysDash"/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5" name="Straight Connector 114">
            <a:extLst>
              <a:ext uri="{FF2B5EF4-FFF2-40B4-BE49-F238E27FC236}">
                <a16:creationId xmlns:a16="http://schemas.microsoft.com/office/drawing/2014/main" id="{1ADDA3E2-8C98-4426-92BE-F2C421C252A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005918" y="3158067"/>
            <a:ext cx="0" cy="2658533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6" name="Straight Connector 114">
            <a:extLst>
              <a:ext uri="{FF2B5EF4-FFF2-40B4-BE49-F238E27FC236}">
                <a16:creationId xmlns:a16="http://schemas.microsoft.com/office/drawing/2014/main" id="{3E615E61-6267-4AA6-9EAE-711D584569B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260099" y="3209860"/>
            <a:ext cx="0" cy="2360083"/>
          </a:xfrm>
          <a:prstGeom prst="line">
            <a:avLst/>
          </a:prstGeom>
          <a:ln w="19050">
            <a:prstDash val="sysDash"/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7" name="Straight Connector 114">
            <a:extLst>
              <a:ext uri="{FF2B5EF4-FFF2-40B4-BE49-F238E27FC236}">
                <a16:creationId xmlns:a16="http://schemas.microsoft.com/office/drawing/2014/main" id="{A7192D92-36AC-4072-BBF7-29A4BACF7C14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5308601" y="3107267"/>
            <a:ext cx="14817" cy="2385484"/>
          </a:xfrm>
          <a:prstGeom prst="line">
            <a:avLst/>
          </a:prstGeom>
          <a:ln w="19050">
            <a:prstDash val="sysDash"/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8" name="Straight Connector 114">
            <a:extLst>
              <a:ext uri="{FF2B5EF4-FFF2-40B4-BE49-F238E27FC236}">
                <a16:creationId xmlns:a16="http://schemas.microsoft.com/office/drawing/2014/main" id="{EDD5B8E5-71F1-4F62-8F28-1DD9DCA20E4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75500" y="3126317"/>
            <a:ext cx="0" cy="2360083"/>
          </a:xfrm>
          <a:prstGeom prst="line">
            <a:avLst/>
          </a:prstGeom>
          <a:ln w="19050">
            <a:prstDash val="sysDash"/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0" name="Straight Connector 114">
            <a:extLst>
              <a:ext uri="{FF2B5EF4-FFF2-40B4-BE49-F238E27FC236}">
                <a16:creationId xmlns:a16="http://schemas.microsoft.com/office/drawing/2014/main" id="{E7CF93F9-7C2D-4EEA-A6F5-11082816FA25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8060268" y="3090334"/>
            <a:ext cx="14817" cy="2383367"/>
          </a:xfrm>
          <a:prstGeom prst="line">
            <a:avLst/>
          </a:prstGeom>
          <a:ln w="19050">
            <a:prstDash val="sysDash"/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1" name="Straight Connector 114">
            <a:extLst>
              <a:ext uri="{FF2B5EF4-FFF2-40B4-BE49-F238E27FC236}">
                <a16:creationId xmlns:a16="http://schemas.microsoft.com/office/drawing/2014/main" id="{14B29D81-672D-4AF5-8048-364F8035637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927167" y="3109384"/>
            <a:ext cx="0" cy="2360083"/>
          </a:xfrm>
          <a:prstGeom prst="line">
            <a:avLst/>
          </a:prstGeom>
          <a:ln w="19050">
            <a:prstDash val="sysDash"/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229" name="TextBox 73">
            <a:extLst>
              <a:ext uri="{FF2B5EF4-FFF2-40B4-BE49-F238E27FC236}">
                <a16:creationId xmlns:a16="http://schemas.microsoft.com/office/drawing/2014/main" id="{507F264C-16FD-4BC4-8DC4-B0F7BF5036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14564" y="5249334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101</a:t>
            </a:r>
            <a:endParaRPr lang="en-GB" altLang="en-US" sz="1333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230" name="TextBox 75">
            <a:extLst>
              <a:ext uri="{FF2B5EF4-FFF2-40B4-BE49-F238E27FC236}">
                <a16:creationId xmlns:a16="http://schemas.microsoft.com/office/drawing/2014/main" id="{1DF38086-1483-4EF1-BA38-11A9ABA450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05680" y="5245100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102</a:t>
            </a:r>
            <a:endParaRPr lang="en-GB" altLang="en-US" sz="1333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231" name="TextBox 77">
            <a:extLst>
              <a:ext uri="{FF2B5EF4-FFF2-40B4-BE49-F238E27FC236}">
                <a16:creationId xmlns:a16="http://schemas.microsoft.com/office/drawing/2014/main" id="{C25C2B42-ACDE-42B1-9BB8-6C606E2709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50772" y="5245100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103</a:t>
            </a:r>
            <a:endParaRPr lang="en-GB" altLang="en-US" sz="1333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232" name="TextBox 71">
            <a:extLst>
              <a:ext uri="{FF2B5EF4-FFF2-40B4-BE49-F238E27FC236}">
                <a16:creationId xmlns:a16="http://schemas.microsoft.com/office/drawing/2014/main" id="{8ADECC2D-9634-40C1-BBFB-0EBC0BADE7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91697" y="5245100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100</a:t>
            </a:r>
            <a:endParaRPr lang="en-GB" altLang="en-US" sz="1333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233" name="TextBox 67">
            <a:extLst>
              <a:ext uri="{FF2B5EF4-FFF2-40B4-BE49-F238E27FC236}">
                <a16:creationId xmlns:a16="http://schemas.microsoft.com/office/drawing/2014/main" id="{AF968ED5-4271-4901-9EFA-5E8B733E04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03514" y="5247218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99</a:t>
            </a:r>
            <a:endParaRPr lang="en-GB" altLang="en-US" sz="1333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234" name="TextBox 65">
            <a:extLst>
              <a:ext uri="{FF2B5EF4-FFF2-40B4-BE49-F238E27FC236}">
                <a16:creationId xmlns:a16="http://schemas.microsoft.com/office/drawing/2014/main" id="{6820776C-D970-40F6-A632-1B18DBC657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8963" y="5247218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 dirty="0">
                <a:solidFill>
                  <a:srgbClr val="000000"/>
                </a:solidFill>
                <a:latin typeface="Arial" panose="020B0604020202020204" pitchFamily="34" charset="0"/>
              </a:rPr>
              <a:t>98</a:t>
            </a:r>
            <a:endParaRPr lang="en-GB" altLang="en-US" sz="1333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cxnSp>
        <p:nvCxnSpPr>
          <p:cNvPr id="170" name="Straight Connector 114">
            <a:extLst>
              <a:ext uri="{FF2B5EF4-FFF2-40B4-BE49-F238E27FC236}">
                <a16:creationId xmlns:a16="http://schemas.microsoft.com/office/drawing/2014/main" id="{11367E87-3DB5-4FA2-B81E-ACBD2CEC1B7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541184" y="3168651"/>
            <a:ext cx="0" cy="2360083"/>
          </a:xfrm>
          <a:prstGeom prst="line">
            <a:avLst/>
          </a:prstGeom>
          <a:ln w="19050">
            <a:prstDash val="sysDash"/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236" name="TextBox 63">
            <a:extLst>
              <a:ext uri="{FF2B5EF4-FFF2-40B4-BE49-F238E27FC236}">
                <a16:creationId xmlns:a16="http://schemas.microsoft.com/office/drawing/2014/main" id="{07CF0CA8-29AD-414A-B5BF-1B2965A6D0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23397" y="5247218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97</a:t>
            </a:r>
            <a:endParaRPr lang="en-GB" altLang="en-US" sz="1333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cxnSp>
        <p:nvCxnSpPr>
          <p:cNvPr id="172" name="Straight Connector 114">
            <a:extLst>
              <a:ext uri="{FF2B5EF4-FFF2-40B4-BE49-F238E27FC236}">
                <a16:creationId xmlns:a16="http://schemas.microsoft.com/office/drawing/2014/main" id="{08A72F16-A77B-468C-B936-DC84EB720556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599268" y="3149601"/>
            <a:ext cx="14817" cy="2383367"/>
          </a:xfrm>
          <a:prstGeom prst="line">
            <a:avLst/>
          </a:prstGeom>
          <a:ln w="19050">
            <a:prstDash val="sysDash"/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9" name="Chevron 60">
            <a:extLst>
              <a:ext uri="{FF2B5EF4-FFF2-40B4-BE49-F238E27FC236}">
                <a16:creationId xmlns:a16="http://schemas.microsoft.com/office/drawing/2014/main" id="{618E6F4A-0424-4939-945C-504A050115A2}"/>
              </a:ext>
            </a:extLst>
          </p:cNvPr>
          <p:cNvSpPr/>
          <p:nvPr/>
        </p:nvSpPr>
        <p:spPr bwMode="auto">
          <a:xfrm>
            <a:off x="3367617" y="4534014"/>
            <a:ext cx="5200653" cy="338554"/>
          </a:xfrm>
          <a:prstGeom prst="chevron">
            <a:avLst/>
          </a:prstGeom>
          <a:solidFill>
            <a:srgbClr val="00B0F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600" b="1" dirty="0">
                <a:ea typeface="ＭＳ Ｐゴシック" charset="-128"/>
                <a:cs typeface="Arial" pitchFamily="34" charset="0"/>
              </a:rPr>
              <a:t>Stage 1                                                                           80%</a:t>
            </a: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E9242F90-3852-493C-B883-B6C152B3F332}"/>
              </a:ext>
            </a:extLst>
          </p:cNvPr>
          <p:cNvSpPr/>
          <p:nvPr/>
        </p:nvSpPr>
        <p:spPr bwMode="auto">
          <a:xfrm>
            <a:off x="2290235" y="3238501"/>
            <a:ext cx="2709104" cy="1248833"/>
          </a:xfrm>
          <a:prstGeom prst="rect">
            <a:avLst/>
          </a:prstGeom>
          <a:solidFill>
            <a:schemeClr val="bg1">
              <a:lumMod val="85000"/>
              <a:alpha val="54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r>
              <a:rPr lang="en-GB" altLang="en-US" sz="2400" b="1" dirty="0"/>
              <a:t>SA1 Content def. </a:t>
            </a:r>
            <a:endParaRPr lang="fr-FR" sz="1067" b="1" dirty="0">
              <a:ea typeface="ＭＳ Ｐゴシック" charset="-128"/>
              <a:cs typeface="Arial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B5D15AC-DAD0-48B8-8DE6-4C1DB6A4308A}"/>
              </a:ext>
            </a:extLst>
          </p:cNvPr>
          <p:cNvSpPr/>
          <p:nvPr/>
        </p:nvSpPr>
        <p:spPr>
          <a:xfrm>
            <a:off x="2516697" y="3636206"/>
            <a:ext cx="1178671" cy="365091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2BA9477-FF8D-4412-88B7-C500CFB1F222}"/>
              </a:ext>
            </a:extLst>
          </p:cNvPr>
          <p:cNvSpPr/>
          <p:nvPr/>
        </p:nvSpPr>
        <p:spPr>
          <a:xfrm>
            <a:off x="92278" y="1055597"/>
            <a:ext cx="11758875" cy="1915582"/>
          </a:xfrm>
          <a:prstGeom prst="rect">
            <a:avLst/>
          </a:prstGeom>
          <a:solidFill>
            <a:schemeClr val="bg1">
              <a:lumMod val="95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4" name="TextBox 1">
            <a:extLst>
              <a:ext uri="{FF2B5EF4-FFF2-40B4-BE49-F238E27FC236}">
                <a16:creationId xmlns:a16="http://schemas.microsoft.com/office/drawing/2014/main" id="{74940DEC-B4BC-455E-97B3-92915FEF01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3029" y="3626779"/>
            <a:ext cx="1195916" cy="391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GB" altLang="en-US" sz="1200" b="1" dirty="0"/>
              <a:t>SIDs</a:t>
            </a:r>
            <a:br>
              <a:rPr lang="en-GB" altLang="en-US" sz="1200" b="1" dirty="0"/>
            </a:br>
            <a:r>
              <a:rPr lang="en-GB" altLang="en-US" sz="1200" b="1" dirty="0"/>
              <a:t>presentation</a:t>
            </a:r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C5DDB82F-A2B9-472F-99B6-AC59CE241987}"/>
              </a:ext>
            </a:extLst>
          </p:cNvPr>
          <p:cNvSpPr/>
          <p:nvPr/>
        </p:nvSpPr>
        <p:spPr>
          <a:xfrm>
            <a:off x="3416906" y="4053607"/>
            <a:ext cx="1178671" cy="365091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3" name="TextBox 94">
            <a:extLst>
              <a:ext uri="{FF2B5EF4-FFF2-40B4-BE49-F238E27FC236}">
                <a16:creationId xmlns:a16="http://schemas.microsoft.com/office/drawing/2014/main" id="{A4426BB7-0AB1-4632-A173-E0D89DA472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92220" y="4059267"/>
            <a:ext cx="1009223" cy="391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GB" altLang="en-US" sz="1200" b="1" dirty="0"/>
              <a:t>SIDs</a:t>
            </a:r>
            <a:br>
              <a:rPr lang="en-GB" altLang="en-US" sz="1200" b="1" dirty="0"/>
            </a:br>
            <a:r>
              <a:rPr lang="en-GB" altLang="en-US" sz="1200" b="1" dirty="0"/>
              <a:t>agreement</a:t>
            </a:r>
          </a:p>
        </p:txBody>
      </p:sp>
      <p:sp>
        <p:nvSpPr>
          <p:cNvPr id="98" name="TextBox 65">
            <a:extLst>
              <a:ext uri="{FF2B5EF4-FFF2-40B4-BE49-F238E27FC236}">
                <a16:creationId xmlns:a16="http://schemas.microsoft.com/office/drawing/2014/main" id="{A45C5037-6875-4CB8-8698-D29DE3C2A1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22890" y="5795099"/>
            <a:ext cx="1555173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 i="1" dirty="0">
                <a:solidFill>
                  <a:srgbClr val="000000"/>
                </a:solidFill>
                <a:latin typeface="Arial" panose="020B0604020202020204" pitchFamily="34" charset="0"/>
              </a:rPr>
              <a:t>98bis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 i="1" dirty="0">
                <a:solidFill>
                  <a:srgbClr val="000000"/>
                </a:solidFill>
                <a:latin typeface="Arial" panose="020B0604020202020204" pitchFamily="34" charset="0"/>
              </a:rPr>
              <a:t>= ad-hoc on prioritisation if needed</a:t>
            </a:r>
            <a:endParaRPr lang="en-GB" altLang="en-US" sz="1333" b="1" i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A7C5DC56-CD62-4A29-BEDE-52DD0692DE36}"/>
              </a:ext>
            </a:extLst>
          </p:cNvPr>
          <p:cNvSpPr/>
          <p:nvPr/>
        </p:nvSpPr>
        <p:spPr bwMode="auto">
          <a:xfrm>
            <a:off x="2291547" y="3238498"/>
            <a:ext cx="2709104" cy="1248833"/>
          </a:xfrm>
          <a:prstGeom prst="rect">
            <a:avLst/>
          </a:prstGeom>
          <a:solidFill>
            <a:schemeClr val="bg1">
              <a:lumMod val="85000"/>
              <a:alpha val="54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r>
              <a:rPr lang="en-GB" altLang="en-US" sz="2400" b="1" dirty="0"/>
              <a:t>SA1 Content def. </a:t>
            </a:r>
            <a:endParaRPr lang="fr-FR" sz="1067" b="1" dirty="0">
              <a:ea typeface="ＭＳ Ｐゴシック" charset="-128"/>
              <a:cs typeface="Arial" pitchFamily="34" charset="0"/>
            </a:endParaRPr>
          </a:p>
        </p:txBody>
      </p:sp>
      <p:cxnSp>
        <p:nvCxnSpPr>
          <p:cNvPr id="107" name="Straight Connector 114">
            <a:extLst>
              <a:ext uri="{FF2B5EF4-FFF2-40B4-BE49-F238E27FC236}">
                <a16:creationId xmlns:a16="http://schemas.microsoft.com/office/drawing/2014/main" id="{188A443F-31B3-429B-8622-450C4A0DF98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005689" y="3158067"/>
            <a:ext cx="0" cy="2658533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8" name="Chevron 60">
            <a:extLst>
              <a:ext uri="{FF2B5EF4-FFF2-40B4-BE49-F238E27FC236}">
                <a16:creationId xmlns:a16="http://schemas.microsoft.com/office/drawing/2014/main" id="{29B64F4C-E1D6-4120-9813-2E1EF298A6FF}"/>
              </a:ext>
            </a:extLst>
          </p:cNvPr>
          <p:cNvSpPr/>
          <p:nvPr/>
        </p:nvSpPr>
        <p:spPr bwMode="auto">
          <a:xfrm>
            <a:off x="3367388" y="4534014"/>
            <a:ext cx="5200653" cy="338554"/>
          </a:xfrm>
          <a:prstGeom prst="chevron">
            <a:avLst/>
          </a:prstGeom>
          <a:solidFill>
            <a:srgbClr val="00B0F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600" b="1" dirty="0">
                <a:ea typeface="ＭＳ Ｐゴシック" charset="-128"/>
                <a:cs typeface="Arial" pitchFamily="34" charset="0"/>
              </a:rPr>
              <a:t>Stage 1                                                                           80%</a:t>
            </a:r>
          </a:p>
        </p:txBody>
      </p:sp>
      <p:sp>
        <p:nvSpPr>
          <p:cNvPr id="109" name="TextBox 65">
            <a:extLst>
              <a:ext uri="{FF2B5EF4-FFF2-40B4-BE49-F238E27FC236}">
                <a16:creationId xmlns:a16="http://schemas.microsoft.com/office/drawing/2014/main" id="{40F3A48C-D961-4459-A2E6-8DD06F8310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22661" y="5795099"/>
            <a:ext cx="1555173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 i="1" dirty="0">
                <a:solidFill>
                  <a:srgbClr val="000000"/>
                </a:solidFill>
                <a:latin typeface="Arial" panose="020B0604020202020204" pitchFamily="34" charset="0"/>
              </a:rPr>
              <a:t>98bis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 i="1" dirty="0">
                <a:solidFill>
                  <a:srgbClr val="000000"/>
                </a:solidFill>
                <a:latin typeface="Arial" panose="020B0604020202020204" pitchFamily="34" charset="0"/>
              </a:rPr>
              <a:t>= ad-hoc on prioritisation if needed</a:t>
            </a:r>
            <a:endParaRPr lang="en-GB" altLang="en-US" sz="1333" b="1" i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cxnSp>
        <p:nvCxnSpPr>
          <p:cNvPr id="111" name="Straight Connector 114">
            <a:extLst>
              <a:ext uri="{FF2B5EF4-FFF2-40B4-BE49-F238E27FC236}">
                <a16:creationId xmlns:a16="http://schemas.microsoft.com/office/drawing/2014/main" id="{26BF89A9-786C-4E31-BB88-49D3C3978BD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005689" y="3188547"/>
            <a:ext cx="0" cy="2658533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3" name="Straight Connector 114">
            <a:extLst>
              <a:ext uri="{FF2B5EF4-FFF2-40B4-BE49-F238E27FC236}">
                <a16:creationId xmlns:a16="http://schemas.microsoft.com/office/drawing/2014/main" id="{92AFFC19-FB7D-4A48-BFA9-B40052C3212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915769" y="3147907"/>
            <a:ext cx="0" cy="2658533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4" name="TextBox 65">
            <a:extLst>
              <a:ext uri="{FF2B5EF4-FFF2-40B4-BE49-F238E27FC236}">
                <a16:creationId xmlns:a16="http://schemas.microsoft.com/office/drawing/2014/main" id="{73ED0D90-DDE7-421E-B501-F6E0E439E4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32741" y="5784939"/>
            <a:ext cx="155517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 i="1" dirty="0">
                <a:solidFill>
                  <a:srgbClr val="000000"/>
                </a:solidFill>
                <a:latin typeface="Arial" panose="020B0604020202020204" pitchFamily="34" charset="0"/>
              </a:rPr>
              <a:t>100bis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 i="1" dirty="0">
                <a:solidFill>
                  <a:srgbClr val="000000"/>
                </a:solidFill>
                <a:latin typeface="Arial" panose="020B0604020202020204" pitchFamily="34" charset="0"/>
              </a:rPr>
              <a:t>= ad-hoc if needed</a:t>
            </a:r>
            <a:endParaRPr lang="en-GB" altLang="en-US" sz="1333" b="1" i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EB0A61-4C47-4031-9054-0716765F76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SA1#97e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7DE8E0-F845-47F5-9D25-D12A52A550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/>
              <a:t>Plan for SA1#97e:</a:t>
            </a:r>
          </a:p>
          <a:p>
            <a:pPr lvl="1"/>
            <a:r>
              <a:rPr lang="en-GB" dirty="0"/>
              <a:t>CCs Monday and Tuesday: Presentation of SIDs. (please provide 3-4 slides per SID).</a:t>
            </a:r>
          </a:p>
          <a:p>
            <a:pPr lvl="1"/>
            <a:r>
              <a:rPr lang="en-GB" dirty="0"/>
              <a:t>CC Wednesday: LSs and General Topics (Rel18 and Pre-Rel18 CRs).</a:t>
            </a:r>
          </a:p>
          <a:p>
            <a:pPr lvl="1"/>
            <a:r>
              <a:rPr lang="en-GB" dirty="0"/>
              <a:t>CC Thursday: Green light meeting for SIDs.</a:t>
            </a:r>
          </a:p>
          <a:p>
            <a:pPr marL="914400" lvl="2" indent="0">
              <a:buNone/>
            </a:pPr>
            <a:r>
              <a:rPr lang="en-GB" dirty="0"/>
              <a:t>– SIDs with consensus can be agreed.</a:t>
            </a:r>
          </a:p>
          <a:p>
            <a:pPr marL="1168400" lvl="2" indent="-254000">
              <a:buNone/>
            </a:pPr>
            <a:r>
              <a:rPr lang="en-GB" dirty="0"/>
              <a:t>– SIDs not ready to be agreed will still be discussed the rest of the meeting and “possibly” agreed during CC on Thursday 24</a:t>
            </a:r>
            <a:r>
              <a:rPr lang="en-GB" baseline="30000" dirty="0"/>
              <a:t>th</a:t>
            </a:r>
            <a:r>
              <a:rPr lang="en-GB" dirty="0"/>
              <a:t>. </a:t>
            </a:r>
          </a:p>
          <a:p>
            <a:r>
              <a:rPr lang="en-GB" dirty="0"/>
              <a:t>By Thursday 17</a:t>
            </a:r>
            <a:r>
              <a:rPr lang="en-GB" baseline="30000" dirty="0"/>
              <a:t>th</a:t>
            </a:r>
            <a:r>
              <a:rPr lang="en-GB" dirty="0"/>
              <a:t> 23:00, new threads for documents regarding Agreed SIDs (skeletons, introduction, first use case, e.g.) [BLOCK B].</a:t>
            </a:r>
          </a:p>
          <a:p>
            <a:r>
              <a:rPr lang="en-GB" dirty="0"/>
              <a:t>Documents regarding SIDs not agreed during Thursday 17</a:t>
            </a:r>
            <a:r>
              <a:rPr lang="en-GB" baseline="30000" dirty="0"/>
              <a:t>th</a:t>
            </a:r>
            <a:r>
              <a:rPr lang="en-GB" dirty="0"/>
              <a:t> CC will be automatically noted.</a:t>
            </a:r>
          </a:p>
        </p:txBody>
      </p:sp>
    </p:spTree>
    <p:extLst>
      <p:ext uri="{BB962C8B-B14F-4D97-AF65-F5344CB8AC3E}">
        <p14:creationId xmlns:p14="http://schemas.microsoft.com/office/powerpoint/2010/main" val="19371986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91A5209B-7AED-49BE-B3B3-6CEF432B7EA3}"/>
              </a:ext>
            </a:extLst>
          </p:cNvPr>
          <p:cNvSpPr txBox="1"/>
          <p:nvPr/>
        </p:nvSpPr>
        <p:spPr>
          <a:xfrm>
            <a:off x="2283431" y="2791615"/>
            <a:ext cx="857927" cy="43088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100" dirty="0"/>
              <a:t>Wednesday</a:t>
            </a:r>
          </a:p>
          <a:p>
            <a:pPr algn="ctr"/>
            <a:r>
              <a:rPr lang="en-GB" sz="1100" dirty="0"/>
              <a:t>16 Feb</a:t>
            </a: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469E419B-5C12-4D7B-B3EB-CDC6AA491A75}"/>
              </a:ext>
            </a:extLst>
          </p:cNvPr>
          <p:cNvSpPr/>
          <p:nvPr/>
        </p:nvSpPr>
        <p:spPr>
          <a:xfrm>
            <a:off x="291836" y="2977606"/>
            <a:ext cx="10857133" cy="1027133"/>
          </a:xfrm>
          <a:prstGeom prst="rightArrow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DE04C03-948E-48AF-8545-59D0DF19EFB3}"/>
              </a:ext>
            </a:extLst>
          </p:cNvPr>
          <p:cNvCxnSpPr/>
          <p:nvPr/>
        </p:nvCxnSpPr>
        <p:spPr>
          <a:xfrm>
            <a:off x="3164048" y="2907214"/>
            <a:ext cx="0" cy="12499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23AB5AF-DFC4-4E76-87A5-3935C127A8C6}"/>
              </a:ext>
            </a:extLst>
          </p:cNvPr>
          <p:cNvCxnSpPr/>
          <p:nvPr/>
        </p:nvCxnSpPr>
        <p:spPr>
          <a:xfrm>
            <a:off x="4004346" y="2900223"/>
            <a:ext cx="0" cy="12499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71BDD56-FCB9-4254-ABCE-11D7BD5FF373}"/>
              </a:ext>
            </a:extLst>
          </p:cNvPr>
          <p:cNvCxnSpPr/>
          <p:nvPr/>
        </p:nvCxnSpPr>
        <p:spPr>
          <a:xfrm>
            <a:off x="4843246" y="2950557"/>
            <a:ext cx="0" cy="12499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8E6F26F-DA0D-4D26-99C5-37FA6B255661}"/>
              </a:ext>
            </a:extLst>
          </p:cNvPr>
          <p:cNvCxnSpPr/>
          <p:nvPr/>
        </p:nvCxnSpPr>
        <p:spPr>
          <a:xfrm>
            <a:off x="4841848" y="2907214"/>
            <a:ext cx="0" cy="12499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B8151932-346B-4DEF-BDEE-70BFE4810EE5}"/>
              </a:ext>
            </a:extLst>
          </p:cNvPr>
          <p:cNvCxnSpPr/>
          <p:nvPr/>
        </p:nvCxnSpPr>
        <p:spPr>
          <a:xfrm>
            <a:off x="6409684" y="2864611"/>
            <a:ext cx="0" cy="12499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7514B7E-B6F9-4D67-8528-8D457648339A}"/>
              </a:ext>
            </a:extLst>
          </p:cNvPr>
          <p:cNvCxnSpPr/>
          <p:nvPr/>
        </p:nvCxnSpPr>
        <p:spPr>
          <a:xfrm>
            <a:off x="7248584" y="2856222"/>
            <a:ext cx="0" cy="12499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2AEED54F-5BA6-4B29-BEAE-1F6E0946E763}"/>
              </a:ext>
            </a:extLst>
          </p:cNvPr>
          <p:cNvCxnSpPr/>
          <p:nvPr/>
        </p:nvCxnSpPr>
        <p:spPr>
          <a:xfrm>
            <a:off x="5721369" y="2896526"/>
            <a:ext cx="0" cy="12499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83F757D-B3BD-44E1-A8C9-F17E2DE297BD}"/>
              </a:ext>
            </a:extLst>
          </p:cNvPr>
          <p:cNvCxnSpPr/>
          <p:nvPr/>
        </p:nvCxnSpPr>
        <p:spPr>
          <a:xfrm>
            <a:off x="8087484" y="2873000"/>
            <a:ext cx="0" cy="12499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7A5C0DB-E817-4A1D-8043-70C3AFB2A9EE}"/>
              </a:ext>
            </a:extLst>
          </p:cNvPr>
          <p:cNvCxnSpPr/>
          <p:nvPr/>
        </p:nvCxnSpPr>
        <p:spPr>
          <a:xfrm>
            <a:off x="9762675" y="2896755"/>
            <a:ext cx="0" cy="12499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11838E39-9DEE-45A2-9334-12CC21BA57FF}"/>
              </a:ext>
            </a:extLst>
          </p:cNvPr>
          <p:cNvCxnSpPr/>
          <p:nvPr/>
        </p:nvCxnSpPr>
        <p:spPr>
          <a:xfrm>
            <a:off x="10602973" y="2906538"/>
            <a:ext cx="0" cy="12499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FF63FEE8-6930-4D20-AAE4-3ED54E270EA0}"/>
              </a:ext>
            </a:extLst>
          </p:cNvPr>
          <p:cNvSpPr txBox="1"/>
          <p:nvPr/>
        </p:nvSpPr>
        <p:spPr>
          <a:xfrm>
            <a:off x="1585883" y="2783544"/>
            <a:ext cx="65755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100" dirty="0"/>
              <a:t>Tuesday</a:t>
            </a:r>
          </a:p>
          <a:p>
            <a:pPr algn="ctr"/>
            <a:r>
              <a:rPr lang="en-GB" sz="1100" dirty="0"/>
              <a:t>15 Feb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8EF67C4-3318-486C-A63F-0A08FA4BD54A}"/>
              </a:ext>
            </a:extLst>
          </p:cNvPr>
          <p:cNvSpPr txBox="1"/>
          <p:nvPr/>
        </p:nvSpPr>
        <p:spPr>
          <a:xfrm>
            <a:off x="3208992" y="2787718"/>
            <a:ext cx="71045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100" dirty="0"/>
              <a:t>Thursday</a:t>
            </a:r>
          </a:p>
          <a:p>
            <a:pPr algn="ctr"/>
            <a:r>
              <a:rPr lang="en-GB" sz="1100" dirty="0"/>
              <a:t>17 Feb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1D90CEA-9581-4FDB-80C4-D1BA7C1B351B}"/>
              </a:ext>
            </a:extLst>
          </p:cNvPr>
          <p:cNvSpPr txBox="1"/>
          <p:nvPr/>
        </p:nvSpPr>
        <p:spPr>
          <a:xfrm>
            <a:off x="7303007" y="2771454"/>
            <a:ext cx="65755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100" dirty="0"/>
              <a:t>Tuesday</a:t>
            </a:r>
          </a:p>
          <a:p>
            <a:pPr algn="ctr"/>
            <a:r>
              <a:rPr lang="en-GB" sz="1100" dirty="0"/>
              <a:t>22 Feb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50B2399-B34C-41DF-B0B6-0035284A1477}"/>
              </a:ext>
            </a:extLst>
          </p:cNvPr>
          <p:cNvSpPr txBox="1"/>
          <p:nvPr/>
        </p:nvSpPr>
        <p:spPr>
          <a:xfrm>
            <a:off x="4990764" y="2678320"/>
            <a:ext cx="69121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/>
              <a:t>Saturday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6466C10-07E8-465A-B50C-450B3C923594}"/>
              </a:ext>
            </a:extLst>
          </p:cNvPr>
          <p:cNvSpPr txBox="1"/>
          <p:nvPr/>
        </p:nvSpPr>
        <p:spPr>
          <a:xfrm>
            <a:off x="5680748" y="2676507"/>
            <a:ext cx="60144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/>
              <a:t>Sunday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FDD23507-92E6-470E-BFF1-8CFC17CB1E39}"/>
              </a:ext>
            </a:extLst>
          </p:cNvPr>
          <p:cNvSpPr txBox="1"/>
          <p:nvPr/>
        </p:nvSpPr>
        <p:spPr>
          <a:xfrm>
            <a:off x="139912" y="1420693"/>
            <a:ext cx="12569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400" dirty="0">
                <a:solidFill>
                  <a:srgbClr val="FF0000"/>
                </a:solidFill>
              </a:rPr>
              <a:t>Meeting start </a:t>
            </a:r>
          </a:p>
          <a:p>
            <a:pPr algn="ctr"/>
            <a:r>
              <a:rPr lang="en-GB" sz="1400" dirty="0">
                <a:solidFill>
                  <a:srgbClr val="FF0000"/>
                </a:solidFill>
              </a:rPr>
              <a:t>Sunday 11PM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A221B0E2-9EE0-478D-B5B6-2FF49B4CFA7B}"/>
              </a:ext>
            </a:extLst>
          </p:cNvPr>
          <p:cNvSpPr txBox="1"/>
          <p:nvPr/>
        </p:nvSpPr>
        <p:spPr>
          <a:xfrm>
            <a:off x="8792879" y="1372894"/>
            <a:ext cx="14574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400" dirty="0">
                <a:solidFill>
                  <a:srgbClr val="FF0000"/>
                </a:solidFill>
              </a:rPr>
              <a:t>Meeting end</a:t>
            </a:r>
          </a:p>
          <a:p>
            <a:pPr algn="ctr"/>
            <a:r>
              <a:rPr lang="en-GB" sz="1400" dirty="0">
                <a:solidFill>
                  <a:srgbClr val="FF0000"/>
                </a:solidFill>
              </a:rPr>
              <a:t>Thursday 4.00PM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AE3BD49E-D1B9-4088-801E-EF22461DB9E2}"/>
              </a:ext>
            </a:extLst>
          </p:cNvPr>
          <p:cNvSpPr txBox="1"/>
          <p:nvPr/>
        </p:nvSpPr>
        <p:spPr>
          <a:xfrm>
            <a:off x="4676504" y="999242"/>
            <a:ext cx="16864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u="sng" dirty="0"/>
              <a:t>All times in UTC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B1A40BD7-C822-4E09-86D4-8FEB4410549F}"/>
              </a:ext>
            </a:extLst>
          </p:cNvPr>
          <p:cNvSpPr txBox="1"/>
          <p:nvPr/>
        </p:nvSpPr>
        <p:spPr>
          <a:xfrm>
            <a:off x="5691037" y="1496700"/>
            <a:ext cx="11848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400" dirty="0">
                <a:solidFill>
                  <a:srgbClr val="FF0000"/>
                </a:solidFill>
              </a:rPr>
              <a:t>Sunday 11PM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904C6F68-E180-4697-BA5C-B487A25D5742}"/>
              </a:ext>
            </a:extLst>
          </p:cNvPr>
          <p:cNvCxnSpPr/>
          <p:nvPr/>
        </p:nvCxnSpPr>
        <p:spPr>
          <a:xfrm>
            <a:off x="8085288" y="2891176"/>
            <a:ext cx="0" cy="12499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>
            <a:extLst>
              <a:ext uri="{FF2B5EF4-FFF2-40B4-BE49-F238E27FC236}">
                <a16:creationId xmlns:a16="http://schemas.microsoft.com/office/drawing/2014/main" id="{C1539148-188D-470E-B42B-1FAD228F9BE1}"/>
              </a:ext>
            </a:extLst>
          </p:cNvPr>
          <p:cNvCxnSpPr/>
          <p:nvPr/>
        </p:nvCxnSpPr>
        <p:spPr>
          <a:xfrm>
            <a:off x="8951317" y="2864611"/>
            <a:ext cx="0" cy="12499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Title 1">
            <a:extLst>
              <a:ext uri="{FF2B5EF4-FFF2-40B4-BE49-F238E27FC236}">
                <a16:creationId xmlns:a16="http://schemas.microsoft.com/office/drawing/2014/main" id="{0C4754DB-467D-4160-B2B2-E0555BCA7E35}"/>
              </a:ext>
            </a:extLst>
          </p:cNvPr>
          <p:cNvSpPr txBox="1">
            <a:spLocks/>
          </p:cNvSpPr>
          <p:nvPr/>
        </p:nvSpPr>
        <p:spPr>
          <a:xfrm>
            <a:off x="325066" y="387833"/>
            <a:ext cx="10515600" cy="9480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nl-NL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4400" b="1"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/>
              <a:t>SA1#97e </a:t>
            </a:r>
            <a:r>
              <a:rPr lang="en-US" sz="3600" dirty="0"/>
              <a:t>timeline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2B9BE9F8-3989-4E0B-8D14-C22E01140971}"/>
              </a:ext>
            </a:extLst>
          </p:cNvPr>
          <p:cNvSpPr txBox="1"/>
          <p:nvPr/>
        </p:nvSpPr>
        <p:spPr>
          <a:xfrm>
            <a:off x="10602973" y="472678"/>
            <a:ext cx="116730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/>
              <a:t>   1.30PM-3.30PM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4951625C-31DD-4B5C-9E97-6D4055B467E0}"/>
              </a:ext>
            </a:extLst>
          </p:cNvPr>
          <p:cNvSpPr txBox="1"/>
          <p:nvPr/>
        </p:nvSpPr>
        <p:spPr>
          <a:xfrm>
            <a:off x="10715693" y="616005"/>
            <a:ext cx="102303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/>
              <a:t>2 hours session</a:t>
            </a:r>
          </a:p>
        </p:txBody>
      </p:sp>
      <p:pic>
        <p:nvPicPr>
          <p:cNvPr id="118" name="Picture 6" descr="phone icons - 451 free phone icons download (ico, png, icns) | Icons101.com">
            <a:extLst>
              <a:ext uri="{FF2B5EF4-FFF2-40B4-BE49-F238E27FC236}">
                <a16:creationId xmlns:a16="http://schemas.microsoft.com/office/drawing/2014/main" id="{F580CE14-85CB-49DE-A376-E3651CACD1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2658" y="487062"/>
            <a:ext cx="360315" cy="328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5" name="TextBox 74">
            <a:extLst>
              <a:ext uri="{FF2B5EF4-FFF2-40B4-BE49-F238E27FC236}">
                <a16:creationId xmlns:a16="http://schemas.microsoft.com/office/drawing/2014/main" id="{26FC2586-E025-43D7-ABC6-DF3395202DEA}"/>
              </a:ext>
            </a:extLst>
          </p:cNvPr>
          <p:cNvSpPr txBox="1"/>
          <p:nvPr/>
        </p:nvSpPr>
        <p:spPr>
          <a:xfrm>
            <a:off x="10682832" y="919048"/>
            <a:ext cx="108876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b="1" dirty="0"/>
              <a:t>1.00PM-4.00PM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B8395BA9-F852-4733-9897-7F2BA8A132AA}"/>
              </a:ext>
            </a:extLst>
          </p:cNvPr>
          <p:cNvSpPr txBox="1"/>
          <p:nvPr/>
        </p:nvSpPr>
        <p:spPr>
          <a:xfrm>
            <a:off x="10701217" y="1067688"/>
            <a:ext cx="102303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/>
              <a:t>3 hours session</a:t>
            </a:r>
          </a:p>
        </p:txBody>
      </p:sp>
      <p:pic>
        <p:nvPicPr>
          <p:cNvPr id="77" name="Picture 6" descr="Phone icon 512x512px (ico, png, icns) - free download | Icons101.com">
            <a:extLst>
              <a:ext uri="{FF2B5EF4-FFF2-40B4-BE49-F238E27FC236}">
                <a16:creationId xmlns:a16="http://schemas.microsoft.com/office/drawing/2014/main" id="{AFE033FB-E046-4344-BCC9-5F5DD7722D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7929" y="935289"/>
            <a:ext cx="405535" cy="405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4" name="TextBox 93">
            <a:extLst>
              <a:ext uri="{FF2B5EF4-FFF2-40B4-BE49-F238E27FC236}">
                <a16:creationId xmlns:a16="http://schemas.microsoft.com/office/drawing/2014/main" id="{A2D96C0C-0ADC-4B7E-B204-ACD3C4530218}"/>
              </a:ext>
            </a:extLst>
          </p:cNvPr>
          <p:cNvSpPr txBox="1"/>
          <p:nvPr/>
        </p:nvSpPr>
        <p:spPr>
          <a:xfrm>
            <a:off x="1612830" y="5408009"/>
            <a:ext cx="21183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C000"/>
                </a:solidFill>
              </a:rPr>
              <a:t>GLOBAL</a:t>
            </a: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7B03AA28-6AC4-4AB1-BCCF-D6333107C563}"/>
              </a:ext>
            </a:extLst>
          </p:cNvPr>
          <p:cNvSpPr txBox="1"/>
          <p:nvPr/>
        </p:nvSpPr>
        <p:spPr>
          <a:xfrm>
            <a:off x="5114186" y="5408009"/>
            <a:ext cx="23926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7030A0"/>
                </a:solidFill>
              </a:rPr>
              <a:t>BLOCK B</a:t>
            </a:r>
          </a:p>
        </p:txBody>
      </p:sp>
      <p:sp>
        <p:nvSpPr>
          <p:cNvPr id="145" name="TextBox 144">
            <a:extLst>
              <a:ext uri="{FF2B5EF4-FFF2-40B4-BE49-F238E27FC236}">
                <a16:creationId xmlns:a16="http://schemas.microsoft.com/office/drawing/2014/main" id="{EF28F37B-CC3B-40DF-B57A-5FF3A111B5D6}"/>
              </a:ext>
            </a:extLst>
          </p:cNvPr>
          <p:cNvSpPr txBox="1"/>
          <p:nvPr/>
        </p:nvSpPr>
        <p:spPr>
          <a:xfrm>
            <a:off x="8140868" y="2088776"/>
            <a:ext cx="51648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/>
              <a:t>11AM</a:t>
            </a:r>
          </a:p>
        </p:txBody>
      </p:sp>
      <p:sp>
        <p:nvSpPr>
          <p:cNvPr id="148" name="TextBox 147">
            <a:extLst>
              <a:ext uri="{FF2B5EF4-FFF2-40B4-BE49-F238E27FC236}">
                <a16:creationId xmlns:a16="http://schemas.microsoft.com/office/drawing/2014/main" id="{453D36AD-B2E9-48C7-AF7E-DFD81F4ED316}"/>
              </a:ext>
            </a:extLst>
          </p:cNvPr>
          <p:cNvSpPr txBox="1"/>
          <p:nvPr/>
        </p:nvSpPr>
        <p:spPr>
          <a:xfrm>
            <a:off x="7739838" y="2088776"/>
            <a:ext cx="50687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/>
              <a:t>11PM</a:t>
            </a:r>
          </a:p>
        </p:txBody>
      </p:sp>
      <p:sp>
        <p:nvSpPr>
          <p:cNvPr id="121" name="Rectangle 120">
            <a:extLst>
              <a:ext uri="{FF2B5EF4-FFF2-40B4-BE49-F238E27FC236}">
                <a16:creationId xmlns:a16="http://schemas.microsoft.com/office/drawing/2014/main" id="{F9D3FFC9-0DCF-469F-87A9-20612E0517B1}"/>
              </a:ext>
            </a:extLst>
          </p:cNvPr>
          <p:cNvSpPr/>
          <p:nvPr/>
        </p:nvSpPr>
        <p:spPr>
          <a:xfrm>
            <a:off x="8304902" y="5517502"/>
            <a:ext cx="7553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Objections</a:t>
            </a:r>
          </a:p>
        </p:txBody>
      </p:sp>
      <p:sp>
        <p:nvSpPr>
          <p:cNvPr id="122" name="Right Brace 121">
            <a:extLst>
              <a:ext uri="{FF2B5EF4-FFF2-40B4-BE49-F238E27FC236}">
                <a16:creationId xmlns:a16="http://schemas.microsoft.com/office/drawing/2014/main" id="{FCF87E5C-BE3A-459A-8BAC-3DD202542C9E}"/>
              </a:ext>
            </a:extLst>
          </p:cNvPr>
          <p:cNvSpPr/>
          <p:nvPr/>
        </p:nvSpPr>
        <p:spPr>
          <a:xfrm rot="5400000">
            <a:off x="8576235" y="5140169"/>
            <a:ext cx="189066" cy="64003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353090E0-7767-4C8F-821F-B522476EDFE6}"/>
              </a:ext>
            </a:extLst>
          </p:cNvPr>
          <p:cNvSpPr txBox="1"/>
          <p:nvPr/>
        </p:nvSpPr>
        <p:spPr>
          <a:xfrm>
            <a:off x="8777517" y="2089338"/>
            <a:ext cx="54694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/>
              <a:t>11 AM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F69C481D-240D-47F0-98B7-ABC33A1DBF04}"/>
              </a:ext>
            </a:extLst>
          </p:cNvPr>
          <p:cNvSpPr txBox="1"/>
          <p:nvPr/>
        </p:nvSpPr>
        <p:spPr>
          <a:xfrm>
            <a:off x="6531811" y="2783545"/>
            <a:ext cx="657552" cy="43088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GB" sz="1100" dirty="0"/>
              <a:t>Monday</a:t>
            </a:r>
          </a:p>
          <a:p>
            <a:pPr algn="ctr"/>
            <a:r>
              <a:rPr lang="en-GB" sz="1100" dirty="0"/>
              <a:t>21 Feb</a:t>
            </a:r>
          </a:p>
        </p:txBody>
      </p:sp>
      <p:sp>
        <p:nvSpPr>
          <p:cNvPr id="134" name="TextBox 133">
            <a:extLst>
              <a:ext uri="{FF2B5EF4-FFF2-40B4-BE49-F238E27FC236}">
                <a16:creationId xmlns:a16="http://schemas.microsoft.com/office/drawing/2014/main" id="{184C31D0-663E-4B2D-AF8C-69EBE22E4756}"/>
              </a:ext>
            </a:extLst>
          </p:cNvPr>
          <p:cNvSpPr txBox="1"/>
          <p:nvPr/>
        </p:nvSpPr>
        <p:spPr>
          <a:xfrm>
            <a:off x="4151982" y="1502015"/>
            <a:ext cx="11399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>
                <a:solidFill>
                  <a:srgbClr val="FF0000"/>
                </a:solidFill>
              </a:rPr>
              <a:t>Friday 11PM</a:t>
            </a:r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8406C737-8290-42AB-87FA-F9ADE0187FBE}"/>
              </a:ext>
            </a:extLst>
          </p:cNvPr>
          <p:cNvSpPr txBox="1"/>
          <p:nvPr/>
        </p:nvSpPr>
        <p:spPr>
          <a:xfrm>
            <a:off x="985785" y="2384012"/>
            <a:ext cx="114807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/>
              <a:t>SIDs presentation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BB296699-35C7-4E9B-9679-8EA70A4BC046}"/>
              </a:ext>
            </a:extLst>
          </p:cNvPr>
          <p:cNvSpPr txBox="1"/>
          <p:nvPr/>
        </p:nvSpPr>
        <p:spPr>
          <a:xfrm>
            <a:off x="781261" y="2769861"/>
            <a:ext cx="67678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/>
              <a:t>Monday</a:t>
            </a:r>
          </a:p>
          <a:p>
            <a:r>
              <a:rPr lang="en-GB" sz="1100" dirty="0"/>
              <a:t>14 Feb</a:t>
            </a:r>
          </a:p>
        </p:txBody>
      </p:sp>
      <p:sp>
        <p:nvSpPr>
          <p:cNvPr id="168" name="TextBox 167">
            <a:extLst>
              <a:ext uri="{FF2B5EF4-FFF2-40B4-BE49-F238E27FC236}">
                <a16:creationId xmlns:a16="http://schemas.microsoft.com/office/drawing/2014/main" id="{1E9F5834-5F6F-4E05-91A2-EADFC343F43D}"/>
              </a:ext>
            </a:extLst>
          </p:cNvPr>
          <p:cNvSpPr txBox="1"/>
          <p:nvPr/>
        </p:nvSpPr>
        <p:spPr>
          <a:xfrm>
            <a:off x="8974008" y="2856717"/>
            <a:ext cx="5565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4 Mar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D7DB2A5-0771-436D-A038-CBFE40D8044B}"/>
              </a:ext>
            </a:extLst>
          </p:cNvPr>
          <p:cNvSpPr/>
          <p:nvPr/>
        </p:nvSpPr>
        <p:spPr>
          <a:xfrm>
            <a:off x="593187" y="3239023"/>
            <a:ext cx="7443465" cy="275677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0" name="Rectangle 169">
            <a:extLst>
              <a:ext uri="{FF2B5EF4-FFF2-40B4-BE49-F238E27FC236}">
                <a16:creationId xmlns:a16="http://schemas.microsoft.com/office/drawing/2014/main" id="{11CE7FB4-7BDD-4815-A04F-08D15B808565}"/>
              </a:ext>
            </a:extLst>
          </p:cNvPr>
          <p:cNvSpPr/>
          <p:nvPr/>
        </p:nvSpPr>
        <p:spPr>
          <a:xfrm>
            <a:off x="3951215" y="3517370"/>
            <a:ext cx="4084735" cy="211948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72" name="Picture 6" descr="phone icons - 451 free phone icons download (ico, png, icns) | Icons101.com">
            <a:extLst>
              <a:ext uri="{FF2B5EF4-FFF2-40B4-BE49-F238E27FC236}">
                <a16:creationId xmlns:a16="http://schemas.microsoft.com/office/drawing/2014/main" id="{D9F49589-DA48-4E0A-BD60-1381470547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828" y="3316346"/>
            <a:ext cx="432315" cy="393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3" name="Picture 6" descr="phone icons - 451 free phone icons download (ico, png, icns) | Icons101.com">
            <a:extLst>
              <a:ext uri="{FF2B5EF4-FFF2-40B4-BE49-F238E27FC236}">
                <a16:creationId xmlns:a16="http://schemas.microsoft.com/office/drawing/2014/main" id="{E140442A-66C6-41D5-9F96-DA74A21CA2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770" y="3315156"/>
            <a:ext cx="432315" cy="393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" name="TextBox 108">
            <a:extLst>
              <a:ext uri="{FF2B5EF4-FFF2-40B4-BE49-F238E27FC236}">
                <a16:creationId xmlns:a16="http://schemas.microsoft.com/office/drawing/2014/main" id="{3E6C826E-4AC4-4898-A342-9CA107339373}"/>
              </a:ext>
            </a:extLst>
          </p:cNvPr>
          <p:cNvSpPr txBox="1"/>
          <p:nvPr/>
        </p:nvSpPr>
        <p:spPr>
          <a:xfrm>
            <a:off x="4831548" y="3165913"/>
            <a:ext cx="1458373" cy="73866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GB" sz="1400" dirty="0"/>
          </a:p>
          <a:p>
            <a:pPr algn="ctr"/>
            <a:r>
              <a:rPr lang="en-GB" sz="1400" dirty="0"/>
              <a:t>Meeting on hold</a:t>
            </a:r>
          </a:p>
          <a:p>
            <a:pPr algn="ctr"/>
            <a:endParaRPr lang="en-GB" sz="1400" dirty="0"/>
          </a:p>
        </p:txBody>
      </p: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67B8252C-390A-4F10-A6F4-155260CA2E80}"/>
              </a:ext>
            </a:extLst>
          </p:cNvPr>
          <p:cNvCxnSpPr>
            <a:cxnSpLocks/>
          </p:cNvCxnSpPr>
          <p:nvPr/>
        </p:nvCxnSpPr>
        <p:spPr>
          <a:xfrm>
            <a:off x="4827675" y="2712150"/>
            <a:ext cx="1482830" cy="143614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9">
            <a:extLst>
              <a:ext uri="{FF2B5EF4-FFF2-40B4-BE49-F238E27FC236}">
                <a16:creationId xmlns:a16="http://schemas.microsoft.com/office/drawing/2014/main" id="{643A0496-D084-4F64-9126-F32A5F780556}"/>
              </a:ext>
            </a:extLst>
          </p:cNvPr>
          <p:cNvCxnSpPr>
            <a:cxnSpLocks/>
          </p:cNvCxnSpPr>
          <p:nvPr/>
        </p:nvCxnSpPr>
        <p:spPr>
          <a:xfrm flipH="1">
            <a:off x="4797973" y="2767666"/>
            <a:ext cx="1569787" cy="137233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9" name="Picture 6" descr="Phone icon 512x512px (ico, png, icns) - free download | Icons101.com">
            <a:extLst>
              <a:ext uri="{FF2B5EF4-FFF2-40B4-BE49-F238E27FC236}">
                <a16:creationId xmlns:a16="http://schemas.microsoft.com/office/drawing/2014/main" id="{8476873E-F0AF-4053-8304-5B43D5B35F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9377" y="3291825"/>
            <a:ext cx="405535" cy="405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0" name="Rectangle 179">
            <a:extLst>
              <a:ext uri="{FF2B5EF4-FFF2-40B4-BE49-F238E27FC236}">
                <a16:creationId xmlns:a16="http://schemas.microsoft.com/office/drawing/2014/main" id="{5D52ECB5-E762-414C-A563-84C7CB71866B}"/>
              </a:ext>
            </a:extLst>
          </p:cNvPr>
          <p:cNvSpPr/>
          <p:nvPr/>
        </p:nvSpPr>
        <p:spPr>
          <a:xfrm>
            <a:off x="686878" y="5405032"/>
            <a:ext cx="799882" cy="352511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1" name="Rectangle 180">
            <a:extLst>
              <a:ext uri="{FF2B5EF4-FFF2-40B4-BE49-F238E27FC236}">
                <a16:creationId xmlns:a16="http://schemas.microsoft.com/office/drawing/2014/main" id="{3FD999ED-0F04-4706-8A52-A39901C57143}"/>
              </a:ext>
            </a:extLst>
          </p:cNvPr>
          <p:cNvSpPr/>
          <p:nvPr/>
        </p:nvSpPr>
        <p:spPr>
          <a:xfrm>
            <a:off x="4188445" y="5408009"/>
            <a:ext cx="921740" cy="369332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82" name="Picture 6" descr="phone icons - 451 free phone icons download (ico, png, icns) | Icons101.com">
            <a:extLst>
              <a:ext uri="{FF2B5EF4-FFF2-40B4-BE49-F238E27FC236}">
                <a16:creationId xmlns:a16="http://schemas.microsoft.com/office/drawing/2014/main" id="{51C02B30-28FC-4E7B-A0E4-EC75F63988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7890" y="3273993"/>
            <a:ext cx="432315" cy="393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3" name="Picture 6" descr="phone icons - 451 free phone icons download (ico, png, icns) | Icons101.com">
            <a:extLst>
              <a:ext uri="{FF2B5EF4-FFF2-40B4-BE49-F238E27FC236}">
                <a16:creationId xmlns:a16="http://schemas.microsoft.com/office/drawing/2014/main" id="{72543FF2-13C0-422B-998B-68C006CF91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3007" y="3273993"/>
            <a:ext cx="432315" cy="393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E70ED93-A923-43AE-9B3C-B3B349898EAF}"/>
              </a:ext>
            </a:extLst>
          </p:cNvPr>
          <p:cNvCxnSpPr/>
          <p:nvPr/>
        </p:nvCxnSpPr>
        <p:spPr>
          <a:xfrm>
            <a:off x="3164048" y="2890436"/>
            <a:ext cx="0" cy="12499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4274F80-DFB4-4499-A9CA-FD218F57E2F1}"/>
              </a:ext>
            </a:extLst>
          </p:cNvPr>
          <p:cNvCxnSpPr/>
          <p:nvPr/>
        </p:nvCxnSpPr>
        <p:spPr>
          <a:xfrm>
            <a:off x="4002948" y="2940770"/>
            <a:ext cx="0" cy="12499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F7BF1E1B-8024-4F77-BB7C-12F0DF91C21F}"/>
              </a:ext>
            </a:extLst>
          </p:cNvPr>
          <p:cNvCxnSpPr/>
          <p:nvPr/>
        </p:nvCxnSpPr>
        <p:spPr>
          <a:xfrm>
            <a:off x="1524564" y="2974326"/>
            <a:ext cx="0" cy="12499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>
            <a:extLst>
              <a:ext uri="{FF2B5EF4-FFF2-40B4-BE49-F238E27FC236}">
                <a16:creationId xmlns:a16="http://schemas.microsoft.com/office/drawing/2014/main" id="{08FBA630-D4C1-4DAF-B81C-5B5DC9FD7943}"/>
              </a:ext>
            </a:extLst>
          </p:cNvPr>
          <p:cNvCxnSpPr/>
          <p:nvPr/>
        </p:nvCxnSpPr>
        <p:spPr>
          <a:xfrm>
            <a:off x="687062" y="2967335"/>
            <a:ext cx="0" cy="12499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Connector 110">
            <a:extLst>
              <a:ext uri="{FF2B5EF4-FFF2-40B4-BE49-F238E27FC236}">
                <a16:creationId xmlns:a16="http://schemas.microsoft.com/office/drawing/2014/main" id="{4B57AFF1-7735-4F69-8CC8-0DACE93B322D}"/>
              </a:ext>
            </a:extLst>
          </p:cNvPr>
          <p:cNvCxnSpPr>
            <a:cxnSpLocks/>
          </p:cNvCxnSpPr>
          <p:nvPr/>
        </p:nvCxnSpPr>
        <p:spPr>
          <a:xfrm>
            <a:off x="3923475" y="2266923"/>
            <a:ext cx="0" cy="1864493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799028A2-F15B-4BC9-AE54-F1801E94DE01}"/>
              </a:ext>
            </a:extLst>
          </p:cNvPr>
          <p:cNvCxnSpPr>
            <a:cxnSpLocks/>
          </p:cNvCxnSpPr>
          <p:nvPr/>
        </p:nvCxnSpPr>
        <p:spPr>
          <a:xfrm flipH="1">
            <a:off x="6349325" y="1900514"/>
            <a:ext cx="1577" cy="242649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Right Brace 111">
            <a:extLst>
              <a:ext uri="{FF2B5EF4-FFF2-40B4-BE49-F238E27FC236}">
                <a16:creationId xmlns:a16="http://schemas.microsoft.com/office/drawing/2014/main" id="{6D70A8DE-71A0-424B-9EB7-CAFB7C0C978D}"/>
              </a:ext>
            </a:extLst>
          </p:cNvPr>
          <p:cNvSpPr/>
          <p:nvPr/>
        </p:nvSpPr>
        <p:spPr>
          <a:xfrm rot="5400000">
            <a:off x="8085013" y="4266645"/>
            <a:ext cx="189384" cy="348474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20" name="Picture 6" descr="Phone icon 512x512px (ico, png, icns) - free download | Icons101.com">
            <a:extLst>
              <a:ext uri="{FF2B5EF4-FFF2-40B4-BE49-F238E27FC236}">
                <a16:creationId xmlns:a16="http://schemas.microsoft.com/office/drawing/2014/main" id="{D853939A-5450-4978-9C42-23B6C5FFC7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8484" y="3320049"/>
            <a:ext cx="405535" cy="405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33" name="Straight Connector 132">
            <a:extLst>
              <a:ext uri="{FF2B5EF4-FFF2-40B4-BE49-F238E27FC236}">
                <a16:creationId xmlns:a16="http://schemas.microsoft.com/office/drawing/2014/main" id="{549A8E03-36AF-4A90-8078-50B0C3EBF80B}"/>
              </a:ext>
            </a:extLst>
          </p:cNvPr>
          <p:cNvCxnSpPr>
            <a:cxnSpLocks/>
          </p:cNvCxnSpPr>
          <p:nvPr/>
        </p:nvCxnSpPr>
        <p:spPr>
          <a:xfrm>
            <a:off x="4780610" y="1894734"/>
            <a:ext cx="250" cy="242880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1332C9F2-B6E2-4E2C-AC1F-46C040BA5087}"/>
              </a:ext>
            </a:extLst>
          </p:cNvPr>
          <p:cNvSpPr txBox="1"/>
          <p:nvPr/>
        </p:nvSpPr>
        <p:spPr>
          <a:xfrm>
            <a:off x="8099823" y="2779772"/>
            <a:ext cx="857927" cy="43088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GB" sz="1100" dirty="0"/>
              <a:t>Wednesday</a:t>
            </a:r>
          </a:p>
          <a:p>
            <a:pPr algn="ctr"/>
            <a:r>
              <a:rPr lang="en-GB" sz="1100" dirty="0"/>
              <a:t>23 Feb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6AE5062-1727-45A7-8419-2AFD7D070A78}"/>
              </a:ext>
            </a:extLst>
          </p:cNvPr>
          <p:cNvSpPr txBox="1"/>
          <p:nvPr/>
        </p:nvSpPr>
        <p:spPr>
          <a:xfrm>
            <a:off x="9038051" y="2809125"/>
            <a:ext cx="710451" cy="43088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GB" sz="1100" dirty="0"/>
              <a:t>Thursday</a:t>
            </a:r>
          </a:p>
          <a:p>
            <a:pPr algn="ctr"/>
            <a:r>
              <a:rPr lang="en-GB" sz="1100" dirty="0"/>
              <a:t>24 Feb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19780DD-83B4-473C-8877-2484E0079727}"/>
              </a:ext>
            </a:extLst>
          </p:cNvPr>
          <p:cNvSpPr txBox="1"/>
          <p:nvPr/>
        </p:nvSpPr>
        <p:spPr>
          <a:xfrm>
            <a:off x="4096432" y="2774679"/>
            <a:ext cx="569387" cy="43088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sz="1100" dirty="0"/>
              <a:t>Friday</a:t>
            </a:r>
          </a:p>
          <a:p>
            <a:r>
              <a:rPr lang="en-GB" sz="1100" dirty="0"/>
              <a:t>18 Feb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FDFC78E-51BD-4D9E-83EC-CF5345467622}"/>
              </a:ext>
            </a:extLst>
          </p:cNvPr>
          <p:cNvCxnSpPr/>
          <p:nvPr/>
        </p:nvCxnSpPr>
        <p:spPr>
          <a:xfrm>
            <a:off x="2323750" y="2897427"/>
            <a:ext cx="0" cy="12499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TextBox 94">
            <a:extLst>
              <a:ext uri="{FF2B5EF4-FFF2-40B4-BE49-F238E27FC236}">
                <a16:creationId xmlns:a16="http://schemas.microsoft.com/office/drawing/2014/main" id="{F658C18A-84EC-4265-940C-820D15A7239A}"/>
              </a:ext>
            </a:extLst>
          </p:cNvPr>
          <p:cNvSpPr txBox="1"/>
          <p:nvPr/>
        </p:nvSpPr>
        <p:spPr>
          <a:xfrm>
            <a:off x="8143314" y="3350512"/>
            <a:ext cx="721672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sz="1200" dirty="0"/>
              <a:t>NO CALL</a:t>
            </a:r>
          </a:p>
        </p:txBody>
      </p: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92E6EB9F-4ECF-40DF-8151-66FCBBBC4D4B}"/>
              </a:ext>
            </a:extLst>
          </p:cNvPr>
          <p:cNvCxnSpPr>
            <a:cxnSpLocks/>
          </p:cNvCxnSpPr>
          <p:nvPr/>
        </p:nvCxnSpPr>
        <p:spPr>
          <a:xfrm>
            <a:off x="577527" y="1933806"/>
            <a:ext cx="250" cy="242880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Connector 98">
            <a:extLst>
              <a:ext uri="{FF2B5EF4-FFF2-40B4-BE49-F238E27FC236}">
                <a16:creationId xmlns:a16="http://schemas.microsoft.com/office/drawing/2014/main" id="{E59D3DD4-4FD4-4EEB-9C2E-7FBF988B5F7F}"/>
              </a:ext>
            </a:extLst>
          </p:cNvPr>
          <p:cNvCxnSpPr>
            <a:cxnSpLocks/>
          </p:cNvCxnSpPr>
          <p:nvPr/>
        </p:nvCxnSpPr>
        <p:spPr>
          <a:xfrm>
            <a:off x="9613366" y="1912335"/>
            <a:ext cx="250" cy="242880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Rectangle 135">
            <a:extLst>
              <a:ext uri="{FF2B5EF4-FFF2-40B4-BE49-F238E27FC236}">
                <a16:creationId xmlns:a16="http://schemas.microsoft.com/office/drawing/2014/main" id="{EAD434A7-1045-429C-B972-88D19A621BB5}"/>
              </a:ext>
            </a:extLst>
          </p:cNvPr>
          <p:cNvSpPr/>
          <p:nvPr/>
        </p:nvSpPr>
        <p:spPr>
          <a:xfrm>
            <a:off x="3526834" y="4220161"/>
            <a:ext cx="719937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5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Start </a:t>
            </a:r>
          </a:p>
          <a:p>
            <a:pPr algn="ctr"/>
            <a:r>
              <a:rPr lang="en-US" sz="105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Block B</a:t>
            </a:r>
            <a:endParaRPr lang="en-GB" sz="1050" b="1" dirty="0"/>
          </a:p>
        </p:txBody>
      </p:sp>
      <p:cxnSp>
        <p:nvCxnSpPr>
          <p:cNvPr id="137" name="Straight Connector 136">
            <a:extLst>
              <a:ext uri="{FF2B5EF4-FFF2-40B4-BE49-F238E27FC236}">
                <a16:creationId xmlns:a16="http://schemas.microsoft.com/office/drawing/2014/main" id="{2BFDF8C5-5330-4EBF-A7DF-E6C27142C57F}"/>
              </a:ext>
            </a:extLst>
          </p:cNvPr>
          <p:cNvCxnSpPr>
            <a:cxnSpLocks/>
          </p:cNvCxnSpPr>
          <p:nvPr/>
        </p:nvCxnSpPr>
        <p:spPr>
          <a:xfrm>
            <a:off x="8038520" y="3488422"/>
            <a:ext cx="0" cy="966132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9" name="Rectangle 138">
            <a:extLst>
              <a:ext uri="{FF2B5EF4-FFF2-40B4-BE49-F238E27FC236}">
                <a16:creationId xmlns:a16="http://schemas.microsoft.com/office/drawing/2014/main" id="{35245A7E-78D4-4DBD-9420-2796CA3C5565}"/>
              </a:ext>
            </a:extLst>
          </p:cNvPr>
          <p:cNvSpPr/>
          <p:nvPr/>
        </p:nvSpPr>
        <p:spPr>
          <a:xfrm>
            <a:off x="7819736" y="4489470"/>
            <a:ext cx="719937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5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Final Ver. </a:t>
            </a:r>
          </a:p>
          <a:p>
            <a:pPr algn="ctr"/>
            <a:r>
              <a:rPr lang="en-US" sz="105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Block B &amp; Global</a:t>
            </a:r>
            <a:endParaRPr lang="en-GB" sz="1050" b="1" dirty="0"/>
          </a:p>
        </p:txBody>
      </p:sp>
      <p:cxnSp>
        <p:nvCxnSpPr>
          <p:cNvPr id="140" name="Straight Connector 139">
            <a:extLst>
              <a:ext uri="{FF2B5EF4-FFF2-40B4-BE49-F238E27FC236}">
                <a16:creationId xmlns:a16="http://schemas.microsoft.com/office/drawing/2014/main" id="{0B435859-9624-4105-87C8-09535AB76DA8}"/>
              </a:ext>
            </a:extLst>
          </p:cNvPr>
          <p:cNvCxnSpPr>
            <a:cxnSpLocks/>
          </p:cNvCxnSpPr>
          <p:nvPr/>
        </p:nvCxnSpPr>
        <p:spPr>
          <a:xfrm>
            <a:off x="9024067" y="2356169"/>
            <a:ext cx="0" cy="300898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Straight Connector 140">
            <a:extLst>
              <a:ext uri="{FF2B5EF4-FFF2-40B4-BE49-F238E27FC236}">
                <a16:creationId xmlns:a16="http://schemas.microsoft.com/office/drawing/2014/main" id="{490AA670-42F2-49AD-942F-672DB340C4B9}"/>
              </a:ext>
            </a:extLst>
          </p:cNvPr>
          <p:cNvCxnSpPr>
            <a:cxnSpLocks/>
          </p:cNvCxnSpPr>
          <p:nvPr/>
        </p:nvCxnSpPr>
        <p:spPr>
          <a:xfrm>
            <a:off x="8348442" y="2541864"/>
            <a:ext cx="0" cy="275997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Rectangle 141">
            <a:extLst>
              <a:ext uri="{FF2B5EF4-FFF2-40B4-BE49-F238E27FC236}">
                <a16:creationId xmlns:a16="http://schemas.microsoft.com/office/drawing/2014/main" id="{0AF74489-1F5C-41F8-BE72-9CE7C1BD231E}"/>
              </a:ext>
            </a:extLst>
          </p:cNvPr>
          <p:cNvSpPr/>
          <p:nvPr/>
        </p:nvSpPr>
        <p:spPr>
          <a:xfrm>
            <a:off x="234770" y="4380310"/>
            <a:ext cx="719937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5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Start </a:t>
            </a:r>
          </a:p>
          <a:p>
            <a:pPr algn="ctr"/>
            <a:r>
              <a:rPr lang="en-US" sz="105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Global</a:t>
            </a:r>
            <a:endParaRPr lang="en-GB" sz="1050" b="1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8BEDC8F-4E93-4AEA-B24F-3BE49B8790CC}"/>
              </a:ext>
            </a:extLst>
          </p:cNvPr>
          <p:cNvGrpSpPr/>
          <p:nvPr/>
        </p:nvGrpSpPr>
        <p:grpSpPr>
          <a:xfrm>
            <a:off x="802450" y="3796508"/>
            <a:ext cx="505507" cy="406217"/>
            <a:chOff x="6601366" y="3842807"/>
            <a:chExt cx="505507" cy="406217"/>
          </a:xfrm>
        </p:grpSpPr>
        <p:pic>
          <p:nvPicPr>
            <p:cNvPr id="1026" name="Picture 2">
              <a:extLst>
                <a:ext uri="{FF2B5EF4-FFF2-40B4-BE49-F238E27FC236}">
                  <a16:creationId xmlns:a16="http://schemas.microsoft.com/office/drawing/2014/main" id="{C93648AD-49C3-4C34-AF03-82F75C99719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01366" y="4101467"/>
              <a:ext cx="160161" cy="1475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9" name="Picture 2">
              <a:extLst>
                <a:ext uri="{FF2B5EF4-FFF2-40B4-BE49-F238E27FC236}">
                  <a16:creationId xmlns:a16="http://schemas.microsoft.com/office/drawing/2014/main" id="{2E4F940C-ADC2-4CB5-BA71-4217F6D64D3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28599" y="3842807"/>
              <a:ext cx="160161" cy="1475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2" name="Picture 2">
              <a:extLst>
                <a:ext uri="{FF2B5EF4-FFF2-40B4-BE49-F238E27FC236}">
                  <a16:creationId xmlns:a16="http://schemas.microsoft.com/office/drawing/2014/main" id="{1BAF35A2-B5D0-4EE0-B3BE-0C36CBEB17F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46712" y="4027364"/>
              <a:ext cx="160161" cy="1475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3" name="TextBox 102">
            <a:extLst>
              <a:ext uri="{FF2B5EF4-FFF2-40B4-BE49-F238E27FC236}">
                <a16:creationId xmlns:a16="http://schemas.microsoft.com/office/drawing/2014/main" id="{B4DA0ECB-3B0F-484E-87C5-B668A86196AA}"/>
              </a:ext>
            </a:extLst>
          </p:cNvPr>
          <p:cNvSpPr txBox="1"/>
          <p:nvPr/>
        </p:nvSpPr>
        <p:spPr>
          <a:xfrm>
            <a:off x="464040" y="6001640"/>
            <a:ext cx="3368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Global = SIDs discussions, LSs, etc.</a:t>
            </a: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25E16DEC-B0F3-4982-9DB7-53A50508C7D8}"/>
              </a:ext>
            </a:extLst>
          </p:cNvPr>
          <p:cNvSpPr txBox="1"/>
          <p:nvPr/>
        </p:nvSpPr>
        <p:spPr>
          <a:xfrm>
            <a:off x="4191438" y="5976040"/>
            <a:ext cx="44902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Block B = contributions on agreed SIDs (if any)</a:t>
            </a:r>
          </a:p>
        </p:txBody>
      </p:sp>
      <p:pic>
        <p:nvPicPr>
          <p:cNvPr id="129" name="Picture 6" descr="Phone icon 512x512px (ico, png, icns) - free download | Icons101.com">
            <a:extLst>
              <a:ext uri="{FF2B5EF4-FFF2-40B4-BE49-F238E27FC236}">
                <a16:creationId xmlns:a16="http://schemas.microsoft.com/office/drawing/2014/main" id="{06800D84-F183-4407-AC73-98F31DF41D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5990" y="3311084"/>
            <a:ext cx="405535" cy="405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6" name="TextBox 155">
            <a:extLst>
              <a:ext uri="{FF2B5EF4-FFF2-40B4-BE49-F238E27FC236}">
                <a16:creationId xmlns:a16="http://schemas.microsoft.com/office/drawing/2014/main" id="{E57E9EA6-7D5B-43EF-93EE-0588EFE650DC}"/>
              </a:ext>
            </a:extLst>
          </p:cNvPr>
          <p:cNvSpPr txBox="1"/>
          <p:nvPr/>
        </p:nvSpPr>
        <p:spPr>
          <a:xfrm>
            <a:off x="4000274" y="3347784"/>
            <a:ext cx="721672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sz="1200" dirty="0"/>
              <a:t>NO CALL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B0FB180E-F2D9-4A2D-AA2A-7746B38D2A32}"/>
              </a:ext>
            </a:extLst>
          </p:cNvPr>
          <p:cNvCxnSpPr/>
          <p:nvPr/>
        </p:nvCxnSpPr>
        <p:spPr>
          <a:xfrm flipH="1">
            <a:off x="1140903" y="2567031"/>
            <a:ext cx="251669" cy="78856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938F946B-7141-4B53-B015-7C6B4666902A}"/>
              </a:ext>
            </a:extLst>
          </p:cNvPr>
          <p:cNvCxnSpPr>
            <a:endCxn id="173" idx="0"/>
          </p:cNvCxnSpPr>
          <p:nvPr/>
        </p:nvCxnSpPr>
        <p:spPr>
          <a:xfrm>
            <a:off x="1669409" y="2600587"/>
            <a:ext cx="238519" cy="71456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TextBox 129">
            <a:extLst>
              <a:ext uri="{FF2B5EF4-FFF2-40B4-BE49-F238E27FC236}">
                <a16:creationId xmlns:a16="http://schemas.microsoft.com/office/drawing/2014/main" id="{2CDA37A9-8973-44BD-846A-10628E20ACFE}"/>
              </a:ext>
            </a:extLst>
          </p:cNvPr>
          <p:cNvSpPr txBox="1"/>
          <p:nvPr/>
        </p:nvSpPr>
        <p:spPr>
          <a:xfrm>
            <a:off x="3655798" y="1939173"/>
            <a:ext cx="50687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50" dirty="0"/>
              <a:t>11PM</a:t>
            </a: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4F0AF070-4472-4C7A-AB4D-7A7CE9542550}"/>
              </a:ext>
            </a:extLst>
          </p:cNvPr>
          <p:cNvSpPr txBox="1"/>
          <p:nvPr/>
        </p:nvSpPr>
        <p:spPr>
          <a:xfrm>
            <a:off x="2161642" y="2377022"/>
            <a:ext cx="89319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/>
              <a:t>LS discussion</a:t>
            </a:r>
          </a:p>
        </p:txBody>
      </p:sp>
      <p:sp>
        <p:nvSpPr>
          <p:cNvPr id="144" name="TextBox 143">
            <a:extLst>
              <a:ext uri="{FF2B5EF4-FFF2-40B4-BE49-F238E27FC236}">
                <a16:creationId xmlns:a16="http://schemas.microsoft.com/office/drawing/2014/main" id="{970FF0C5-DF7A-4B17-ACD2-E055C67F8E6F}"/>
              </a:ext>
            </a:extLst>
          </p:cNvPr>
          <p:cNvSpPr txBox="1"/>
          <p:nvPr/>
        </p:nvSpPr>
        <p:spPr>
          <a:xfrm>
            <a:off x="3020587" y="2361642"/>
            <a:ext cx="982961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050" dirty="0"/>
              <a:t>green light</a:t>
            </a:r>
          </a:p>
          <a:p>
            <a:pPr algn="ctr"/>
            <a:r>
              <a:rPr lang="en-GB" sz="1050" dirty="0"/>
              <a:t>(to agree SIDs)</a:t>
            </a:r>
          </a:p>
        </p:txBody>
      </p:sp>
      <p:cxnSp>
        <p:nvCxnSpPr>
          <p:cNvPr id="146" name="Straight Arrow Connector 145">
            <a:extLst>
              <a:ext uri="{FF2B5EF4-FFF2-40B4-BE49-F238E27FC236}">
                <a16:creationId xmlns:a16="http://schemas.microsoft.com/office/drawing/2014/main" id="{572FD0D1-E07E-42B8-9DE3-96EFCBE1F74C}"/>
              </a:ext>
            </a:extLst>
          </p:cNvPr>
          <p:cNvCxnSpPr>
            <a:cxnSpLocks/>
          </p:cNvCxnSpPr>
          <p:nvPr/>
        </p:nvCxnSpPr>
        <p:spPr>
          <a:xfrm>
            <a:off x="3254928" y="2709644"/>
            <a:ext cx="149036" cy="616697"/>
          </a:xfrm>
          <a:prstGeom prst="straightConnector1">
            <a:avLst/>
          </a:prstGeom>
          <a:ln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Straight Arrow Connector 146">
            <a:extLst>
              <a:ext uri="{FF2B5EF4-FFF2-40B4-BE49-F238E27FC236}">
                <a16:creationId xmlns:a16="http://schemas.microsoft.com/office/drawing/2014/main" id="{5B1106E0-6134-4062-92C8-5649C51229ED}"/>
              </a:ext>
            </a:extLst>
          </p:cNvPr>
          <p:cNvCxnSpPr>
            <a:cxnSpLocks/>
          </p:cNvCxnSpPr>
          <p:nvPr/>
        </p:nvCxnSpPr>
        <p:spPr>
          <a:xfrm>
            <a:off x="2399251" y="2600587"/>
            <a:ext cx="167212" cy="701986"/>
          </a:xfrm>
          <a:prstGeom prst="straightConnector1">
            <a:avLst/>
          </a:prstGeom>
          <a:ln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Straight Connector 149">
            <a:extLst>
              <a:ext uri="{FF2B5EF4-FFF2-40B4-BE49-F238E27FC236}">
                <a16:creationId xmlns:a16="http://schemas.microsoft.com/office/drawing/2014/main" id="{302B0663-D896-43E5-A477-07307745B474}"/>
              </a:ext>
            </a:extLst>
          </p:cNvPr>
          <p:cNvCxnSpPr>
            <a:cxnSpLocks/>
          </p:cNvCxnSpPr>
          <p:nvPr/>
        </p:nvCxnSpPr>
        <p:spPr>
          <a:xfrm>
            <a:off x="8048307" y="2558643"/>
            <a:ext cx="0" cy="966132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299032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7626</TotalTime>
  <Words>699</Words>
  <Application>Microsoft Office PowerPoint</Application>
  <PresentationFormat>Widescreen</PresentationFormat>
  <Paragraphs>177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PowerPoint Presentation</vt:lpstr>
      <vt:lpstr>Time Line –Stage 1 Rel-19</vt:lpstr>
      <vt:lpstr>PowerPoint Presentation</vt:lpstr>
      <vt:lpstr>Rel-19 content</vt:lpstr>
      <vt:lpstr>PowerPoint Presentation</vt:lpstr>
      <vt:lpstr>SA1#97e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Call leadership 7/10/21</dc:title>
  <dc:creator>Almodovar Chico, J.L. (José)</dc:creator>
  <cp:lastModifiedBy>Almodovar Chico, J.L. (José)</cp:lastModifiedBy>
  <cp:revision>43</cp:revision>
  <dcterms:created xsi:type="dcterms:W3CDTF">2021-10-07T08:51:35Z</dcterms:created>
  <dcterms:modified xsi:type="dcterms:W3CDTF">2022-01-17T09:55:07Z</dcterms:modified>
</cp:coreProperties>
</file>