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6" r:id="rId3"/>
    <p:sldId id="260" r:id="rId4"/>
    <p:sldId id="261" r:id="rId5"/>
    <p:sldId id="262" r:id="rId6"/>
    <p:sldId id="263" r:id="rId7"/>
    <p:sldId id="265" r:id="rId8"/>
    <p:sldId id="264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0000CC"/>
    <a:srgbClr val="FF66CC"/>
    <a:srgbClr val="FF7C80"/>
    <a:srgbClr val="00FF00"/>
    <a:srgbClr val="FF0000"/>
    <a:srgbClr val="FFFF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89" autoAdjust="0"/>
    <p:restoredTop sz="86401" autoAdjust="0"/>
  </p:normalViewPr>
  <p:slideViewPr>
    <p:cSldViewPr>
      <p:cViewPr varScale="1">
        <p:scale>
          <a:sx n="79" d="100"/>
          <a:sy n="79" d="100"/>
        </p:scale>
        <p:origin x="658" y="7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68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50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130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344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01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044700"/>
            <a:ext cx="7772400" cy="1470025"/>
          </a:xfrm>
        </p:spPr>
        <p:txBody>
          <a:bodyPr/>
          <a:lstStyle/>
          <a:p>
            <a:r>
              <a:rPr lang="en-US" sz="3600" dirty="0"/>
              <a:t>Discussion of Spectrum Sharing with Incompatible Radio Systems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Bruce Ward</a:t>
            </a:r>
          </a:p>
          <a:p>
            <a:r>
              <a:rPr lang="en-US" dirty="0"/>
              <a:t>NTIA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S1-213175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3" name="Slide Zoom 2">
                <a:extLst>
                  <a:ext uri="{FF2B5EF4-FFF2-40B4-BE49-F238E27FC236}">
                    <a16:creationId xmlns:a16="http://schemas.microsoft.com/office/drawing/2014/main" id="{D15C2A22-609C-4FB4-AC0A-8871320B879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58532209"/>
                  </p:ext>
                </p:extLst>
              </p:nvPr>
            </p:nvGraphicFramePr>
            <p:xfrm>
              <a:off x="-2937076" y="67944"/>
              <a:ext cx="2286000" cy="1714500"/>
            </p:xfrm>
            <a:graphic>
              <a:graphicData uri="http://schemas.microsoft.com/office/powerpoint/2016/slidezoom">
                <pslz:sldZm>
                  <pslz:sldZmObj sldId="257" cId="0">
                    <pslz:zmPr id="{217D89E6-0EB1-4EB4-B991-0026F6F3D111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286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3" name="Slide Zoom 2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D15C2A22-609C-4FB4-AC0A-8871320B879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2937076" y="67944"/>
                <a:ext cx="2286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332656"/>
            <a:ext cx="6910387" cy="782637"/>
          </a:xfrm>
        </p:spPr>
        <p:txBody>
          <a:bodyPr/>
          <a:lstStyle/>
          <a:p>
            <a:r>
              <a:rPr lang="en-GB" dirty="0"/>
              <a:t>Motivation (1/4)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8496CFD1-7759-4A99-91F1-4E37C6BD1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6C7A52-0E11-4888-8706-898926237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052735"/>
            <a:ext cx="8928991" cy="5238527"/>
          </a:xfrm>
        </p:spPr>
        <p:txBody>
          <a:bodyPr/>
          <a:lstStyle/>
          <a:p>
            <a:r>
              <a:rPr lang="en-US" sz="2600" dirty="0"/>
              <a:t>RAN 1,2,4 WGs development of a solution for 4G and 5G in unlicensed spectrum</a:t>
            </a:r>
          </a:p>
          <a:p>
            <a:pPr lvl="1"/>
            <a:r>
              <a:rPr lang="en-US" sz="2200" dirty="0"/>
              <a:t>As complementary tool to augment service offering </a:t>
            </a:r>
          </a:p>
          <a:p>
            <a:pPr lvl="1"/>
            <a:r>
              <a:rPr lang="en-US" sz="2200" dirty="0"/>
              <a:t>Step forward to provide further growth opportunities in the 4G and 5G marketplace</a:t>
            </a:r>
          </a:p>
          <a:p>
            <a:pPr lvl="2"/>
            <a:r>
              <a:rPr lang="en-US" sz="1800" dirty="0"/>
              <a:t>LTE unlicensed- LAA, </a:t>
            </a:r>
            <a:r>
              <a:rPr lang="en-US" sz="1800" dirty="0" err="1"/>
              <a:t>eLAA</a:t>
            </a:r>
            <a:r>
              <a:rPr lang="en-US" sz="1800" dirty="0"/>
              <a:t>, enhance. to LTE operation</a:t>
            </a:r>
            <a:r>
              <a:rPr lang="en-GB" sz="1600" dirty="0">
                <a:cs typeface="Times New Roman" panose="02020603050405020304" pitchFamily="18" charset="0"/>
              </a:rPr>
              <a:t>:</a:t>
            </a:r>
            <a:r>
              <a:rPr lang="en-GB" sz="1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cs typeface="Times New Roman" panose="02020603050405020304" pitchFamily="18" charset="0"/>
              </a:rPr>
              <a:t>Rel-13, Rel-14, Rel-15</a:t>
            </a:r>
            <a:endParaRPr lang="en-US" sz="1800" dirty="0"/>
          </a:p>
          <a:p>
            <a:pPr lvl="2"/>
            <a:r>
              <a:rPr lang="en-US" sz="1800" dirty="0"/>
              <a:t>5G NR unlicensed – Study item and Work item on NR based access to unlicensed spectrum: Rel-16</a:t>
            </a:r>
          </a:p>
          <a:p>
            <a:r>
              <a:rPr lang="en-US" sz="2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RAN 4 WG New E-UTRA TDD band “CBRS</a:t>
            </a:r>
            <a:r>
              <a:rPr lang="en-US" sz="2500" dirty="0"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n-US" sz="2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3.5 GHz US</a:t>
            </a:r>
            <a:endParaRPr lang="en-US" sz="2500" dirty="0"/>
          </a:p>
          <a:p>
            <a:r>
              <a:rPr lang="en-US" sz="2600" dirty="0"/>
              <a:t>SA5 WG development of a solution for spectrum sharing in licensed spectrum </a:t>
            </a:r>
          </a:p>
          <a:p>
            <a:pPr lvl="1"/>
            <a:r>
              <a:rPr lang="en-US" sz="2200" dirty="0"/>
              <a:t>Study item and work item on OAM support for licensed shared access (LSA)  (2 tiers) Rel-14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Motivation (2/4)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8496CFD1-7759-4A99-91F1-4E37C6BD1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6C7A52-0E11-4888-8706-898926237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161" y="1261235"/>
            <a:ext cx="8731677" cy="4904069"/>
          </a:xfrm>
        </p:spPr>
        <p:txBody>
          <a:bodyPr/>
          <a:lstStyle/>
          <a:p>
            <a:r>
              <a:rPr lang="en-GB" sz="2700" dirty="0">
                <a:effectLst/>
                <a:ea typeface="Times New Roman" panose="02020603050405020304" pitchFamily="18" charset="0"/>
              </a:rPr>
              <a:t>A third paradigm is now emerging – the sharing of licensed spectrum where an incompatible radio system is incumbent in the band</a:t>
            </a:r>
          </a:p>
          <a:p>
            <a:pPr marL="400050" lvl="1" algn="just">
              <a:spcBef>
                <a:spcPts val="0"/>
              </a:spcBef>
              <a:spcAft>
                <a:spcPts val="900"/>
              </a:spcAft>
            </a:pPr>
            <a:r>
              <a:rPr lang="en-GB" sz="2200" dirty="0">
                <a:effectLst/>
                <a:ea typeface="Times New Roman" panose="02020603050405020304" pitchFamily="18" charset="0"/>
              </a:rPr>
              <a:t>Often, the incumbent radio systems are geographically    isolated meaning a limited transmission footprint, despite a nationwide license, used intermittently, or some combination of both. </a:t>
            </a:r>
            <a:endParaRPr lang="en-US" sz="2200" dirty="0">
              <a:effectLst/>
              <a:ea typeface="Times New Roman" panose="02020603050405020304" pitchFamily="18" charset="0"/>
            </a:endParaRPr>
          </a:p>
          <a:p>
            <a:pPr marL="400050" lvl="1" algn="just">
              <a:spcBef>
                <a:spcPts val="0"/>
              </a:spcBef>
              <a:spcAft>
                <a:spcPts val="900"/>
              </a:spcAft>
            </a:pPr>
            <a:r>
              <a:rPr lang="en-GB" sz="2200" dirty="0">
                <a:effectLst/>
                <a:ea typeface="Times New Roman" panose="02020603050405020304" pitchFamily="18" charset="0"/>
              </a:rPr>
              <a:t>These limitations provide an opportunity for commercial access to the same spectrum for sharing. </a:t>
            </a:r>
            <a:endParaRPr lang="en-US" sz="2200" dirty="0">
              <a:effectLst/>
              <a:ea typeface="Times New Roman" panose="02020603050405020304" pitchFamily="18" charset="0"/>
            </a:endParaRPr>
          </a:p>
          <a:p>
            <a:pPr marL="400050" lvl="1" algn="just">
              <a:spcBef>
                <a:spcPts val="0"/>
              </a:spcBef>
              <a:spcAft>
                <a:spcPts val="900"/>
              </a:spcAft>
            </a:pPr>
            <a:r>
              <a:rPr lang="en-GB" sz="2200" dirty="0">
                <a:effectLst/>
                <a:ea typeface="Times New Roman" panose="02020603050405020304" pitchFamily="18" charset="0"/>
              </a:rPr>
              <a:t>Current spectrum sharing capabilities, while improving, have not driven spatial and temporal boundaries between incompatible systems to their maximum level of efficiency. </a:t>
            </a:r>
            <a:endParaRPr lang="en-US" sz="2200" dirty="0">
              <a:effectLst/>
              <a:ea typeface="Times New Roman" panose="02020603050405020304" pitchFamily="18" charset="0"/>
            </a:endParaRP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53086886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Motivation (3/4)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8496CFD1-7759-4A99-91F1-4E37C6BD1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6C7A52-0E11-4888-8706-898926237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340768"/>
            <a:ext cx="8784975" cy="4896544"/>
          </a:xfrm>
        </p:spPr>
        <p:txBody>
          <a:bodyPr/>
          <a:lstStyle/>
          <a:p>
            <a:r>
              <a:rPr lang="en-GB" sz="2700" dirty="0">
                <a:effectLst/>
                <a:ea typeface="Times New Roman" panose="02020603050405020304" pitchFamily="18" charset="0"/>
              </a:rPr>
              <a:t>In the US a recent example of this new </a:t>
            </a:r>
            <a:r>
              <a:rPr lang="en-GB" sz="2700" dirty="0">
                <a:ea typeface="Times New Roman" panose="02020603050405020304" pitchFamily="18" charset="0"/>
              </a:rPr>
              <a:t>paradigm is illustrated through the auction </a:t>
            </a:r>
            <a:r>
              <a:rPr lang="en-GB" sz="2700">
                <a:ea typeface="Times New Roman" panose="02020603050405020304" pitchFamily="18" charset="0"/>
              </a:rPr>
              <a:t>of 100 MHz </a:t>
            </a:r>
            <a:r>
              <a:rPr lang="en-GB" sz="2700" dirty="0">
                <a:ea typeface="Times New Roman" panose="02020603050405020304" pitchFamily="18" charset="0"/>
              </a:rPr>
              <a:t>of mid-band spectrum known as the Citizens Broadband Radio Service (CBRS) </a:t>
            </a:r>
            <a:endParaRPr lang="en-GB" sz="2700" dirty="0">
              <a:effectLst/>
              <a:ea typeface="Times New Roman" panose="02020603050405020304" pitchFamily="18" charset="0"/>
            </a:endParaRPr>
          </a:p>
          <a:p>
            <a:pPr marL="400050" lvl="1" algn="just">
              <a:spcBef>
                <a:spcPts val="0"/>
              </a:spcBef>
              <a:spcAft>
                <a:spcPts val="900"/>
              </a:spcAft>
            </a:pPr>
            <a:r>
              <a:rPr lang="en-GB" sz="2200" dirty="0">
                <a:effectLst/>
                <a:ea typeface="Times New Roman" panose="02020603050405020304" pitchFamily="18" charset="0"/>
              </a:rPr>
              <a:t>In this particular situation, access and operations in the band will be managed by an automated frequency coordinator known as a Spectrum Access System (SAS). </a:t>
            </a:r>
            <a:endParaRPr lang="en-US" sz="2200" dirty="0">
              <a:effectLst/>
              <a:ea typeface="Times New Roman" panose="02020603050405020304" pitchFamily="18" charset="0"/>
            </a:endParaRPr>
          </a:p>
          <a:p>
            <a:pPr marL="400050" lvl="1" algn="just">
              <a:spcBef>
                <a:spcPts val="0"/>
              </a:spcBef>
              <a:spcAft>
                <a:spcPts val="900"/>
              </a:spcAft>
            </a:pPr>
            <a:r>
              <a:rPr lang="en-GB" sz="2200" dirty="0">
                <a:effectLst/>
                <a:ea typeface="Times New Roman" panose="02020603050405020304" pitchFamily="18" charset="0"/>
              </a:rPr>
              <a:t>When managing the spectrum access, SASs can incorporate information from an Environmental Sensing Capability (ESC), a sensor network that detects transmissions from incumbent radar systems and relays that information to the SAS. </a:t>
            </a:r>
            <a:endParaRPr lang="en-US" sz="2200" dirty="0">
              <a:effectLst/>
              <a:ea typeface="Times New Roman" panose="02020603050405020304" pitchFamily="18" charset="0"/>
            </a:endParaRPr>
          </a:p>
          <a:p>
            <a:pPr marL="0" marR="0" indent="0" algn="just" hangingPunc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800" strike="noStrik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18848475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Motivation (4/4)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8496CFD1-7759-4A99-91F1-4E37C6BD1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6C7A52-0E11-4888-8706-898926237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340768"/>
            <a:ext cx="8784975" cy="4896544"/>
          </a:xfrm>
        </p:spPr>
        <p:txBody>
          <a:bodyPr/>
          <a:lstStyle/>
          <a:p>
            <a:pPr marL="457200" lvl="1" indent="-342900" algn="just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2500" dirty="0">
                <a:effectLst/>
                <a:ea typeface="Times New Roman" panose="02020603050405020304" pitchFamily="18" charset="0"/>
              </a:rPr>
              <a:t>An additional example of innovative thinking in this space is the Spectrum Collaboration Challenge, which was managed by (DARPA) in the Fall of 2019. </a:t>
            </a:r>
            <a:endParaRPr lang="en-US" sz="2500" dirty="0">
              <a:effectLst/>
              <a:ea typeface="Times New Roman" panose="02020603050405020304" pitchFamily="18" charset="0"/>
            </a:endParaRPr>
          </a:p>
          <a:p>
            <a:pPr marL="400050" lvl="1" algn="just">
              <a:spcBef>
                <a:spcPts val="0"/>
              </a:spcBef>
              <a:spcAft>
                <a:spcPts val="900"/>
              </a:spcAft>
            </a:pPr>
            <a:r>
              <a:rPr lang="en-GB" sz="2000" dirty="0">
                <a:effectLst/>
                <a:ea typeface="Times New Roman" panose="02020603050405020304" pitchFamily="18" charset="0"/>
              </a:rPr>
              <a:t>In this challenge, contestants used incompatible radio systems in the same spectrum but with a feedback mechanism where they were allowed to pass a limited set of information to all other contestants. 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 marL="400050" lvl="1" algn="just">
              <a:spcBef>
                <a:spcPts val="0"/>
              </a:spcBef>
              <a:spcAft>
                <a:spcPts val="900"/>
              </a:spcAft>
            </a:pPr>
            <a:r>
              <a:rPr lang="en-GB" sz="2000" dirty="0">
                <a:effectLst/>
                <a:ea typeface="Times New Roman" panose="02020603050405020304" pitchFamily="18" charset="0"/>
              </a:rPr>
              <a:t>The contestants were then provided incentives for scoring that included not only successfully transmitting their own information, but also ensuring the other contestants were minimally successful. 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 marL="400050" lvl="1" algn="just">
              <a:spcBef>
                <a:spcPts val="0"/>
              </a:spcBef>
              <a:spcAft>
                <a:spcPts val="900"/>
              </a:spcAft>
            </a:pPr>
            <a:r>
              <a:rPr lang="en-GB" sz="2000" dirty="0">
                <a:effectLst/>
                <a:ea typeface="Times New Roman" panose="02020603050405020304" pitchFamily="18" charset="0"/>
              </a:rPr>
              <a:t>The use of a standardized feedback mechanism to pass useful information between the radio systems, along with the correct incentives, created the foundation in the competition for collaborative spectrum sharing.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 marL="0" marR="0" indent="0" algn="just" hangingPunc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800" strike="noStrik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77856372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672563"/>
          </a:xfrm>
        </p:spPr>
        <p:txBody>
          <a:bodyPr/>
          <a:lstStyle/>
          <a:p>
            <a:r>
              <a:rPr lang="en-GB" dirty="0"/>
              <a:t>Goals of study item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8496CFD1-7759-4A99-91F1-4E37C6BD1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6C7A52-0E11-4888-8706-898926237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5" y="1325026"/>
            <a:ext cx="9144000" cy="4966237"/>
          </a:xfrm>
        </p:spPr>
        <p:txBody>
          <a:bodyPr/>
          <a:lstStyle/>
          <a:p>
            <a:r>
              <a:rPr lang="en-US" sz="2600" dirty="0"/>
              <a:t>This study item proposes to evaluate use cases and requirements to enhance spectrum sharing in licensed spectrum, </a:t>
            </a:r>
          </a:p>
          <a:p>
            <a:r>
              <a:rPr lang="en-US" sz="2600" dirty="0"/>
              <a:t>With a specific focus on optimizing 5G operations in bands with incompatible radio system(s), </a:t>
            </a:r>
          </a:p>
          <a:p>
            <a:r>
              <a:rPr lang="en-US" sz="2600" dirty="0"/>
              <a:t>Meaning two radio systems not designed/optimized for compatibility, </a:t>
            </a:r>
          </a:p>
          <a:p>
            <a:pPr lvl="1"/>
            <a:r>
              <a:rPr lang="en-US" sz="2200" dirty="0"/>
              <a:t>such as RADAR, land mobile radio, radio astronomy, etc., </a:t>
            </a:r>
          </a:p>
          <a:p>
            <a:r>
              <a:rPr lang="en-US" sz="2600" dirty="0"/>
              <a:t>That may have priority in the band, may not have priority in the band, or might be co-equal in the band. 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73883224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251520" y="300574"/>
            <a:ext cx="6910387" cy="672563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8496CFD1-7759-4A99-91F1-4E37C6BD1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6C7A52-0E11-4888-8706-898926237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30019"/>
            <a:ext cx="9144000" cy="5294849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2000" dirty="0">
                <a:effectLst/>
                <a:ea typeface="Times New Roman" panose="02020603050405020304" pitchFamily="18" charset="0"/>
              </a:rPr>
              <a:t>The objective of this study is to identify use cases and define potential requirements in the following areas. </a:t>
            </a:r>
          </a:p>
          <a:p>
            <a:pPr marL="342900" marR="0" lvl="0" indent="-342900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Times New Roman" panose="02020603050405020304" pitchFamily="18" charset="0"/>
              </a:rPr>
              <a:t>Explore spectrum sharing use cases where incompatible radio systems</a:t>
            </a:r>
            <a:r>
              <a:rPr lang="en-GB" sz="1600" dirty="0">
                <a:effectLst/>
                <a:ea typeface="Times New Roman" panose="02020603050405020304" pitchFamily="18" charset="0"/>
              </a:rPr>
              <a:t>:</a:t>
            </a:r>
            <a:endParaRPr lang="en-US" sz="1600" dirty="0">
              <a:effectLst/>
              <a:ea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500" dirty="0">
                <a:effectLst/>
                <a:ea typeface="Times New Roman" panose="02020603050405020304" pitchFamily="18" charset="0"/>
              </a:rPr>
              <a:t>May not have an interface for coordinated use of spectrum,</a:t>
            </a:r>
            <a:endParaRPr lang="en-US" sz="1500" dirty="0">
              <a:effectLst/>
              <a:ea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500" dirty="0">
                <a:effectLst/>
                <a:ea typeface="Times New Roman" panose="02020603050405020304" pitchFamily="18" charset="0"/>
              </a:rPr>
              <a:t>May have a unidirectional interface for sharing information relative to spectrum use.</a:t>
            </a:r>
            <a:endParaRPr lang="en-US" sz="1500" dirty="0">
              <a:effectLst/>
              <a:ea typeface="Times New Roman" panose="02020603050405020304" pitchFamily="18" charset="0"/>
            </a:endParaRPr>
          </a:p>
          <a:p>
            <a:pPr marL="1143000" marR="0" lvl="2" indent="-228600" hangingPunct="0"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sz="1500" dirty="0">
                <a:effectLst/>
                <a:ea typeface="Times New Roman" panose="02020603050405020304" pitchFamily="18" charset="0"/>
              </a:rPr>
              <a:t>5G to non-3GPP based systems.</a:t>
            </a:r>
            <a:endParaRPr lang="en-US" sz="1500" dirty="0">
              <a:effectLst/>
              <a:ea typeface="Times New Roman" panose="02020603050405020304" pitchFamily="18" charset="0"/>
            </a:endParaRPr>
          </a:p>
          <a:p>
            <a:pPr marL="1143000" marR="0" lvl="2" indent="-228600" hangingPunct="0"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sz="1500" dirty="0">
                <a:effectLst/>
                <a:ea typeface="Times New Roman" panose="02020603050405020304" pitchFamily="18" charset="0"/>
              </a:rPr>
              <a:t>Non-3GPP based systems to 5G.</a:t>
            </a:r>
            <a:endParaRPr lang="en-US" sz="1500" dirty="0">
              <a:effectLst/>
              <a:ea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500" dirty="0">
                <a:effectLst/>
                <a:ea typeface="Times New Roman" panose="02020603050405020304" pitchFamily="18" charset="0"/>
              </a:rPr>
              <a:t>May have a bi-directional interface for sharing information relative to spectrum use.</a:t>
            </a:r>
            <a:endParaRPr lang="en-US" sz="1500" dirty="0">
              <a:effectLst/>
              <a:ea typeface="Times New Roman" panose="02020603050405020304" pitchFamily="18" charset="0"/>
            </a:endParaRPr>
          </a:p>
          <a:p>
            <a:pPr marL="342900" marR="0" lvl="0" indent="-342900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Times New Roman" panose="02020603050405020304" pitchFamily="18" charset="0"/>
              </a:rPr>
              <a:t>Explore use cases for different access priority schemes where the,</a:t>
            </a:r>
            <a:endParaRPr lang="en-US" sz="1800" dirty="0">
              <a:effectLst/>
              <a:ea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ea typeface="Times New Roman" panose="02020603050405020304" pitchFamily="18" charset="0"/>
              </a:rPr>
              <a:t>Non-5G incumbent radio system/users have priority.</a:t>
            </a:r>
            <a:endParaRPr lang="en-US" sz="1600" dirty="0">
              <a:effectLst/>
              <a:ea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ea typeface="Times New Roman" panose="02020603050405020304" pitchFamily="18" charset="0"/>
              </a:rPr>
              <a:t>5G system/users have priority,</a:t>
            </a:r>
            <a:endParaRPr lang="en-US" sz="1600" dirty="0">
              <a:effectLst/>
              <a:ea typeface="Times New Roman" panose="02020603050405020304" pitchFamily="18" charset="0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ea typeface="Times New Roman" panose="02020603050405020304" pitchFamily="18" charset="0"/>
              </a:rPr>
              <a:t>Non-5G incumbent radio system/users and 5G system/users have co-equal priority,</a:t>
            </a:r>
            <a:endParaRPr lang="en-US" sz="1600" dirty="0">
              <a:effectLst/>
              <a:ea typeface="Times New Roman" panose="02020603050405020304" pitchFamily="18" charset="0"/>
            </a:endParaRPr>
          </a:p>
          <a:p>
            <a:pPr marL="342900" marR="0" lvl="0" indent="-342900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700" dirty="0">
                <a:effectLst/>
                <a:ea typeface="Times New Roman" panose="02020603050405020304" pitchFamily="18" charset="0"/>
              </a:rPr>
              <a:t>Explore key performance indicators that would facilitate real time spectrum sharing.</a:t>
            </a:r>
          </a:p>
          <a:p>
            <a:pPr marL="342900" marR="0" lvl="0" indent="-342900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700" dirty="0">
                <a:effectLst/>
                <a:ea typeface="Times New Roman" panose="02020603050405020304" pitchFamily="18" charset="0"/>
              </a:rPr>
              <a:t>Explore security considerations (including risks, availability, etc. to incumbents).</a:t>
            </a:r>
            <a:endParaRPr lang="en-US" sz="1700" dirty="0">
              <a:effectLst/>
              <a:ea typeface="Times New Roman" panose="02020603050405020304" pitchFamily="18" charset="0"/>
            </a:endParaRPr>
          </a:p>
          <a:p>
            <a:pPr marL="0" marR="0" indent="0" algn="just" hangingPunct="0">
              <a:spcBef>
                <a:spcPts val="0"/>
              </a:spcBef>
              <a:spcAft>
                <a:spcPts val="900"/>
              </a:spcAft>
              <a:buNone/>
            </a:pPr>
            <a:endParaRPr lang="en-US" sz="1400" dirty="0">
              <a:effectLst/>
              <a:ea typeface="Times New Roman" panose="02020603050405020304" pitchFamily="18" charset="0"/>
            </a:endParaRP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1611030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4AA38-BE1A-433D-9A18-155B7BEEEB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52BDB1-D38F-4DDE-9251-E13A8E4678AE}"/>
              </a:ext>
            </a:extLst>
          </p:cNvPr>
          <p:cNvSpPr txBox="1"/>
          <p:nvPr/>
        </p:nvSpPr>
        <p:spPr>
          <a:xfrm>
            <a:off x="2987824" y="2348880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153011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1085</TotalTime>
  <Words>814</Words>
  <Application>Microsoft Office PowerPoint</Application>
  <PresentationFormat>On-screen Show (4:3)</PresentationFormat>
  <Paragraphs>80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Bookman Old Style</vt:lpstr>
      <vt:lpstr>Courier New</vt:lpstr>
      <vt:lpstr>Symbol</vt:lpstr>
      <vt:lpstr>Times New Roman</vt:lpstr>
      <vt:lpstr>Wingdings</vt:lpstr>
      <vt:lpstr>Blank Presentation</vt:lpstr>
      <vt:lpstr>Discussion of Spectrum Sharing with Incompatible Radio Systems</vt:lpstr>
      <vt:lpstr>Motivation (1/4)</vt:lpstr>
      <vt:lpstr>Motivation (2/4)</vt:lpstr>
      <vt:lpstr>Motivation (3/4)</vt:lpstr>
      <vt:lpstr>Motivation (4/4)</vt:lpstr>
      <vt:lpstr>Goals of study item</vt:lpstr>
      <vt:lpstr>Objective</vt:lpstr>
      <vt:lpstr>PowerPoint Presentation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Ward, Bruce R</cp:lastModifiedBy>
  <cp:revision>361</cp:revision>
  <cp:lastPrinted>2000-01-14T10:02:55Z</cp:lastPrinted>
  <dcterms:created xsi:type="dcterms:W3CDTF">1999-11-22T09:19:47Z</dcterms:created>
  <dcterms:modified xsi:type="dcterms:W3CDTF">2021-08-23T17:53:42Z</dcterms:modified>
  <cp:category>Presentation</cp:category>
</cp:coreProperties>
</file>