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117" r:id="rId6"/>
    <p:sldId id="1118" r:id="rId7"/>
    <p:sldId id="1127" r:id="rId8"/>
    <p:sldId id="1125" r:id="rId9"/>
    <p:sldId id="1128" r:id="rId10"/>
    <p:sldId id="1129" r:id="rId11"/>
    <p:sldId id="113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Qualcomm" initials="HZ" lastIdx="1"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8/17/2021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17.08.2021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1415678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149810"/>
            <a:ext cx="7415930" cy="1927835"/>
          </a:xfrm>
        </p:spPr>
        <p:txBody>
          <a:bodyPr/>
          <a:lstStyle/>
          <a:p>
            <a:r>
              <a:rPr lang="en-US" sz="4800" dirty="0"/>
              <a:t>Proposal on Human readable name for NW slices</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pPr marL="0" marR="0">
              <a:spcBef>
                <a:spcPts val="0"/>
              </a:spcBef>
              <a:spcAft>
                <a:spcPts val="0"/>
              </a:spcAft>
              <a:tabLst>
                <a:tab pos="6120765" algn="r"/>
              </a:tabLst>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3GPP TSG-SA1 Meeting #95e</a:t>
            </a:r>
            <a:r>
              <a:rPr lang="en-GB" sz="1800" b="1" i="1" dirty="0">
                <a:effectLst/>
                <a:latin typeface="Arial" panose="020B0604020202020204" pitchFamily="34" charset="0"/>
                <a:ea typeface="Times New Roman" panose="02020603050405020304" pitchFamily="18" charset="0"/>
                <a:cs typeface="Times New Roman" panose="02020603050405020304" pitchFamily="18" charset="0"/>
              </a:rPr>
              <a:t>	 	S1-213161</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nSpc>
                <a:spcPct val="107000"/>
              </a:lnSpc>
              <a:spcBef>
                <a:spcPts val="0"/>
              </a:spcBef>
              <a:spcAft>
                <a:spcPts val="800"/>
              </a:spcAft>
              <a:tabLst>
                <a:tab pos="6120765" algn="r"/>
              </a:tabLst>
            </a:pPr>
            <a:r>
              <a:rPr lang="en-US" sz="1800" b="1" dirty="0">
                <a:effectLst/>
                <a:latin typeface="Arial" panose="020B0604020202020204" pitchFamily="34" charset="0"/>
                <a:ea typeface="Calibri" panose="020F0502020204030204" pitchFamily="34" charset="0"/>
                <a:cs typeface="Times New Roman" panose="02020603050405020304" pitchFamily="18" charset="0"/>
              </a:rPr>
              <a:t>E-Meeting, 23 August –2 September 2021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93662"/>
          </a:xfrm>
        </p:spPr>
        <p:txBody>
          <a:bodyPr>
            <a:normAutofit/>
          </a:bodyPr>
          <a:lstStyle/>
          <a:p>
            <a:r>
              <a:rPr lang="en-GB" sz="2000" dirty="0"/>
              <a:t>Large business park with multiple warehouses each belonging to different business enterprises</a:t>
            </a:r>
          </a:p>
          <a:p>
            <a:r>
              <a:rPr lang="en-GB" sz="2000" dirty="0"/>
              <a:t>Each warehouse has its own PNI-NPN (from the same PLMN)</a:t>
            </a:r>
          </a:p>
          <a:p>
            <a:r>
              <a:rPr lang="en-GB" sz="2000" dirty="0"/>
              <a:t>Each slice is isolated from each other and gives access to a network belonging to a specific enterprise (PNI-NPN)</a:t>
            </a:r>
          </a:p>
          <a:p>
            <a:r>
              <a:rPr lang="en-GB" sz="2000" dirty="0"/>
              <a:t>There is overlapping between NPNs/Slices</a:t>
            </a:r>
          </a:p>
          <a:p>
            <a:endParaRPr lang="en-GB" sz="2000" dirty="0"/>
          </a:p>
          <a:p>
            <a:r>
              <a:rPr lang="en-GB" sz="2000" dirty="0">
                <a:solidFill>
                  <a:srgbClr val="FFC000"/>
                </a:solidFill>
              </a:rPr>
              <a:t>Problem</a:t>
            </a:r>
          </a:p>
          <a:p>
            <a:pPr lvl="1"/>
            <a:r>
              <a:rPr lang="en-GB" sz="2000" dirty="0">
                <a:solidFill>
                  <a:srgbClr val="FFC000"/>
                </a:solidFill>
              </a:rPr>
              <a:t>How does the user know to which S-NSSAI is connected at a certain time? </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p:txBody>
          <a:bodyPr/>
          <a:lstStyle/>
          <a:p>
            <a:r>
              <a:rPr lang="en-US"/>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a:t>Use Case 1</a:t>
            </a:r>
            <a:endParaRPr lang="en-US"/>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two NPNs,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0" name="Oval 9">
            <a:extLst>
              <a:ext uri="{FF2B5EF4-FFF2-40B4-BE49-F238E27FC236}">
                <a16:creationId xmlns:a16="http://schemas.microsoft.com/office/drawing/2014/main" id="{7D17D46C-632D-42F9-A6D0-7B8507191175}"/>
              </a:ext>
            </a:extLst>
          </p:cNvPr>
          <p:cNvSpPr/>
          <p:nvPr/>
        </p:nvSpPr>
        <p:spPr>
          <a:xfrm>
            <a:off x="247651" y="3848100"/>
            <a:ext cx="3067050" cy="1200150"/>
          </a:xfrm>
          <a:prstGeom prst="ellipse">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Oval 10">
            <a:extLst>
              <a:ext uri="{FF2B5EF4-FFF2-40B4-BE49-F238E27FC236}">
                <a16:creationId xmlns:a16="http://schemas.microsoft.com/office/drawing/2014/main" id="{12AF0A83-BCFB-4F58-A14F-C8366DBDB606}"/>
              </a:ext>
            </a:extLst>
          </p:cNvPr>
          <p:cNvSpPr/>
          <p:nvPr/>
        </p:nvSpPr>
        <p:spPr>
          <a:xfrm>
            <a:off x="2367280" y="3848100"/>
            <a:ext cx="323840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5817B5B8-F72A-403D-A087-49216FD1D504}"/>
              </a:ext>
            </a:extLst>
          </p:cNvPr>
          <p:cNvSpPr txBox="1"/>
          <p:nvPr/>
        </p:nvSpPr>
        <p:spPr>
          <a:xfrm>
            <a:off x="1422861" y="4330001"/>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NPN-1</a:t>
            </a:r>
            <a:endParaRPr lang="en-US" sz="1600" dirty="0">
              <a:solidFill>
                <a:schemeClr val="tx2"/>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B3F698EC-026D-48CF-92B1-D16400C928F6}"/>
              </a:ext>
            </a:extLst>
          </p:cNvPr>
          <p:cNvSpPr txBox="1"/>
          <p:nvPr/>
        </p:nvSpPr>
        <p:spPr>
          <a:xfrm>
            <a:off x="3758771" y="4330000"/>
            <a:ext cx="613951" cy="236347"/>
          </a:xfrm>
          <a:prstGeom prst="rect">
            <a:avLst/>
          </a:prstGeom>
        </p:spPr>
        <p:txBody>
          <a:bodyPr wrap="non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NPN-2</a:t>
            </a:r>
            <a:endParaRPr lang="en-US" sz="1600" dirty="0">
              <a:solidFill>
                <a:schemeClr val="tx2"/>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686689"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1493520" y="3549848"/>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RAN-1</a:t>
            </a:r>
            <a:endParaRPr lang="en-US" sz="1600">
              <a:solidFill>
                <a:schemeClr val="tx2"/>
              </a:solidFill>
              <a:latin typeface="Microsoft Sans Serif"/>
              <a:cs typeface="Microsoft Sans Serif" panose="020B0604020202020204" pitchFamily="34" charset="0"/>
            </a:endParaRPr>
          </a:p>
        </p:txBody>
      </p:sp>
      <p:sp>
        <p:nvSpPr>
          <p:cNvPr id="20" name="Rectangle 19">
            <a:extLst>
              <a:ext uri="{FF2B5EF4-FFF2-40B4-BE49-F238E27FC236}">
                <a16:creationId xmlns:a16="http://schemas.microsoft.com/office/drawing/2014/main" id="{EAFEC497-44C0-4874-BE2D-36DFA896E1E8}"/>
              </a:ext>
            </a:extLst>
          </p:cNvPr>
          <p:cNvSpPr/>
          <p:nvPr/>
        </p:nvSpPr>
        <p:spPr>
          <a:xfrm>
            <a:off x="3767995" y="3429000"/>
            <a:ext cx="686689" cy="44642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1" name="TextBox 20">
            <a:extLst>
              <a:ext uri="{FF2B5EF4-FFF2-40B4-BE49-F238E27FC236}">
                <a16:creationId xmlns:a16="http://schemas.microsoft.com/office/drawing/2014/main" id="{DD1B8539-EB07-46D1-A50F-BECCF12AF128}"/>
              </a:ext>
            </a:extLst>
          </p:cNvPr>
          <p:cNvSpPr txBox="1"/>
          <p:nvPr/>
        </p:nvSpPr>
        <p:spPr>
          <a:xfrm>
            <a:off x="3823684" y="3534037"/>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RAN-2</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a:endCxn id="17" idx="0"/>
          </p:cNvCxnSpPr>
          <p:nvPr/>
        </p:nvCxnSpPr>
        <p:spPr>
          <a:xfrm>
            <a:off x="1781176" y="2489249"/>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60400" y="2935286"/>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S-NSSAI-1</a:t>
            </a:r>
            <a:endParaRPr lang="en-US" sz="160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001877"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S-NSSAI-2</a:t>
            </a:r>
            <a:endParaRPr lang="en-US" sz="160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86078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414578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1E754FA-FB91-4E65-8F0B-1F3D76CFB0B3}"/>
              </a:ext>
            </a:extLst>
          </p:cNvPr>
          <p:cNvSpPr>
            <a:spLocks noGrp="1"/>
          </p:cNvSpPr>
          <p:nvPr>
            <p:ph type="body" sz="quarter" idx="15"/>
          </p:nvPr>
        </p:nvSpPr>
        <p:spPr>
          <a:xfrm>
            <a:off x="6576109" y="646178"/>
            <a:ext cx="5111496" cy="5673342"/>
          </a:xfrm>
        </p:spPr>
        <p:txBody>
          <a:bodyPr>
            <a:normAutofit/>
          </a:bodyPr>
          <a:lstStyle/>
          <a:p>
            <a:r>
              <a:rPr lang="en-GB" sz="2000" dirty="0"/>
              <a:t>One PLMN (or PNI-NPN)</a:t>
            </a:r>
          </a:p>
          <a:p>
            <a:r>
              <a:rPr lang="en-GB" sz="2000" dirty="0"/>
              <a:t>Each enterprise has its own S-NSSAI</a:t>
            </a:r>
          </a:p>
          <a:p>
            <a:r>
              <a:rPr lang="en-GB" sz="2000" dirty="0"/>
              <a:t>Slices are available over the entire PLMN</a:t>
            </a:r>
          </a:p>
          <a:p>
            <a:r>
              <a:rPr lang="en-GB" sz="2000" dirty="0"/>
              <a:t>Each slice (S-NSSAI) is isolated from each other and gives access to services belonging to a specific enterprise</a:t>
            </a:r>
          </a:p>
          <a:p>
            <a:endParaRPr lang="en-GB" sz="1800" dirty="0">
              <a:solidFill>
                <a:srgbClr val="FFC000"/>
              </a:solidFill>
            </a:endParaRPr>
          </a:p>
          <a:p>
            <a:r>
              <a:rPr lang="en-GB" sz="2000" dirty="0">
                <a:solidFill>
                  <a:srgbClr val="FFC000"/>
                </a:solidFill>
              </a:rPr>
              <a:t>Problem</a:t>
            </a:r>
          </a:p>
          <a:p>
            <a:pPr lvl="1"/>
            <a:r>
              <a:rPr lang="en-GB" sz="2000" dirty="0">
                <a:solidFill>
                  <a:srgbClr val="FFC000"/>
                </a:solidFill>
              </a:rPr>
              <a:t>How does the user know to which S-NSSAI is connected at a given time?</a:t>
            </a:r>
            <a:endParaRPr lang="en-US" sz="2000" dirty="0">
              <a:solidFill>
                <a:srgbClr val="FFC000"/>
              </a:solidFill>
            </a:endParaRPr>
          </a:p>
        </p:txBody>
      </p:sp>
      <p:sp>
        <p:nvSpPr>
          <p:cNvPr id="5" name="Footer Placeholder 4">
            <a:extLst>
              <a:ext uri="{FF2B5EF4-FFF2-40B4-BE49-F238E27FC236}">
                <a16:creationId xmlns:a16="http://schemas.microsoft.com/office/drawing/2014/main" id="{B3255213-BB85-4144-92D6-9F6AF1D8E562}"/>
              </a:ext>
            </a:extLst>
          </p:cNvPr>
          <p:cNvSpPr>
            <a:spLocks noGrp="1"/>
          </p:cNvSpPr>
          <p:nvPr>
            <p:ph type="ftr" sz="quarter" idx="16"/>
          </p:nvPr>
        </p:nvSpPr>
        <p:spPr>
          <a:xfrm>
            <a:off x="490505" y="6532895"/>
            <a:ext cx="5111496" cy="118174"/>
          </a:xfrm>
        </p:spPr>
        <p:txBody>
          <a:bodyPr/>
          <a:lstStyle/>
          <a:p>
            <a:r>
              <a:rPr lang="en-US" dirty="0"/>
              <a:t>Source sample text</a:t>
            </a:r>
          </a:p>
        </p:txBody>
      </p:sp>
      <p:sp>
        <p:nvSpPr>
          <p:cNvPr id="6" name="Title 5">
            <a:extLst>
              <a:ext uri="{FF2B5EF4-FFF2-40B4-BE49-F238E27FC236}">
                <a16:creationId xmlns:a16="http://schemas.microsoft.com/office/drawing/2014/main" id="{BECA340A-563E-4BDC-A065-6279631B41CB}"/>
              </a:ext>
            </a:extLst>
          </p:cNvPr>
          <p:cNvSpPr>
            <a:spLocks noGrp="1"/>
          </p:cNvSpPr>
          <p:nvPr>
            <p:ph type="title"/>
          </p:nvPr>
        </p:nvSpPr>
        <p:spPr>
          <a:xfrm>
            <a:off x="495300" y="565125"/>
            <a:ext cx="5111495" cy="439479"/>
          </a:xfrm>
        </p:spPr>
        <p:txBody>
          <a:bodyPr/>
          <a:lstStyle/>
          <a:p>
            <a:r>
              <a:rPr lang="en-GB"/>
              <a:t>Use Case 2</a:t>
            </a:r>
            <a:endParaRPr lang="en-US"/>
          </a:p>
        </p:txBody>
      </p:sp>
      <p:sp>
        <p:nvSpPr>
          <p:cNvPr id="8" name="Subtitle 7">
            <a:extLst>
              <a:ext uri="{FF2B5EF4-FFF2-40B4-BE49-F238E27FC236}">
                <a16:creationId xmlns:a16="http://schemas.microsoft.com/office/drawing/2014/main" id="{8A1CB014-502C-40A8-AA63-6B885BB645BA}"/>
              </a:ext>
            </a:extLst>
          </p:cNvPr>
          <p:cNvSpPr>
            <a:spLocks noGrp="1"/>
          </p:cNvSpPr>
          <p:nvPr>
            <p:ph type="subTitle" idx="1"/>
          </p:nvPr>
        </p:nvSpPr>
        <p:spPr/>
        <p:txBody>
          <a:bodyPr/>
          <a:lstStyle/>
          <a:p>
            <a:r>
              <a:rPr lang="en-US" dirty="0"/>
              <a:t>One PLMN (or NPN), two isolated slices</a:t>
            </a:r>
          </a:p>
        </p:txBody>
      </p:sp>
      <p:sp>
        <p:nvSpPr>
          <p:cNvPr id="9" name="Text Placeholder 8">
            <a:extLst>
              <a:ext uri="{FF2B5EF4-FFF2-40B4-BE49-F238E27FC236}">
                <a16:creationId xmlns:a16="http://schemas.microsoft.com/office/drawing/2014/main" id="{3FDD18FB-62BF-4056-9893-F0D9A45EBAFC}"/>
              </a:ext>
            </a:extLst>
          </p:cNvPr>
          <p:cNvSpPr>
            <a:spLocks noGrp="1"/>
          </p:cNvSpPr>
          <p:nvPr>
            <p:ph type="body" sz="quarter" idx="18"/>
          </p:nvPr>
        </p:nvSpPr>
        <p:spPr/>
        <p:txBody>
          <a:bodyPr/>
          <a:lstStyle/>
          <a:p>
            <a:endParaRPr lang="en-US"/>
          </a:p>
        </p:txBody>
      </p:sp>
      <p:sp>
        <p:nvSpPr>
          <p:cNvPr id="11" name="Oval 10">
            <a:extLst>
              <a:ext uri="{FF2B5EF4-FFF2-40B4-BE49-F238E27FC236}">
                <a16:creationId xmlns:a16="http://schemas.microsoft.com/office/drawing/2014/main" id="{12AF0A83-BCFB-4F58-A14F-C8366DBDB606}"/>
              </a:ext>
            </a:extLst>
          </p:cNvPr>
          <p:cNvSpPr/>
          <p:nvPr/>
        </p:nvSpPr>
        <p:spPr>
          <a:xfrm>
            <a:off x="304800" y="3836387"/>
            <a:ext cx="5300884" cy="1200150"/>
          </a:xfrm>
          <a:prstGeom prst="ellipse">
            <a:avLst/>
          </a:prstGeom>
          <a:solidFill>
            <a:schemeClr val="tx2">
              <a:lumMod val="50000"/>
              <a:lumOff val="50000"/>
              <a:alpha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nvGrpSpPr>
          <p:cNvPr id="16" name="Group 15">
            <a:extLst>
              <a:ext uri="{FF2B5EF4-FFF2-40B4-BE49-F238E27FC236}">
                <a16:creationId xmlns:a16="http://schemas.microsoft.com/office/drawing/2014/main" id="{391163FD-0471-4F45-9930-10F8B629D1E8}"/>
              </a:ext>
            </a:extLst>
          </p:cNvPr>
          <p:cNvGrpSpPr/>
          <p:nvPr/>
        </p:nvGrpSpPr>
        <p:grpSpPr>
          <a:xfrm>
            <a:off x="2599213" y="4293392"/>
            <a:ext cx="447040" cy="309562"/>
            <a:chOff x="1920240" y="5730240"/>
            <a:chExt cx="497840" cy="453216"/>
          </a:xfrm>
        </p:grpSpPr>
        <p:sp>
          <p:nvSpPr>
            <p:cNvPr id="14" name="Rectangle 13">
              <a:extLst>
                <a:ext uri="{FF2B5EF4-FFF2-40B4-BE49-F238E27FC236}">
                  <a16:creationId xmlns:a16="http://schemas.microsoft.com/office/drawing/2014/main" id="{E6A654BE-3B1D-4798-97A6-CCF9A4A5EEF2}"/>
                </a:ext>
              </a:extLst>
            </p:cNvPr>
            <p:cNvSpPr/>
            <p:nvPr/>
          </p:nvSpPr>
          <p:spPr>
            <a:xfrm>
              <a:off x="1920240" y="5730240"/>
              <a:ext cx="497840" cy="453216"/>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25C87934-638F-4690-B779-DCF0D212BC7D}"/>
                </a:ext>
              </a:extLst>
            </p:cNvPr>
            <p:cNvSpPr txBox="1"/>
            <p:nvPr/>
          </p:nvSpPr>
          <p:spPr>
            <a:xfrm>
              <a:off x="2049636" y="5814646"/>
              <a:ext cx="283732"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UE</a:t>
              </a:r>
              <a:endParaRPr lang="en-US" sz="1600">
                <a:solidFill>
                  <a:schemeClr val="tx2"/>
                </a:solidFill>
                <a:latin typeface="Microsoft Sans Serif"/>
                <a:cs typeface="Microsoft Sans Serif" panose="020B0604020202020204" pitchFamily="34" charset="0"/>
              </a:endParaRPr>
            </a:p>
          </p:txBody>
        </p:sp>
      </p:grpSp>
      <p:sp>
        <p:nvSpPr>
          <p:cNvPr id="17" name="Rectangle 16">
            <a:extLst>
              <a:ext uri="{FF2B5EF4-FFF2-40B4-BE49-F238E27FC236}">
                <a16:creationId xmlns:a16="http://schemas.microsoft.com/office/drawing/2014/main" id="{A516CD35-DE59-48C6-B297-4E427805512E}"/>
              </a:ext>
            </a:extLst>
          </p:cNvPr>
          <p:cNvSpPr/>
          <p:nvPr/>
        </p:nvSpPr>
        <p:spPr>
          <a:xfrm>
            <a:off x="1437831" y="3444811"/>
            <a:ext cx="3072808" cy="446423"/>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66A99368-2DC7-4E41-B058-23BC2899E198}"/>
              </a:ext>
            </a:extLst>
          </p:cNvPr>
          <p:cNvSpPr txBox="1"/>
          <p:nvPr/>
        </p:nvSpPr>
        <p:spPr>
          <a:xfrm>
            <a:off x="2569813" y="3520411"/>
            <a:ext cx="873760" cy="236347"/>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RAN</a:t>
            </a:r>
            <a:endParaRPr lang="en-US" sz="1600">
              <a:solidFill>
                <a:schemeClr val="tx2"/>
              </a:solidFill>
              <a:latin typeface="Microsoft Sans Serif"/>
              <a:cs typeface="Microsoft Sans Serif" panose="020B0604020202020204" pitchFamily="34" charset="0"/>
            </a:endParaRPr>
          </a:p>
        </p:txBody>
      </p:sp>
      <p:cxnSp>
        <p:nvCxnSpPr>
          <p:cNvPr id="24" name="Straight Connector 23">
            <a:extLst>
              <a:ext uri="{FF2B5EF4-FFF2-40B4-BE49-F238E27FC236}">
                <a16:creationId xmlns:a16="http://schemas.microsoft.com/office/drawing/2014/main" id="{DBBB2174-8AB9-43BD-ADC2-D3BFF31217D4}"/>
              </a:ext>
            </a:extLst>
          </p:cNvPr>
          <p:cNvCxnSpPr>
            <a:cxnSpLocks/>
          </p:cNvCxnSpPr>
          <p:nvPr/>
        </p:nvCxnSpPr>
        <p:spPr>
          <a:xfrm flipH="1">
            <a:off x="1769794" y="2489249"/>
            <a:ext cx="11382" cy="939751"/>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95B4FFD-3671-42D0-938A-27D7393D8C03}"/>
              </a:ext>
            </a:extLst>
          </p:cNvPr>
          <p:cNvCxnSpPr/>
          <p:nvPr/>
        </p:nvCxnSpPr>
        <p:spPr>
          <a:xfrm>
            <a:off x="4111339" y="2473438"/>
            <a:ext cx="0" cy="95556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F97A993E-D835-4032-9F57-164FB57E9C3E}"/>
              </a:ext>
            </a:extLst>
          </p:cNvPr>
          <p:cNvSpPr/>
          <p:nvPr/>
        </p:nvSpPr>
        <p:spPr>
          <a:xfrm>
            <a:off x="1422862" y="2026761"/>
            <a:ext cx="3072810" cy="446423"/>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7" name="TextBox 26">
            <a:extLst>
              <a:ext uri="{FF2B5EF4-FFF2-40B4-BE49-F238E27FC236}">
                <a16:creationId xmlns:a16="http://schemas.microsoft.com/office/drawing/2014/main" id="{8CCBA135-65DD-4016-B4F3-673E51D5C544}"/>
              </a:ext>
            </a:extLst>
          </p:cNvPr>
          <p:cNvSpPr txBox="1"/>
          <p:nvPr/>
        </p:nvSpPr>
        <p:spPr>
          <a:xfrm>
            <a:off x="2715405" y="2126696"/>
            <a:ext cx="42159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5GC</a:t>
            </a:r>
            <a:endParaRPr lang="en-US" sz="1600">
              <a:solidFill>
                <a:schemeClr val="tx2"/>
              </a:solidFill>
              <a:latin typeface="Microsoft Sans Serif"/>
              <a:cs typeface="Microsoft Sans Serif" panose="020B0604020202020204" pitchFamily="34" charset="0"/>
            </a:endParaRPr>
          </a:p>
        </p:txBody>
      </p:sp>
      <p:sp>
        <p:nvSpPr>
          <p:cNvPr id="28" name="Oval 27">
            <a:extLst>
              <a:ext uri="{FF2B5EF4-FFF2-40B4-BE49-F238E27FC236}">
                <a16:creationId xmlns:a16="http://schemas.microsoft.com/office/drawing/2014/main" id="{C2C02391-14E3-4BD0-8C6E-79133D3A48DE}"/>
              </a:ext>
            </a:extLst>
          </p:cNvPr>
          <p:cNvSpPr/>
          <p:nvPr/>
        </p:nvSpPr>
        <p:spPr>
          <a:xfrm>
            <a:off x="1218076" y="1707469"/>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9" name="Oval 28">
            <a:extLst>
              <a:ext uri="{FF2B5EF4-FFF2-40B4-BE49-F238E27FC236}">
                <a16:creationId xmlns:a16="http://schemas.microsoft.com/office/drawing/2014/main" id="{53926386-F5BB-406B-BCE2-32ADEBF429A0}"/>
              </a:ext>
            </a:extLst>
          </p:cNvPr>
          <p:cNvSpPr/>
          <p:nvPr/>
        </p:nvSpPr>
        <p:spPr>
          <a:xfrm>
            <a:off x="3574972" y="1770666"/>
            <a:ext cx="1121360" cy="247846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0" name="Freeform: Shape 29">
            <a:extLst>
              <a:ext uri="{FF2B5EF4-FFF2-40B4-BE49-F238E27FC236}">
                <a16:creationId xmlns:a16="http://schemas.microsoft.com/office/drawing/2014/main" id="{0BDFD015-4957-4FA6-860E-D7AEB9EBBC72}"/>
              </a:ext>
            </a:extLst>
          </p:cNvPr>
          <p:cNvSpPr/>
          <p:nvPr/>
        </p:nvSpPr>
        <p:spPr>
          <a:xfrm>
            <a:off x="660400" y="2935286"/>
            <a:ext cx="529832" cy="265907"/>
          </a:xfrm>
          <a:custGeom>
            <a:avLst/>
            <a:gdLst>
              <a:gd name="connsiteX0" fmla="*/ 497840 w 497840"/>
              <a:gd name="connsiteY0" fmla="*/ 71120 h 305594"/>
              <a:gd name="connsiteX1" fmla="*/ 91440 w 497840"/>
              <a:gd name="connsiteY1" fmla="*/ 304800 h 305594"/>
              <a:gd name="connsiteX2" fmla="*/ 0 w 497840"/>
              <a:gd name="connsiteY2" fmla="*/ 0 h 305594"/>
            </a:gdLst>
            <a:ahLst/>
            <a:cxnLst>
              <a:cxn ang="0">
                <a:pos x="connsiteX0" y="connsiteY0"/>
              </a:cxn>
              <a:cxn ang="0">
                <a:pos x="connsiteX1" y="connsiteY1"/>
              </a:cxn>
              <a:cxn ang="0">
                <a:pos x="connsiteX2" y="connsiteY2"/>
              </a:cxn>
            </a:cxnLst>
            <a:rect l="l" t="t" r="r" b="b"/>
            <a:pathLst>
              <a:path w="497840" h="305594">
                <a:moveTo>
                  <a:pt x="497840" y="71120"/>
                </a:moveTo>
                <a:cubicBezTo>
                  <a:pt x="336126" y="193886"/>
                  <a:pt x="174413" y="316653"/>
                  <a:pt x="91440" y="304800"/>
                </a:cubicBezTo>
                <a:cubicBezTo>
                  <a:pt x="8467" y="292947"/>
                  <a:pt x="4233" y="146473"/>
                  <a:pt x="0" y="0"/>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FA47F083-7984-4F62-A254-CA5DCE6F8A3E}"/>
              </a:ext>
            </a:extLst>
          </p:cNvPr>
          <p:cNvSpPr/>
          <p:nvPr/>
        </p:nvSpPr>
        <p:spPr>
          <a:xfrm>
            <a:off x="4713651" y="2742552"/>
            <a:ext cx="364484" cy="244488"/>
          </a:xfrm>
          <a:custGeom>
            <a:avLst/>
            <a:gdLst>
              <a:gd name="connsiteX0" fmla="*/ 589 w 364484"/>
              <a:gd name="connsiteY0" fmla="*/ 183528 h 244488"/>
              <a:gd name="connsiteX1" fmla="*/ 51389 w 364484"/>
              <a:gd name="connsiteY1" fmla="*/ 173368 h 244488"/>
              <a:gd name="connsiteX2" fmla="*/ 325709 w 364484"/>
              <a:gd name="connsiteY2" fmla="*/ 648 h 244488"/>
              <a:gd name="connsiteX3" fmla="*/ 356189 w 364484"/>
              <a:gd name="connsiteY3" fmla="*/ 244488 h 244488"/>
            </a:gdLst>
            <a:ahLst/>
            <a:cxnLst>
              <a:cxn ang="0">
                <a:pos x="connsiteX0" y="connsiteY0"/>
              </a:cxn>
              <a:cxn ang="0">
                <a:pos x="connsiteX1" y="connsiteY1"/>
              </a:cxn>
              <a:cxn ang="0">
                <a:pos x="connsiteX2" y="connsiteY2"/>
              </a:cxn>
              <a:cxn ang="0">
                <a:pos x="connsiteX3" y="connsiteY3"/>
              </a:cxn>
            </a:cxnLst>
            <a:rect l="l" t="t" r="r" b="b"/>
            <a:pathLst>
              <a:path w="364484" h="244488">
                <a:moveTo>
                  <a:pt x="589" y="183528"/>
                </a:moveTo>
                <a:cubicBezTo>
                  <a:pt x="-1105" y="193688"/>
                  <a:pt x="-2798" y="203848"/>
                  <a:pt x="51389" y="173368"/>
                </a:cubicBezTo>
                <a:cubicBezTo>
                  <a:pt x="105576" y="142888"/>
                  <a:pt x="274909" y="-11205"/>
                  <a:pt x="325709" y="648"/>
                </a:cubicBezTo>
                <a:cubicBezTo>
                  <a:pt x="376509" y="12501"/>
                  <a:pt x="366349" y="128494"/>
                  <a:pt x="356189" y="244488"/>
                </a:cubicBezTo>
              </a:path>
            </a:pathLst>
          </a:custGeom>
          <a:noFill/>
          <a:ln>
            <a:solidFill>
              <a:schemeClr val="tx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3DBC132-ABEA-454A-9FF0-848396A79FE8}"/>
              </a:ext>
            </a:extLst>
          </p:cNvPr>
          <p:cNvSpPr txBox="1"/>
          <p:nvPr/>
        </p:nvSpPr>
        <p:spPr>
          <a:xfrm>
            <a:off x="158878" y="2659611"/>
            <a:ext cx="1001877"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S-NSSAI-1</a:t>
            </a:r>
            <a:endParaRPr lang="en-US" sz="1600">
              <a:solidFill>
                <a:schemeClr val="tx2"/>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A6BA1F09-98A1-474E-B65C-DBAA4B24D9C9}"/>
              </a:ext>
            </a:extLst>
          </p:cNvPr>
          <p:cNvSpPr txBox="1"/>
          <p:nvPr/>
        </p:nvSpPr>
        <p:spPr>
          <a:xfrm>
            <a:off x="4889959" y="3083019"/>
            <a:ext cx="1001877"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S-NSSAI-2</a:t>
            </a:r>
            <a:endParaRPr lang="en-US" sz="1600">
              <a:solidFill>
                <a:schemeClr val="tx2"/>
              </a:solidFill>
              <a:latin typeface="Microsoft Sans Serif"/>
              <a:cs typeface="Microsoft Sans Serif" panose="020B0604020202020204" pitchFamily="34" charset="0"/>
            </a:endParaRPr>
          </a:p>
        </p:txBody>
      </p:sp>
      <p:cxnSp>
        <p:nvCxnSpPr>
          <p:cNvPr id="35" name="Straight Connector 34">
            <a:extLst>
              <a:ext uri="{FF2B5EF4-FFF2-40B4-BE49-F238E27FC236}">
                <a16:creationId xmlns:a16="http://schemas.microsoft.com/office/drawing/2014/main" id="{731A01B8-2173-484B-9818-059D5EF25C2C}"/>
              </a:ext>
            </a:extLst>
          </p:cNvPr>
          <p:cNvCxnSpPr>
            <a:cxnSpLocks/>
            <a:stCxn id="14" idx="0"/>
          </p:cNvCxnSpPr>
          <p:nvPr/>
        </p:nvCxnSpPr>
        <p:spPr>
          <a:xfrm flipH="1" flipV="1">
            <a:off x="2124520" y="3891234"/>
            <a:ext cx="698213" cy="402158"/>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B516496-59B4-4E91-88C5-B16EC1D336B0}"/>
              </a:ext>
            </a:extLst>
          </p:cNvPr>
          <p:cNvCxnSpPr>
            <a:cxnSpLocks/>
            <a:stCxn id="29" idx="3"/>
          </p:cNvCxnSpPr>
          <p:nvPr/>
        </p:nvCxnSpPr>
        <p:spPr>
          <a:xfrm flipH="1">
            <a:off x="2815271" y="3886170"/>
            <a:ext cx="923920" cy="418652"/>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0" name="Freeform: Shape 39">
            <a:extLst>
              <a:ext uri="{FF2B5EF4-FFF2-40B4-BE49-F238E27FC236}">
                <a16:creationId xmlns:a16="http://schemas.microsoft.com/office/drawing/2014/main" id="{A40B992D-A3AE-44CD-8E5E-63D1BC7B2B21}"/>
              </a:ext>
            </a:extLst>
          </p:cNvPr>
          <p:cNvSpPr/>
          <p:nvPr/>
        </p:nvSpPr>
        <p:spPr>
          <a:xfrm>
            <a:off x="2384791" y="3921744"/>
            <a:ext cx="1079768" cy="134476"/>
          </a:xfrm>
          <a:custGeom>
            <a:avLst/>
            <a:gdLst>
              <a:gd name="connsiteX0" fmla="*/ 0 w 1137920"/>
              <a:gd name="connsiteY0" fmla="*/ 264176 h 274336"/>
              <a:gd name="connsiteX1" fmla="*/ 345440 w 1137920"/>
              <a:gd name="connsiteY1" fmla="*/ 16 h 274336"/>
              <a:gd name="connsiteX2" fmla="*/ 1137920 w 1137920"/>
              <a:gd name="connsiteY2" fmla="*/ 274336 h 274336"/>
            </a:gdLst>
            <a:ahLst/>
            <a:cxnLst>
              <a:cxn ang="0">
                <a:pos x="connsiteX0" y="connsiteY0"/>
              </a:cxn>
              <a:cxn ang="0">
                <a:pos x="connsiteX1" y="connsiteY1"/>
              </a:cxn>
              <a:cxn ang="0">
                <a:pos x="connsiteX2" y="connsiteY2"/>
              </a:cxn>
            </a:cxnLst>
            <a:rect l="l" t="t" r="r" b="b"/>
            <a:pathLst>
              <a:path w="1137920" h="274336">
                <a:moveTo>
                  <a:pt x="0" y="264176"/>
                </a:moveTo>
                <a:cubicBezTo>
                  <a:pt x="77893" y="131249"/>
                  <a:pt x="155787" y="-1677"/>
                  <a:pt x="345440" y="16"/>
                </a:cubicBezTo>
                <a:cubicBezTo>
                  <a:pt x="535093" y="1709"/>
                  <a:pt x="836506" y="138022"/>
                  <a:pt x="1137920" y="274336"/>
                </a:cubicBezTo>
              </a:path>
            </a:pathLst>
          </a:custGeom>
          <a:noFill/>
          <a:ln w="34925">
            <a:solidFill>
              <a:schemeClr val="tx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15EB979-637E-49BA-9679-AD14A4A98772}"/>
              </a:ext>
            </a:extLst>
          </p:cNvPr>
          <p:cNvSpPr txBox="1"/>
          <p:nvPr/>
        </p:nvSpPr>
        <p:spPr>
          <a:xfrm>
            <a:off x="2026208" y="5201275"/>
            <a:ext cx="1712984" cy="709040"/>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Which S-NSSAI is the user connected to?</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96883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7DC515F-BC30-4161-B62E-FE2DA6DD1DFF}"/>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41CA86D8-AF69-464B-9925-50C8468E6A27}"/>
              </a:ext>
            </a:extLst>
          </p:cNvPr>
          <p:cNvSpPr>
            <a:spLocks noGrp="1"/>
          </p:cNvSpPr>
          <p:nvPr>
            <p:ph type="title"/>
          </p:nvPr>
        </p:nvSpPr>
        <p:spPr>
          <a:xfrm>
            <a:off x="495300" y="565125"/>
            <a:ext cx="11187112" cy="439479"/>
          </a:xfrm>
        </p:spPr>
        <p:txBody>
          <a:bodyPr/>
          <a:lstStyle/>
          <a:p>
            <a:r>
              <a:rPr lang="en-GB" dirty="0"/>
              <a:t>Human readable name per S-NSSAI - Service Flow</a:t>
            </a:r>
            <a:endParaRPr lang="en-US" dirty="0"/>
          </a:p>
        </p:txBody>
      </p:sp>
      <p:sp>
        <p:nvSpPr>
          <p:cNvPr id="4" name="Content Placeholder 3">
            <a:extLst>
              <a:ext uri="{FF2B5EF4-FFF2-40B4-BE49-F238E27FC236}">
                <a16:creationId xmlns:a16="http://schemas.microsoft.com/office/drawing/2014/main" id="{53E4D54F-91A4-47FF-9C77-8F166E3ED495}"/>
              </a:ext>
            </a:extLst>
          </p:cNvPr>
          <p:cNvSpPr>
            <a:spLocks noGrp="1"/>
          </p:cNvSpPr>
          <p:nvPr>
            <p:ph sz="quarter" idx="14"/>
          </p:nvPr>
        </p:nvSpPr>
        <p:spPr/>
        <p:txBody>
          <a:bodyPr/>
          <a:lstStyle/>
          <a:p>
            <a:r>
              <a:rPr lang="en-US" dirty="0"/>
              <a:t>Serving PLMN or NPN</a:t>
            </a:r>
          </a:p>
          <a:p>
            <a:pPr lvl="1"/>
            <a:r>
              <a:rPr lang="en-US" sz="2000" dirty="0"/>
              <a:t>Provides NSSAI(s) to the UE together with associated human readable name(s), e.g. during UE registration</a:t>
            </a:r>
            <a:endParaRPr lang="en-GB" sz="2000" dirty="0"/>
          </a:p>
          <a:p>
            <a:endParaRPr lang="en-GB" dirty="0"/>
          </a:p>
          <a:p>
            <a:r>
              <a:rPr lang="en-GB" dirty="0"/>
              <a:t>UE</a:t>
            </a:r>
          </a:p>
          <a:p>
            <a:pPr lvl="1"/>
            <a:r>
              <a:rPr lang="en-US" sz="2000" dirty="0"/>
              <a:t>UE displays the human readable name per S-NSSAI in the user interface (device screen) in addition to PLMN/NPN Network name, if received</a:t>
            </a:r>
          </a:p>
          <a:p>
            <a:pPr lvl="1"/>
            <a:r>
              <a:rPr lang="en-US" sz="2000" dirty="0"/>
              <a:t>UE may also display the human readable name of a S-NSSAI for which a data session for the associated application can not be established</a:t>
            </a:r>
          </a:p>
          <a:p>
            <a:pPr lvl="1"/>
            <a:endParaRPr lang="en-US" dirty="0"/>
          </a:p>
        </p:txBody>
      </p:sp>
      <p:sp>
        <p:nvSpPr>
          <p:cNvPr id="5" name="Subtitle 4">
            <a:extLst>
              <a:ext uri="{FF2B5EF4-FFF2-40B4-BE49-F238E27FC236}">
                <a16:creationId xmlns:a16="http://schemas.microsoft.com/office/drawing/2014/main" id="{08CA503E-C4CB-4781-AA87-A89BFC90841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12144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022C5A-D00C-4396-8C2F-2AEDB2E3E4B1}"/>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S-NSSAI - Examples</a:t>
            </a:r>
            <a:endParaRPr lang="en-US" dirty="0"/>
          </a:p>
        </p:txBody>
      </p:sp>
      <p:sp>
        <p:nvSpPr>
          <p:cNvPr id="5" name="Subtitle 4">
            <a:extLst>
              <a:ext uri="{FF2B5EF4-FFF2-40B4-BE49-F238E27FC236}">
                <a16:creationId xmlns:a16="http://schemas.microsoft.com/office/drawing/2014/main" id="{6D6632F0-2D6B-485E-9BCD-37FB3BD1D4EF}"/>
              </a:ext>
            </a:extLst>
          </p:cNvPr>
          <p:cNvSpPr>
            <a:spLocks noGrp="1"/>
          </p:cNvSpPr>
          <p:nvPr>
            <p:ph type="subTitle" idx="1"/>
          </p:nvPr>
        </p:nvSpPr>
        <p:spPr/>
        <p:txBody>
          <a:bodyPr/>
          <a:lstStyle/>
          <a:p>
            <a:r>
              <a:rPr lang="en-US" dirty="0"/>
              <a:t>Examples of User’s display</a:t>
            </a:r>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2113279" y="222899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2628644" y="3402266"/>
            <a:ext cx="134011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OPERATOR A</a:t>
            </a:r>
            <a:endParaRPr lang="en-US" sz="160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2870295" y="3619609"/>
            <a:ext cx="928139" cy="177293"/>
          </a:xfrm>
          <a:prstGeom prst="rect">
            <a:avLst/>
          </a:prstGeom>
        </p:spPr>
        <p:txBody>
          <a:bodyPr wrap="none" lIns="0" tIns="0" rIns="0" bIns="0" rtlCol="0">
            <a:spAutoFit/>
          </a:bodyPr>
          <a:lstStyle/>
          <a:p>
            <a:pPr algn="l">
              <a:lnSpc>
                <a:spcPct val="96000"/>
              </a:lnSpc>
            </a:pPr>
            <a:r>
              <a:rPr lang="en-GB" sz="1200" dirty="0">
                <a:solidFill>
                  <a:schemeClr val="tx2"/>
                </a:solidFill>
                <a:latin typeface="Microsoft Sans Serif"/>
                <a:cs typeface="Microsoft Sans Serif" panose="020B0604020202020204" pitchFamily="34" charset="0"/>
              </a:rPr>
              <a:t>Warehouse A</a:t>
            </a:r>
            <a:endParaRPr lang="en-US" sz="1200" dirty="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2357120" y="457200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3027174"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3697228" y="456381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2400464" y="462852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3076102" y="4628523"/>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3754535" y="463670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2357120" y="238891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FD420E00-1E5C-4AA3-BF43-B6D72B6FEEB7}"/>
              </a:ext>
            </a:extLst>
          </p:cNvPr>
          <p:cNvCxnSpPr/>
          <p:nvPr/>
        </p:nvCxnSpPr>
        <p:spPr>
          <a:xfrm>
            <a:off x="812800" y="2895600"/>
            <a:ext cx="1757680" cy="53340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095FBD5-2FDC-4230-A1AB-8C80090AA85B}"/>
              </a:ext>
            </a:extLst>
          </p:cNvPr>
          <p:cNvSpPr txBox="1"/>
          <p:nvPr/>
        </p:nvSpPr>
        <p:spPr>
          <a:xfrm>
            <a:off x="360680" y="2336707"/>
            <a:ext cx="1330960" cy="472694"/>
          </a:xfrm>
          <a:prstGeom prst="rect">
            <a:avLst/>
          </a:prstGeom>
        </p:spPr>
        <p:txBody>
          <a:bodyPr wrap="squar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Derived from PLMN-id</a:t>
            </a:r>
            <a:endParaRPr lang="en-US" sz="1600">
              <a:solidFill>
                <a:schemeClr val="tx2"/>
              </a:solidFill>
              <a:latin typeface="Microsoft Sans Serif"/>
              <a:cs typeface="Microsoft Sans Serif" panose="020B0604020202020204" pitchFamily="34" charset="0"/>
            </a:endParaRPr>
          </a:p>
        </p:txBody>
      </p:sp>
      <p:cxnSp>
        <p:nvCxnSpPr>
          <p:cNvPr id="24" name="Straight Arrow Connector 23">
            <a:extLst>
              <a:ext uri="{FF2B5EF4-FFF2-40B4-BE49-F238E27FC236}">
                <a16:creationId xmlns:a16="http://schemas.microsoft.com/office/drawing/2014/main" id="{3A14A7F8-F04A-46AC-9A96-B531ACDA2FB7}"/>
              </a:ext>
            </a:extLst>
          </p:cNvPr>
          <p:cNvCxnSpPr>
            <a:cxnSpLocks/>
          </p:cNvCxnSpPr>
          <p:nvPr/>
        </p:nvCxnSpPr>
        <p:spPr>
          <a:xfrm flipV="1">
            <a:off x="395052" y="3815811"/>
            <a:ext cx="2388788" cy="64680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0733042-2C4D-4F05-8763-722F378669DD}"/>
              </a:ext>
            </a:extLst>
          </p:cNvPr>
          <p:cNvSpPr txBox="1"/>
          <p:nvPr/>
        </p:nvSpPr>
        <p:spPr>
          <a:xfrm>
            <a:off x="147320" y="4656125"/>
            <a:ext cx="1330960" cy="945387"/>
          </a:xfrm>
          <a:prstGeom prst="rect">
            <a:avLst/>
          </a:prstGeom>
        </p:spPr>
        <p:txBody>
          <a:bodyPr wrap="square" lIns="0" tIns="0" rIns="0" bIns="0" rtlCol="0">
            <a:spAutoFit/>
          </a:bodyPr>
          <a:lstStyle/>
          <a:p>
            <a:pPr algn="l">
              <a:lnSpc>
                <a:spcPct val="96000"/>
              </a:lnSpc>
            </a:pPr>
            <a:r>
              <a:rPr lang="en-GB" sz="1600">
                <a:solidFill>
                  <a:srgbClr val="FF0000"/>
                </a:solidFill>
                <a:latin typeface="Microsoft Sans Serif"/>
                <a:cs typeface="Microsoft Sans Serif" panose="020B0604020202020204" pitchFamily="34" charset="0"/>
              </a:rPr>
              <a:t>Derived from Allowed S-NSSAI name(s)</a:t>
            </a:r>
            <a:endParaRPr lang="en-US" sz="1600">
              <a:solidFill>
                <a:srgbClr val="FF0000"/>
              </a:solidFill>
              <a:latin typeface="Microsoft Sans Serif"/>
              <a:cs typeface="Microsoft Sans Serif" panose="020B0604020202020204" pitchFamily="34" charset="0"/>
            </a:endParaRPr>
          </a:p>
        </p:txBody>
      </p:sp>
      <p:sp>
        <p:nvSpPr>
          <p:cNvPr id="27" name="Rectangle: Rounded Corners 26">
            <a:extLst>
              <a:ext uri="{FF2B5EF4-FFF2-40B4-BE49-F238E27FC236}">
                <a16:creationId xmlns:a16="http://schemas.microsoft.com/office/drawing/2014/main" id="{1D84FBF8-762F-478D-B7CD-7CB9E87B7E37}"/>
              </a:ext>
            </a:extLst>
          </p:cNvPr>
          <p:cNvSpPr/>
          <p:nvPr/>
        </p:nvSpPr>
        <p:spPr>
          <a:xfrm>
            <a:off x="8223248" y="218573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28" name="TextBox 27">
            <a:extLst>
              <a:ext uri="{FF2B5EF4-FFF2-40B4-BE49-F238E27FC236}">
                <a16:creationId xmlns:a16="http://schemas.microsoft.com/office/drawing/2014/main" id="{687C9E6E-4BC3-4223-A26C-3A9B2D1AF50B}"/>
              </a:ext>
            </a:extLst>
          </p:cNvPr>
          <p:cNvSpPr txBox="1"/>
          <p:nvPr/>
        </p:nvSpPr>
        <p:spPr>
          <a:xfrm>
            <a:off x="8738613" y="3359006"/>
            <a:ext cx="134011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OPERATOR A</a:t>
            </a:r>
            <a:endParaRPr lang="en-US" sz="1600">
              <a:solidFill>
                <a:schemeClr val="tx2"/>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CDDFCC18-123F-4985-A536-8108270FAE95}"/>
              </a:ext>
            </a:extLst>
          </p:cNvPr>
          <p:cNvSpPr txBox="1"/>
          <p:nvPr/>
        </p:nvSpPr>
        <p:spPr>
          <a:xfrm>
            <a:off x="8980264" y="3576349"/>
            <a:ext cx="969817" cy="177293"/>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Warehouse  B</a:t>
            </a:r>
            <a:endParaRPr lang="en-US" sz="1200">
              <a:solidFill>
                <a:schemeClr val="tx2"/>
              </a:solidFill>
              <a:latin typeface="Microsoft Sans Serif"/>
              <a:cs typeface="Microsoft Sans Serif" panose="020B0604020202020204" pitchFamily="34" charset="0"/>
            </a:endParaRPr>
          </a:p>
        </p:txBody>
      </p:sp>
      <p:sp>
        <p:nvSpPr>
          <p:cNvPr id="30" name="Rectangle: Rounded Corners 29">
            <a:extLst>
              <a:ext uri="{FF2B5EF4-FFF2-40B4-BE49-F238E27FC236}">
                <a16:creationId xmlns:a16="http://schemas.microsoft.com/office/drawing/2014/main" id="{9B2CE166-C195-4AB8-B54A-DDF62F267891}"/>
              </a:ext>
            </a:extLst>
          </p:cNvPr>
          <p:cNvSpPr/>
          <p:nvPr/>
        </p:nvSpPr>
        <p:spPr>
          <a:xfrm>
            <a:off x="8467089" y="452874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2" name="Rectangle: Rounded Corners 31">
            <a:extLst>
              <a:ext uri="{FF2B5EF4-FFF2-40B4-BE49-F238E27FC236}">
                <a16:creationId xmlns:a16="http://schemas.microsoft.com/office/drawing/2014/main" id="{A123306B-8FDF-4422-90D0-38325761E83C}"/>
              </a:ext>
            </a:extLst>
          </p:cNvPr>
          <p:cNvSpPr/>
          <p:nvPr/>
        </p:nvSpPr>
        <p:spPr>
          <a:xfrm>
            <a:off x="9807197" y="452055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3" name="TextBox 32">
            <a:extLst>
              <a:ext uri="{FF2B5EF4-FFF2-40B4-BE49-F238E27FC236}">
                <a16:creationId xmlns:a16="http://schemas.microsoft.com/office/drawing/2014/main" id="{822ABDA6-639B-42B0-A1DB-A4720F5133D2}"/>
              </a:ext>
            </a:extLst>
          </p:cNvPr>
          <p:cNvSpPr txBox="1"/>
          <p:nvPr/>
        </p:nvSpPr>
        <p:spPr>
          <a:xfrm>
            <a:off x="8510433"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34" name="TextBox 33">
            <a:extLst>
              <a:ext uri="{FF2B5EF4-FFF2-40B4-BE49-F238E27FC236}">
                <a16:creationId xmlns:a16="http://schemas.microsoft.com/office/drawing/2014/main" id="{FA95D558-4682-4CBF-96B3-9233163BF1EB}"/>
              </a:ext>
            </a:extLst>
          </p:cNvPr>
          <p:cNvSpPr txBox="1"/>
          <p:nvPr/>
        </p:nvSpPr>
        <p:spPr>
          <a:xfrm>
            <a:off x="9186071" y="458526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35" name="TextBox 34">
            <a:extLst>
              <a:ext uri="{FF2B5EF4-FFF2-40B4-BE49-F238E27FC236}">
                <a16:creationId xmlns:a16="http://schemas.microsoft.com/office/drawing/2014/main" id="{D3F17696-546B-4197-85FD-D552097123EF}"/>
              </a:ext>
            </a:extLst>
          </p:cNvPr>
          <p:cNvSpPr txBox="1"/>
          <p:nvPr/>
        </p:nvSpPr>
        <p:spPr>
          <a:xfrm>
            <a:off x="9864504" y="459344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36" name="Group 35">
            <a:extLst>
              <a:ext uri="{FF2B5EF4-FFF2-40B4-BE49-F238E27FC236}">
                <a16:creationId xmlns:a16="http://schemas.microsoft.com/office/drawing/2014/main" id="{B1A7C75D-B863-4273-AC70-704B632C48F2}"/>
              </a:ext>
            </a:extLst>
          </p:cNvPr>
          <p:cNvGrpSpPr/>
          <p:nvPr/>
        </p:nvGrpSpPr>
        <p:grpSpPr>
          <a:xfrm>
            <a:off x="8467089" y="2345650"/>
            <a:ext cx="853440" cy="426720"/>
            <a:chOff x="7833360" y="2743200"/>
            <a:chExt cx="1788168" cy="695958"/>
          </a:xfrm>
        </p:grpSpPr>
        <p:sp>
          <p:nvSpPr>
            <p:cNvPr id="37" name="Rectangle 36">
              <a:extLst>
                <a:ext uri="{FF2B5EF4-FFF2-40B4-BE49-F238E27FC236}">
                  <a16:creationId xmlns:a16="http://schemas.microsoft.com/office/drawing/2014/main" id="{6E9B27CE-BC41-4027-BF80-B8AB350849ED}"/>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8" name="Rectangle 37">
              <a:extLst>
                <a:ext uri="{FF2B5EF4-FFF2-40B4-BE49-F238E27FC236}">
                  <a16:creationId xmlns:a16="http://schemas.microsoft.com/office/drawing/2014/main" id="{FC7F7570-DA4D-4043-A583-630A4B9ED313}"/>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9" name="Rectangle 38">
              <a:extLst>
                <a:ext uri="{FF2B5EF4-FFF2-40B4-BE49-F238E27FC236}">
                  <a16:creationId xmlns:a16="http://schemas.microsoft.com/office/drawing/2014/main" id="{2E80AA25-8741-45EC-A47F-F558FF2393C4}"/>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0" name="Rectangle 39">
              <a:extLst>
                <a:ext uri="{FF2B5EF4-FFF2-40B4-BE49-F238E27FC236}">
                  <a16:creationId xmlns:a16="http://schemas.microsoft.com/office/drawing/2014/main" id="{7733D7F6-DD77-4A28-B879-987201BF0BD9}"/>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cxnSp>
        <p:nvCxnSpPr>
          <p:cNvPr id="41" name="Straight Arrow Connector 40">
            <a:extLst>
              <a:ext uri="{FF2B5EF4-FFF2-40B4-BE49-F238E27FC236}">
                <a16:creationId xmlns:a16="http://schemas.microsoft.com/office/drawing/2014/main" id="{4CF6D0D3-2C20-41C1-90D5-AEA4B961C3D7}"/>
              </a:ext>
            </a:extLst>
          </p:cNvPr>
          <p:cNvCxnSpPr/>
          <p:nvPr/>
        </p:nvCxnSpPr>
        <p:spPr>
          <a:xfrm>
            <a:off x="6922769" y="2852340"/>
            <a:ext cx="1757680" cy="53340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020AE4A1-2DDE-4242-BFD3-8B4D77A9A457}"/>
              </a:ext>
            </a:extLst>
          </p:cNvPr>
          <p:cNvSpPr txBox="1"/>
          <p:nvPr/>
        </p:nvSpPr>
        <p:spPr>
          <a:xfrm>
            <a:off x="6470649" y="2293447"/>
            <a:ext cx="1330960" cy="472694"/>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Derived from PLMN-id</a:t>
            </a:r>
            <a:endParaRPr lang="en-US" sz="1600" dirty="0">
              <a:solidFill>
                <a:schemeClr val="tx2"/>
              </a:solidFill>
              <a:latin typeface="Microsoft Sans Serif"/>
              <a:cs typeface="Microsoft Sans Serif" panose="020B0604020202020204" pitchFamily="34" charset="0"/>
            </a:endParaRPr>
          </a:p>
        </p:txBody>
      </p:sp>
      <p:cxnSp>
        <p:nvCxnSpPr>
          <p:cNvPr id="43" name="Straight Arrow Connector 42">
            <a:extLst>
              <a:ext uri="{FF2B5EF4-FFF2-40B4-BE49-F238E27FC236}">
                <a16:creationId xmlns:a16="http://schemas.microsoft.com/office/drawing/2014/main" id="{233A606F-E420-4EA1-AF0F-5972B946B435}"/>
              </a:ext>
            </a:extLst>
          </p:cNvPr>
          <p:cNvCxnSpPr>
            <a:cxnSpLocks/>
          </p:cNvCxnSpPr>
          <p:nvPr/>
        </p:nvCxnSpPr>
        <p:spPr>
          <a:xfrm flipV="1">
            <a:off x="6505021" y="3772551"/>
            <a:ext cx="2388788" cy="646806"/>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E771F205-7A26-42D7-AE87-D060B804A85E}"/>
              </a:ext>
            </a:extLst>
          </p:cNvPr>
          <p:cNvSpPr txBox="1"/>
          <p:nvPr/>
        </p:nvSpPr>
        <p:spPr>
          <a:xfrm>
            <a:off x="6257289" y="4612865"/>
            <a:ext cx="1330960" cy="945387"/>
          </a:xfrm>
          <a:prstGeom prst="rect">
            <a:avLst/>
          </a:prstGeom>
        </p:spPr>
        <p:txBody>
          <a:bodyPr wrap="square" lIns="0" tIns="0" rIns="0" bIns="0" rtlCol="0">
            <a:spAutoFit/>
          </a:bodyPr>
          <a:lstStyle/>
          <a:p>
            <a:pPr algn="l">
              <a:lnSpc>
                <a:spcPct val="96000"/>
              </a:lnSpc>
            </a:pPr>
            <a:r>
              <a:rPr lang="en-GB" sz="1600" dirty="0">
                <a:solidFill>
                  <a:srgbClr val="FF0000"/>
                </a:solidFill>
                <a:latin typeface="Microsoft Sans Serif"/>
                <a:cs typeface="Microsoft Sans Serif" panose="020B0604020202020204" pitchFamily="34" charset="0"/>
              </a:rPr>
              <a:t>Derived from Allowed S-NSSAI name(s)</a:t>
            </a:r>
            <a:endParaRPr lang="en-US" sz="1600" dirty="0">
              <a:solidFill>
                <a:srgbClr val="FF0000"/>
              </a:solidFill>
              <a:latin typeface="Microsoft Sans Serif"/>
              <a:cs typeface="Microsoft Sans Serif" panose="020B0604020202020204" pitchFamily="34" charset="0"/>
            </a:endParaRPr>
          </a:p>
        </p:txBody>
      </p:sp>
      <p:sp>
        <p:nvSpPr>
          <p:cNvPr id="45" name="Arrow: Right 44">
            <a:extLst>
              <a:ext uri="{FF2B5EF4-FFF2-40B4-BE49-F238E27FC236}">
                <a16:creationId xmlns:a16="http://schemas.microsoft.com/office/drawing/2014/main" id="{FC7398A2-51CA-41ED-9422-0599A39B7282}"/>
              </a:ext>
            </a:extLst>
          </p:cNvPr>
          <p:cNvSpPr/>
          <p:nvPr/>
        </p:nvSpPr>
        <p:spPr>
          <a:xfrm>
            <a:off x="5140960" y="3302482"/>
            <a:ext cx="2319920" cy="74986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46" name="TextBox 45">
            <a:extLst>
              <a:ext uri="{FF2B5EF4-FFF2-40B4-BE49-F238E27FC236}">
                <a16:creationId xmlns:a16="http://schemas.microsoft.com/office/drawing/2014/main" id="{9AEBC825-D111-4EFB-8E80-90D3E08205EA}"/>
              </a:ext>
            </a:extLst>
          </p:cNvPr>
          <p:cNvSpPr txBox="1"/>
          <p:nvPr/>
        </p:nvSpPr>
        <p:spPr>
          <a:xfrm>
            <a:off x="5302249" y="3537034"/>
            <a:ext cx="2056653"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Move to new NW/Slice</a:t>
            </a:r>
            <a:endParaRPr lang="en-US" sz="1600" dirty="0">
              <a:solidFill>
                <a:schemeClr val="bg1"/>
              </a:solidFill>
              <a:latin typeface="Microsoft Sans Serif"/>
              <a:cs typeface="Microsoft Sans Serif" panose="020B0604020202020204" pitchFamily="34" charset="0"/>
            </a:endParaRPr>
          </a:p>
        </p:txBody>
      </p:sp>
      <p:cxnSp>
        <p:nvCxnSpPr>
          <p:cNvPr id="47" name="Straight Arrow Connector 46">
            <a:extLst>
              <a:ext uri="{FF2B5EF4-FFF2-40B4-BE49-F238E27FC236}">
                <a16:creationId xmlns:a16="http://schemas.microsoft.com/office/drawing/2014/main" id="{3296A554-8C7E-4A7F-A7C0-A8398324A934}"/>
              </a:ext>
            </a:extLst>
          </p:cNvPr>
          <p:cNvCxnSpPr>
            <a:cxnSpLocks/>
          </p:cNvCxnSpPr>
          <p:nvPr/>
        </p:nvCxnSpPr>
        <p:spPr>
          <a:xfrm flipH="1" flipV="1">
            <a:off x="9750457" y="4047427"/>
            <a:ext cx="1383631" cy="149804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04B2D1C2-2ED0-4D67-BFCF-9756E69ABC06}"/>
              </a:ext>
            </a:extLst>
          </p:cNvPr>
          <p:cNvSpPr txBox="1"/>
          <p:nvPr/>
        </p:nvSpPr>
        <p:spPr>
          <a:xfrm>
            <a:off x="8494871" y="3863025"/>
            <a:ext cx="2067874" cy="147733"/>
          </a:xfrm>
          <a:prstGeom prst="rect">
            <a:avLst/>
          </a:prstGeom>
        </p:spPr>
        <p:txBody>
          <a:bodyPr wrap="none" lIns="0" tIns="0" rIns="0" bIns="0" rtlCol="0">
            <a:spAutoFit/>
          </a:bodyPr>
          <a:lstStyle/>
          <a:p>
            <a:pPr algn="l">
              <a:lnSpc>
                <a:spcPct val="96000"/>
              </a:lnSpc>
            </a:pPr>
            <a:r>
              <a:rPr lang="en-GB" sz="1000" dirty="0">
                <a:solidFill>
                  <a:schemeClr val="tx2"/>
                </a:solidFill>
                <a:latin typeface="Microsoft Sans Serif"/>
                <a:cs typeface="Microsoft Sans Serif" panose="020B0604020202020204" pitchFamily="34" charset="0"/>
              </a:rPr>
              <a:t>Access to Warehouse A not possible</a:t>
            </a:r>
            <a:endParaRPr lang="en-US" sz="1000" dirty="0">
              <a:solidFill>
                <a:schemeClr val="tx2"/>
              </a:solidFill>
              <a:latin typeface="Microsoft Sans Serif"/>
              <a:cs typeface="Microsoft Sans Serif" panose="020B0604020202020204" pitchFamily="34" charset="0"/>
            </a:endParaRPr>
          </a:p>
        </p:txBody>
      </p:sp>
      <p:sp>
        <p:nvSpPr>
          <p:cNvPr id="53" name="TextBox 52">
            <a:extLst>
              <a:ext uri="{FF2B5EF4-FFF2-40B4-BE49-F238E27FC236}">
                <a16:creationId xmlns:a16="http://schemas.microsoft.com/office/drawing/2014/main" id="{B48188FF-2FE5-41C0-9453-429A2DA601FA}"/>
              </a:ext>
            </a:extLst>
          </p:cNvPr>
          <p:cNvSpPr txBox="1"/>
          <p:nvPr/>
        </p:nvSpPr>
        <p:spPr>
          <a:xfrm>
            <a:off x="8893809" y="5531402"/>
            <a:ext cx="2905759" cy="472694"/>
          </a:xfrm>
          <a:prstGeom prst="rect">
            <a:avLst/>
          </a:prstGeom>
        </p:spPr>
        <p:txBody>
          <a:bodyPr wrap="square" lIns="0" tIns="0" rIns="0" bIns="0" rtlCol="0">
            <a:spAutoFit/>
          </a:bodyPr>
          <a:lstStyle/>
          <a:p>
            <a:pPr algn="l">
              <a:lnSpc>
                <a:spcPct val="96000"/>
              </a:lnSpc>
            </a:pPr>
            <a:r>
              <a:rPr lang="en-GB" sz="1600" dirty="0">
                <a:solidFill>
                  <a:srgbClr val="FF0000"/>
                </a:solidFill>
                <a:latin typeface="Microsoft Sans Serif"/>
                <a:cs typeface="Microsoft Sans Serif" panose="020B0604020202020204" pitchFamily="34" charset="0"/>
              </a:rPr>
              <a:t>Derived from not-Allowed S-NSSAI name(s)</a:t>
            </a:r>
            <a:endParaRPr lang="en-US" sz="1600" dirty="0">
              <a:solidFill>
                <a:srgbClr val="FF0000"/>
              </a:solidFill>
              <a:latin typeface="Microsoft Sans Serif"/>
              <a:cs typeface="Microsoft Sans Serif" panose="020B0604020202020204" pitchFamily="34" charset="0"/>
            </a:endParaRPr>
          </a:p>
        </p:txBody>
      </p:sp>
      <p:sp>
        <p:nvSpPr>
          <p:cNvPr id="54" name="Rectangle: Rounded Corners 53">
            <a:extLst>
              <a:ext uri="{FF2B5EF4-FFF2-40B4-BE49-F238E27FC236}">
                <a16:creationId xmlns:a16="http://schemas.microsoft.com/office/drawing/2014/main" id="{B2881F4D-6721-4447-BE8D-7C4D7729AD6C}"/>
              </a:ext>
            </a:extLst>
          </p:cNvPr>
          <p:cNvSpPr/>
          <p:nvPr/>
        </p:nvSpPr>
        <p:spPr>
          <a:xfrm>
            <a:off x="9126475" y="4520556"/>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B79CC6F5-B471-4897-8BEB-20CB0DD656FD}"/>
              </a:ext>
            </a:extLst>
          </p:cNvPr>
          <p:cNvSpPr txBox="1"/>
          <p:nvPr/>
        </p:nvSpPr>
        <p:spPr>
          <a:xfrm>
            <a:off x="9173211" y="4584000"/>
            <a:ext cx="477695" cy="236347"/>
          </a:xfrm>
          <a:prstGeom prst="rect">
            <a:avLst/>
          </a:prstGeom>
        </p:spPr>
        <p:txBody>
          <a:bodyPr wrap="none" lIns="0" tIns="0" rIns="0" bIns="0" rtlCol="0">
            <a:spAutoFit/>
          </a:bodyPr>
          <a:lstStyle/>
          <a:p>
            <a:pPr algn="l">
              <a:lnSpc>
                <a:spcPct val="96000"/>
              </a:lnSpc>
            </a:pPr>
            <a:r>
              <a:rPr lang="en-GB" sz="1600" dirty="0">
                <a:solidFill>
                  <a:schemeClr val="bg1"/>
                </a:solidFill>
                <a:latin typeface="Microsoft Sans Serif"/>
                <a:cs typeface="Microsoft Sans Serif" panose="020B0604020202020204" pitchFamily="34" charset="0"/>
              </a:rPr>
              <a:t>App2</a:t>
            </a:r>
            <a:endParaRPr lang="en-US" sz="1600" dirty="0">
              <a:solidFill>
                <a:schemeClr val="bg1"/>
              </a:solidFill>
              <a:latin typeface="Microsoft Sans Serif"/>
              <a:cs typeface="Microsoft Sans Serif" panose="020B0604020202020204" pitchFamily="34" charset="0"/>
            </a:endParaRPr>
          </a:p>
        </p:txBody>
      </p:sp>
      <p:sp>
        <p:nvSpPr>
          <p:cNvPr id="48" name="TextBox 47">
            <a:extLst>
              <a:ext uri="{FF2B5EF4-FFF2-40B4-BE49-F238E27FC236}">
                <a16:creationId xmlns:a16="http://schemas.microsoft.com/office/drawing/2014/main" id="{D8A966C3-CE0A-45A5-A1C0-F29EA18B00B4}"/>
              </a:ext>
            </a:extLst>
          </p:cNvPr>
          <p:cNvSpPr txBox="1"/>
          <p:nvPr/>
        </p:nvSpPr>
        <p:spPr>
          <a:xfrm>
            <a:off x="8893809" y="6163701"/>
            <a:ext cx="3119119" cy="206851"/>
          </a:xfrm>
          <a:prstGeom prst="rect">
            <a:avLst/>
          </a:prstGeom>
        </p:spPr>
        <p:txBody>
          <a:bodyPr wrap="square" lIns="0" tIns="0" rIns="0" bIns="0" rtlCol="0">
            <a:spAutoFit/>
          </a:bodyPr>
          <a:lstStyle/>
          <a:p>
            <a:pPr algn="l">
              <a:lnSpc>
                <a:spcPct val="96000"/>
              </a:lnSpc>
            </a:pPr>
            <a:r>
              <a:rPr lang="en-GB" sz="1400" i="1" dirty="0">
                <a:solidFill>
                  <a:schemeClr val="tx2"/>
                </a:solidFill>
                <a:latin typeface="Microsoft Sans Serif"/>
                <a:cs typeface="Microsoft Sans Serif" panose="020B0604020202020204" pitchFamily="34" charset="0"/>
              </a:rPr>
              <a:t>See another example in next slide…</a:t>
            </a:r>
            <a:endParaRPr lang="en-US" sz="1400" i="1"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36750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0A5360-D28D-4E2F-89E9-13BE3FE96F1C}"/>
              </a:ext>
            </a:extLst>
          </p:cNvPr>
          <p:cNvSpPr>
            <a:spLocks noGrp="1"/>
          </p:cNvSpPr>
          <p:nvPr>
            <p:ph type="title"/>
          </p:nvPr>
        </p:nvSpPr>
        <p:spPr>
          <a:xfrm>
            <a:off x="495300" y="565125"/>
            <a:ext cx="11187112" cy="439479"/>
          </a:xfrm>
        </p:spPr>
        <p:txBody>
          <a:bodyPr/>
          <a:lstStyle/>
          <a:p>
            <a:r>
              <a:rPr lang="en-GB" dirty="0"/>
              <a:t>Human readable name per S-NSSAI - Examples</a:t>
            </a:r>
            <a:endParaRPr lang="en-US" dirty="0"/>
          </a:p>
        </p:txBody>
      </p:sp>
      <p:sp>
        <p:nvSpPr>
          <p:cNvPr id="5" name="Subtitle 4">
            <a:extLst>
              <a:ext uri="{FF2B5EF4-FFF2-40B4-BE49-F238E27FC236}">
                <a16:creationId xmlns:a16="http://schemas.microsoft.com/office/drawing/2014/main" id="{6D6632F0-2D6B-485E-9BCD-37FB3BD1D4EF}"/>
              </a:ext>
            </a:extLst>
          </p:cNvPr>
          <p:cNvSpPr>
            <a:spLocks noGrp="1"/>
          </p:cNvSpPr>
          <p:nvPr>
            <p:ph type="subTitle" idx="1"/>
          </p:nvPr>
        </p:nvSpPr>
        <p:spPr>
          <a:xfrm>
            <a:off x="494189" y="1088135"/>
            <a:ext cx="11188223" cy="265907"/>
          </a:xfrm>
        </p:spPr>
        <p:txBody>
          <a:bodyPr/>
          <a:lstStyle/>
          <a:p>
            <a:r>
              <a:rPr lang="en-US" dirty="0"/>
              <a:t>Examples of User’s display – Cont.</a:t>
            </a:r>
          </a:p>
        </p:txBody>
      </p:sp>
      <p:sp>
        <p:nvSpPr>
          <p:cNvPr id="6" name="Rectangle: Rounded Corners 5">
            <a:extLst>
              <a:ext uri="{FF2B5EF4-FFF2-40B4-BE49-F238E27FC236}">
                <a16:creationId xmlns:a16="http://schemas.microsoft.com/office/drawing/2014/main" id="{F41E1602-FD80-4902-A589-CBA6FFAA824F}"/>
              </a:ext>
            </a:extLst>
          </p:cNvPr>
          <p:cNvSpPr/>
          <p:nvPr/>
        </p:nvSpPr>
        <p:spPr>
          <a:xfrm>
            <a:off x="5171439" y="2208673"/>
            <a:ext cx="2489201" cy="290576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 name="TextBox 6">
            <a:extLst>
              <a:ext uri="{FF2B5EF4-FFF2-40B4-BE49-F238E27FC236}">
                <a16:creationId xmlns:a16="http://schemas.microsoft.com/office/drawing/2014/main" id="{88D7D6D9-9524-441E-8E67-FB9C339C2F6B}"/>
              </a:ext>
            </a:extLst>
          </p:cNvPr>
          <p:cNvSpPr txBox="1"/>
          <p:nvPr/>
        </p:nvSpPr>
        <p:spPr>
          <a:xfrm>
            <a:off x="5686804" y="3381946"/>
            <a:ext cx="1340110" cy="236347"/>
          </a:xfrm>
          <a:prstGeom prst="rect">
            <a:avLst/>
          </a:prstGeom>
        </p:spPr>
        <p:txBody>
          <a:bodyPr wrap="none" lIns="0" tIns="0" rIns="0" bIns="0" rtlCol="0">
            <a:spAutoFit/>
          </a:bodyPr>
          <a:lstStyle/>
          <a:p>
            <a:pPr algn="l">
              <a:lnSpc>
                <a:spcPct val="96000"/>
              </a:lnSpc>
            </a:pPr>
            <a:r>
              <a:rPr lang="en-GB" sz="1600">
                <a:solidFill>
                  <a:schemeClr val="tx2"/>
                </a:solidFill>
                <a:latin typeface="Microsoft Sans Serif"/>
                <a:cs typeface="Microsoft Sans Serif" panose="020B0604020202020204" pitchFamily="34" charset="0"/>
              </a:rPr>
              <a:t>OPERATOR A</a:t>
            </a:r>
            <a:endParaRPr lang="en-US" sz="1600">
              <a:solidFill>
                <a:schemeClr val="tx2"/>
              </a:solidFill>
              <a:latin typeface="Microsoft Sans Serif"/>
              <a:cs typeface="Microsoft Sans Serif" panose="020B0604020202020204" pitchFamily="34" charset="0"/>
            </a:endParaRPr>
          </a:p>
        </p:txBody>
      </p:sp>
      <p:sp>
        <p:nvSpPr>
          <p:cNvPr id="8" name="TextBox 7">
            <a:extLst>
              <a:ext uri="{FF2B5EF4-FFF2-40B4-BE49-F238E27FC236}">
                <a16:creationId xmlns:a16="http://schemas.microsoft.com/office/drawing/2014/main" id="{EA9DE97D-B6C7-4967-A42F-C7784D8C20A0}"/>
              </a:ext>
            </a:extLst>
          </p:cNvPr>
          <p:cNvSpPr txBox="1"/>
          <p:nvPr/>
        </p:nvSpPr>
        <p:spPr>
          <a:xfrm>
            <a:off x="5928455" y="3599289"/>
            <a:ext cx="928139" cy="177293"/>
          </a:xfrm>
          <a:prstGeom prst="rect">
            <a:avLst/>
          </a:prstGeom>
        </p:spPr>
        <p:txBody>
          <a:bodyPr wrap="none" lIns="0" tIns="0" rIns="0" bIns="0" rtlCol="0">
            <a:spAutoFit/>
          </a:bodyPr>
          <a:lstStyle/>
          <a:p>
            <a:pPr algn="l">
              <a:lnSpc>
                <a:spcPct val="96000"/>
              </a:lnSpc>
            </a:pPr>
            <a:r>
              <a:rPr lang="en-GB" sz="1200">
                <a:solidFill>
                  <a:schemeClr val="tx2"/>
                </a:solidFill>
                <a:latin typeface="Microsoft Sans Serif"/>
                <a:cs typeface="Microsoft Sans Serif" panose="020B0604020202020204" pitchFamily="34" charset="0"/>
              </a:rPr>
              <a:t>Warehouse B</a:t>
            </a:r>
            <a:endParaRPr lang="en-US" sz="1200">
              <a:solidFill>
                <a:schemeClr val="tx2"/>
              </a:solidFill>
              <a:latin typeface="Microsoft Sans Serif"/>
              <a:cs typeface="Microsoft Sans Serif" panose="020B0604020202020204" pitchFamily="34" charset="0"/>
            </a:endParaRPr>
          </a:p>
        </p:txBody>
      </p:sp>
      <p:sp>
        <p:nvSpPr>
          <p:cNvPr id="9" name="Rectangle: Rounded Corners 8">
            <a:extLst>
              <a:ext uri="{FF2B5EF4-FFF2-40B4-BE49-F238E27FC236}">
                <a16:creationId xmlns:a16="http://schemas.microsoft.com/office/drawing/2014/main" id="{0A325E6F-7B6C-48EE-8938-92FF933728AF}"/>
              </a:ext>
            </a:extLst>
          </p:cNvPr>
          <p:cNvSpPr/>
          <p:nvPr/>
        </p:nvSpPr>
        <p:spPr>
          <a:xfrm>
            <a:off x="5415280" y="4551680"/>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0" name="Rectangle: Rounded Corners 9">
            <a:extLst>
              <a:ext uri="{FF2B5EF4-FFF2-40B4-BE49-F238E27FC236}">
                <a16:creationId xmlns:a16="http://schemas.microsoft.com/office/drawing/2014/main" id="{B1EDCD59-0F6F-4AE7-AFA5-D67F9AF0C0AB}"/>
              </a:ext>
            </a:extLst>
          </p:cNvPr>
          <p:cNvSpPr/>
          <p:nvPr/>
        </p:nvSpPr>
        <p:spPr>
          <a:xfrm>
            <a:off x="6085334" y="454349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553FAA95-E68F-4BC5-9EFA-3E1D3F911FFA}"/>
              </a:ext>
            </a:extLst>
          </p:cNvPr>
          <p:cNvSpPr/>
          <p:nvPr/>
        </p:nvSpPr>
        <p:spPr>
          <a:xfrm>
            <a:off x="6755388" y="4543497"/>
            <a:ext cx="564385" cy="36576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4C7C0892-56DD-4706-8E85-F0F74DFD1AFE}"/>
              </a:ext>
            </a:extLst>
          </p:cNvPr>
          <p:cNvSpPr txBox="1"/>
          <p:nvPr/>
        </p:nvSpPr>
        <p:spPr>
          <a:xfrm>
            <a:off x="5458624"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App1</a:t>
            </a:r>
            <a:endParaRPr lang="en-US" sz="1600">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28EF79C9-625B-4DC9-B417-DC4AFD7F36FE}"/>
              </a:ext>
            </a:extLst>
          </p:cNvPr>
          <p:cNvSpPr txBox="1"/>
          <p:nvPr/>
        </p:nvSpPr>
        <p:spPr>
          <a:xfrm>
            <a:off x="6134262" y="4608203"/>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App2</a:t>
            </a:r>
            <a:endParaRPr lang="en-US" sz="1600">
              <a:solidFill>
                <a:schemeClr val="bg1"/>
              </a:solidFill>
              <a:latin typeface="Microsoft Sans Serif"/>
              <a:cs typeface="Microsoft Sans Serif" panose="020B0604020202020204" pitchFamily="34" charset="0"/>
            </a:endParaRPr>
          </a:p>
        </p:txBody>
      </p:sp>
      <p:sp>
        <p:nvSpPr>
          <p:cNvPr id="14" name="TextBox 13">
            <a:extLst>
              <a:ext uri="{FF2B5EF4-FFF2-40B4-BE49-F238E27FC236}">
                <a16:creationId xmlns:a16="http://schemas.microsoft.com/office/drawing/2014/main" id="{CB52283D-33F6-4656-BA1A-6F03C9C19EB6}"/>
              </a:ext>
            </a:extLst>
          </p:cNvPr>
          <p:cNvSpPr txBox="1"/>
          <p:nvPr/>
        </p:nvSpPr>
        <p:spPr>
          <a:xfrm>
            <a:off x="6812695" y="4616386"/>
            <a:ext cx="477695" cy="236347"/>
          </a:xfrm>
          <a:prstGeom prst="rect">
            <a:avLst/>
          </a:prstGeom>
        </p:spPr>
        <p:txBody>
          <a:bodyPr wrap="none" lIns="0" tIns="0" rIns="0" bIns="0" rtlCol="0">
            <a:spAutoFit/>
          </a:bodyPr>
          <a:lstStyle/>
          <a:p>
            <a:pPr algn="l">
              <a:lnSpc>
                <a:spcPct val="96000"/>
              </a:lnSpc>
            </a:pPr>
            <a:r>
              <a:rPr lang="en-GB" sz="1600">
                <a:solidFill>
                  <a:schemeClr val="bg1"/>
                </a:solidFill>
                <a:latin typeface="Microsoft Sans Serif"/>
                <a:cs typeface="Microsoft Sans Serif" panose="020B0604020202020204" pitchFamily="34" charset="0"/>
              </a:rPr>
              <a:t>App3</a:t>
            </a:r>
            <a:endParaRPr lang="en-US" sz="1600">
              <a:solidFill>
                <a:schemeClr val="bg1"/>
              </a:solidFill>
              <a:latin typeface="Microsoft Sans Serif"/>
              <a:cs typeface="Microsoft Sans Serif" panose="020B0604020202020204" pitchFamily="34" charset="0"/>
            </a:endParaRPr>
          </a:p>
        </p:txBody>
      </p:sp>
      <p:grpSp>
        <p:nvGrpSpPr>
          <p:cNvPr id="20" name="Group 19">
            <a:extLst>
              <a:ext uri="{FF2B5EF4-FFF2-40B4-BE49-F238E27FC236}">
                <a16:creationId xmlns:a16="http://schemas.microsoft.com/office/drawing/2014/main" id="{FF5E128B-7507-40AA-9442-39FFE033B45D}"/>
              </a:ext>
            </a:extLst>
          </p:cNvPr>
          <p:cNvGrpSpPr/>
          <p:nvPr/>
        </p:nvGrpSpPr>
        <p:grpSpPr>
          <a:xfrm>
            <a:off x="5415280" y="2368590"/>
            <a:ext cx="853440" cy="426720"/>
            <a:chOff x="7833360" y="2743200"/>
            <a:chExt cx="1788168" cy="695958"/>
          </a:xfrm>
        </p:grpSpPr>
        <p:sp>
          <p:nvSpPr>
            <p:cNvPr id="15" name="Rectangle 14">
              <a:extLst>
                <a:ext uri="{FF2B5EF4-FFF2-40B4-BE49-F238E27FC236}">
                  <a16:creationId xmlns:a16="http://schemas.microsoft.com/office/drawing/2014/main" id="{50A367D8-D0BA-4495-989A-BE20A745E6E4}"/>
                </a:ext>
              </a:extLst>
            </p:cNvPr>
            <p:cNvSpPr/>
            <p:nvPr/>
          </p:nvSpPr>
          <p:spPr>
            <a:xfrm>
              <a:off x="7833360" y="2743200"/>
              <a:ext cx="447042" cy="68580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7" name="Rectangle 16">
              <a:extLst>
                <a:ext uri="{FF2B5EF4-FFF2-40B4-BE49-F238E27FC236}">
                  <a16:creationId xmlns:a16="http://schemas.microsoft.com/office/drawing/2014/main" id="{212D06FB-39F3-46B1-B4E6-4CE7A6B7142F}"/>
                </a:ext>
              </a:extLst>
            </p:cNvPr>
            <p:cNvSpPr/>
            <p:nvPr/>
          </p:nvSpPr>
          <p:spPr>
            <a:xfrm>
              <a:off x="8280402" y="2863415"/>
              <a:ext cx="447042" cy="575743"/>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8" name="Rectangle 17">
              <a:extLst>
                <a:ext uri="{FF2B5EF4-FFF2-40B4-BE49-F238E27FC236}">
                  <a16:creationId xmlns:a16="http://schemas.microsoft.com/office/drawing/2014/main" id="{3244DFD8-511F-4752-80FB-7054C5C7B863}"/>
                </a:ext>
              </a:extLst>
            </p:cNvPr>
            <p:cNvSpPr/>
            <p:nvPr/>
          </p:nvSpPr>
          <p:spPr>
            <a:xfrm>
              <a:off x="8727444" y="2936240"/>
              <a:ext cx="447042" cy="49276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19" name="Rectangle 18">
              <a:extLst>
                <a:ext uri="{FF2B5EF4-FFF2-40B4-BE49-F238E27FC236}">
                  <a16:creationId xmlns:a16="http://schemas.microsoft.com/office/drawing/2014/main" id="{C9D3E285-3495-4007-8270-7ACCF8C80ED6}"/>
                </a:ext>
              </a:extLst>
            </p:cNvPr>
            <p:cNvSpPr/>
            <p:nvPr/>
          </p:nvSpPr>
          <p:spPr>
            <a:xfrm>
              <a:off x="9174486" y="3068320"/>
              <a:ext cx="447042" cy="360680"/>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grpSp>
      <p:sp>
        <p:nvSpPr>
          <p:cNvPr id="16" name="TextBox 15">
            <a:extLst>
              <a:ext uri="{FF2B5EF4-FFF2-40B4-BE49-F238E27FC236}">
                <a16:creationId xmlns:a16="http://schemas.microsoft.com/office/drawing/2014/main" id="{294EAE94-AFF0-408B-9CEE-857A933DB4A8}"/>
              </a:ext>
            </a:extLst>
          </p:cNvPr>
          <p:cNvSpPr txBox="1"/>
          <p:nvPr/>
        </p:nvSpPr>
        <p:spPr>
          <a:xfrm>
            <a:off x="439582" y="2823456"/>
            <a:ext cx="4098131" cy="1418081"/>
          </a:xfrm>
          <a:prstGeom prst="rect">
            <a:avLst/>
          </a:prstGeom>
        </p:spPr>
        <p:txBody>
          <a:bodyPr wrap="square" lIns="0" tIns="0" rIns="0" bIns="0" rtlCol="0">
            <a:spAutoFit/>
          </a:bodyPr>
          <a:lstStyle/>
          <a:p>
            <a:pPr algn="l">
              <a:lnSpc>
                <a:spcPct val="96000"/>
              </a:lnSpc>
            </a:pPr>
            <a:r>
              <a:rPr lang="en-GB" sz="1600" dirty="0">
                <a:solidFill>
                  <a:schemeClr val="tx2"/>
                </a:solidFill>
                <a:latin typeface="Microsoft Sans Serif"/>
                <a:cs typeface="Microsoft Sans Serif" panose="020B0604020202020204" pitchFamily="34" charset="0"/>
              </a:rPr>
              <a:t>Example#2: when user presses e.g. App2 and UE tries to establish PDU session to the associated S-NSSAI, if UE knows that is not allowed UI can pop up a message </a:t>
            </a:r>
            <a:r>
              <a:rPr lang="en-GB" sz="1600" dirty="0">
                <a:latin typeface="Microsoft Sans Serif"/>
                <a:cs typeface="Microsoft Sans Serif" panose="020B0604020202020204" pitchFamily="34" charset="0"/>
              </a:rPr>
              <a:t>indicating the human readable name of the non-allowed S-NSSAI</a:t>
            </a:r>
            <a:endParaRPr lang="en-US" sz="1600" dirty="0">
              <a:latin typeface="Microsoft Sans Serif"/>
              <a:cs typeface="Microsoft Sans Serif" panose="020B0604020202020204" pitchFamily="34" charset="0"/>
            </a:endParaRPr>
          </a:p>
        </p:txBody>
      </p:sp>
      <p:sp>
        <p:nvSpPr>
          <p:cNvPr id="21" name="Oval 20">
            <a:extLst>
              <a:ext uri="{FF2B5EF4-FFF2-40B4-BE49-F238E27FC236}">
                <a16:creationId xmlns:a16="http://schemas.microsoft.com/office/drawing/2014/main" id="{6915F096-079F-40E9-919A-11923C3FDECA}"/>
              </a:ext>
            </a:extLst>
          </p:cNvPr>
          <p:cNvSpPr/>
          <p:nvPr/>
        </p:nvSpPr>
        <p:spPr>
          <a:xfrm>
            <a:off x="5993626" y="4234882"/>
            <a:ext cx="801234" cy="958696"/>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48" name="Straight Connector 47">
            <a:extLst>
              <a:ext uri="{FF2B5EF4-FFF2-40B4-BE49-F238E27FC236}">
                <a16:creationId xmlns:a16="http://schemas.microsoft.com/office/drawing/2014/main" id="{10534386-473A-46D4-BE5E-5F0CCD439094}"/>
              </a:ext>
            </a:extLst>
          </p:cNvPr>
          <p:cNvCxnSpPr/>
          <p:nvPr/>
        </p:nvCxnSpPr>
        <p:spPr>
          <a:xfrm flipV="1">
            <a:off x="6360160" y="2789081"/>
            <a:ext cx="3058160" cy="144580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05FB6A9E-E2A1-4289-B2A8-9893BEE345FE}"/>
              </a:ext>
            </a:extLst>
          </p:cNvPr>
          <p:cNvCxnSpPr>
            <a:cxnSpLocks/>
            <a:stCxn id="21" idx="4"/>
          </p:cNvCxnSpPr>
          <p:nvPr/>
        </p:nvCxnSpPr>
        <p:spPr>
          <a:xfrm flipV="1">
            <a:off x="6394243" y="3618293"/>
            <a:ext cx="3105357" cy="1575285"/>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04C1AFAE-4F30-4095-A109-1D3CC233BDBA}"/>
              </a:ext>
            </a:extLst>
          </p:cNvPr>
          <p:cNvSpPr/>
          <p:nvPr/>
        </p:nvSpPr>
        <p:spPr>
          <a:xfrm>
            <a:off x="9418320" y="2789082"/>
            <a:ext cx="2499360" cy="8102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55" name="TextBox 54">
            <a:extLst>
              <a:ext uri="{FF2B5EF4-FFF2-40B4-BE49-F238E27FC236}">
                <a16:creationId xmlns:a16="http://schemas.microsoft.com/office/drawing/2014/main" id="{20742B97-72D4-4FFF-9666-1B49DFE8CC4A}"/>
              </a:ext>
            </a:extLst>
          </p:cNvPr>
          <p:cNvSpPr txBox="1"/>
          <p:nvPr/>
        </p:nvSpPr>
        <p:spPr>
          <a:xfrm>
            <a:off x="9499600" y="2871247"/>
            <a:ext cx="2418080" cy="472694"/>
          </a:xfrm>
          <a:prstGeom prst="rect">
            <a:avLst/>
          </a:prstGeom>
        </p:spPr>
        <p:txBody>
          <a:bodyPr wrap="square" lIns="0" tIns="0" rIns="0" bIns="0" rtlCol="0">
            <a:spAutoFit/>
          </a:bodyPr>
          <a:lstStyle/>
          <a:p>
            <a:pPr algn="l">
              <a:lnSpc>
                <a:spcPct val="96000"/>
              </a:lnSpc>
            </a:pPr>
            <a:r>
              <a:rPr lang="en-GB" sz="1600" dirty="0">
                <a:solidFill>
                  <a:srgbClr val="C00000"/>
                </a:solidFill>
                <a:latin typeface="Microsoft Sans Serif"/>
                <a:cs typeface="Microsoft Sans Serif" panose="020B0604020202020204" pitchFamily="34" charset="0"/>
              </a:rPr>
              <a:t>App related to Warehouse A not allowed here</a:t>
            </a:r>
            <a:endParaRPr lang="en-US" sz="1600" dirty="0">
              <a:solidFill>
                <a:srgbClr val="C00000"/>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9095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555FBAC-22D4-4DF3-9DF0-43C8B861A96A}"/>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BFE8F58C-BFA2-4263-AF27-411886F9B73F}"/>
              </a:ext>
            </a:extLst>
          </p:cNvPr>
          <p:cNvSpPr>
            <a:spLocks noGrp="1"/>
          </p:cNvSpPr>
          <p:nvPr>
            <p:ph type="title"/>
          </p:nvPr>
        </p:nvSpPr>
        <p:spPr>
          <a:xfrm>
            <a:off x="495300" y="565125"/>
            <a:ext cx="11187112" cy="439479"/>
          </a:xfrm>
        </p:spPr>
        <p:txBody>
          <a:bodyPr/>
          <a:lstStyle/>
          <a:p>
            <a:r>
              <a:rPr lang="en-US" dirty="0"/>
              <a:t>Existing requirements and gaps</a:t>
            </a:r>
          </a:p>
        </p:txBody>
      </p:sp>
      <p:sp>
        <p:nvSpPr>
          <p:cNvPr id="4" name="Content Placeholder 3">
            <a:extLst>
              <a:ext uri="{FF2B5EF4-FFF2-40B4-BE49-F238E27FC236}">
                <a16:creationId xmlns:a16="http://schemas.microsoft.com/office/drawing/2014/main" id="{0109D47A-C463-447B-81C5-0FD127C9FDF2}"/>
              </a:ext>
            </a:extLst>
          </p:cNvPr>
          <p:cNvSpPr>
            <a:spLocks noGrp="1"/>
          </p:cNvSpPr>
          <p:nvPr>
            <p:ph sz="quarter" idx="14"/>
          </p:nvPr>
        </p:nvSpPr>
        <p:spPr/>
        <p:txBody>
          <a:bodyPr/>
          <a:lstStyle/>
          <a:p>
            <a:pPr marL="0" indent="0">
              <a:buNone/>
            </a:pPr>
            <a:r>
              <a:rPr lang="en-US" dirty="0"/>
              <a:t>Existing requirements</a:t>
            </a:r>
          </a:p>
          <a:p>
            <a:pPr marL="342900" indent="-342900"/>
            <a:r>
              <a:rPr lang="en-US" sz="2000" dirty="0"/>
              <a:t>22.261 includes a requirement on broadcasting HRNN for NPNs (sec.6.25):</a:t>
            </a:r>
            <a:endParaRPr lang="en-GB" sz="1400" dirty="0">
              <a:effectLst/>
              <a:latin typeface="Times New Roman" panose="02020603050405020304" pitchFamily="18" charset="0"/>
              <a:ea typeface="Yu Mincho" panose="02020400000000000000" pitchFamily="18" charset="-128"/>
            </a:endParaRPr>
          </a:p>
          <a:p>
            <a:pPr marL="0" indent="0">
              <a:buNone/>
            </a:pPr>
            <a:r>
              <a:rPr lang="en-GB" sz="1800" i="1" dirty="0">
                <a:effectLst/>
                <a:latin typeface="Times New Roman" panose="02020603050405020304" pitchFamily="18" charset="0"/>
                <a:ea typeface="Yu Mincho" panose="02020400000000000000" pitchFamily="18" charset="-128"/>
              </a:rPr>
              <a:t>The 5G system may broadcast a human readable network name that a UE may display for manual selection of a non-public network.</a:t>
            </a:r>
            <a:endParaRPr lang="en-US" sz="1800" i="1" dirty="0">
              <a:effectLst/>
              <a:latin typeface="Times New Roman" panose="02020603050405020304" pitchFamily="18" charset="0"/>
              <a:ea typeface="Times New Roman" panose="02020603050405020304" pitchFamily="18" charset="0"/>
            </a:endParaRPr>
          </a:p>
          <a:p>
            <a:pPr marL="342900" indent="-342900"/>
            <a:r>
              <a:rPr lang="en-US" sz="2000" dirty="0"/>
              <a:t>There are also other </a:t>
            </a:r>
            <a:r>
              <a:rPr lang="en-US" sz="2000" dirty="0" err="1"/>
              <a:t>reqs</a:t>
            </a:r>
            <a:r>
              <a:rPr lang="en-US" sz="2000" dirty="0"/>
              <a:t> on displaying PLMN network name, in 22.101 and 22.042</a:t>
            </a:r>
          </a:p>
          <a:p>
            <a:pPr marL="562356" lvl="1" indent="-342900"/>
            <a:r>
              <a:rPr lang="en-US" sz="1800" dirty="0"/>
              <a:t>Including different mechanisms to derive NW name, e.g. </a:t>
            </a:r>
            <a:r>
              <a:rPr lang="en-US" sz="1800" i="1" dirty="0"/>
              <a:t>broadcast, USIM/UE based, NITZ</a:t>
            </a:r>
          </a:p>
          <a:p>
            <a:pPr marL="562356" lvl="1" indent="-342900"/>
            <a:endParaRPr lang="en-US" sz="1800" i="1" dirty="0"/>
          </a:p>
          <a:p>
            <a:pPr marL="562356" lvl="1" indent="-342900"/>
            <a:endParaRPr lang="en-US" sz="1800" i="1" dirty="0"/>
          </a:p>
          <a:p>
            <a:pPr marL="0" lvl="0" indent="0">
              <a:buClr>
                <a:srgbClr val="2853DC"/>
              </a:buClr>
              <a:buNone/>
              <a:defRPr/>
            </a:pPr>
            <a:r>
              <a:rPr kumimoji="0" lang="en-US" sz="2400" b="0" i="1" u="none" strike="noStrike" kern="1200" cap="none" spc="0" normalizeH="0" baseline="0" noProof="0" dirty="0">
                <a:ln>
                  <a:noFill/>
                </a:ln>
                <a:solidFill>
                  <a:srgbClr val="13171F"/>
                </a:solidFill>
                <a:effectLst/>
                <a:uLnTx/>
                <a:uFillTx/>
                <a:latin typeface="Microsoft Sans Serif"/>
                <a:ea typeface="+mn-ea"/>
                <a:cs typeface="+mn-cs"/>
              </a:rPr>
              <a:t>Gap: existing requirements do not cover the ability </a:t>
            </a:r>
            <a:r>
              <a:rPr lang="en-US" i="1" dirty="0">
                <a:solidFill>
                  <a:srgbClr val="13171F"/>
                </a:solidFill>
              </a:rPr>
              <a:t>to associate </a:t>
            </a:r>
            <a:r>
              <a:rPr kumimoji="0" lang="en-US" sz="2400" b="0" i="1" u="none" strike="noStrike" kern="1200" cap="none" spc="0" normalizeH="0" baseline="0" noProof="0" dirty="0">
                <a:ln>
                  <a:noFill/>
                </a:ln>
                <a:solidFill>
                  <a:srgbClr val="13171F"/>
                </a:solidFill>
                <a:effectLst/>
                <a:uLnTx/>
                <a:uFillTx/>
                <a:latin typeface="Microsoft Sans Serif"/>
                <a:ea typeface="+mn-ea"/>
                <a:cs typeface="+mn-cs"/>
              </a:rPr>
              <a:t>human readable names to specific NW slices, allowed</a:t>
            </a:r>
            <a:r>
              <a:rPr lang="en-US" i="1" dirty="0">
                <a:solidFill>
                  <a:srgbClr val="13171F"/>
                </a:solidFill>
                <a:latin typeface="Microsoft Sans Serif"/>
              </a:rPr>
              <a:t> or </a:t>
            </a:r>
            <a:r>
              <a:rPr kumimoji="0" lang="en-US" sz="2400" b="0" i="1" u="none" strike="noStrike" kern="1200" cap="none" spc="0" normalizeH="0" baseline="0" noProof="0" dirty="0">
                <a:ln>
                  <a:noFill/>
                </a:ln>
                <a:solidFill>
                  <a:srgbClr val="13171F"/>
                </a:solidFill>
                <a:effectLst/>
                <a:uLnTx/>
                <a:uFillTx/>
                <a:latin typeface="Microsoft Sans Serif"/>
                <a:ea typeface="+mn-ea"/>
                <a:cs typeface="+mn-cs"/>
              </a:rPr>
              <a:t>not allowed for a certain UE</a:t>
            </a:r>
            <a:endParaRPr lang="en-US" sz="1800" i="1" dirty="0"/>
          </a:p>
        </p:txBody>
      </p:sp>
      <p:sp>
        <p:nvSpPr>
          <p:cNvPr id="5" name="Subtitle 4">
            <a:extLst>
              <a:ext uri="{FF2B5EF4-FFF2-40B4-BE49-F238E27FC236}">
                <a16:creationId xmlns:a16="http://schemas.microsoft.com/office/drawing/2014/main" id="{FE83C828-445C-4BF8-9DAB-3146D3F0998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1134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DB6205A-C9EF-43BB-BD1A-949299DD066F}"/>
              </a:ext>
            </a:extLst>
          </p:cNvPr>
          <p:cNvSpPr>
            <a:spLocks noGrp="1"/>
          </p:cNvSpPr>
          <p:nvPr>
            <p:ph type="ftr" sz="quarter" idx="10"/>
          </p:nvPr>
        </p:nvSpPr>
        <p:spPr/>
        <p:txBody>
          <a:bodyPr/>
          <a:lstStyle/>
          <a:p>
            <a:r>
              <a:rPr lang="en-US"/>
              <a:t>Source sample text</a:t>
            </a:r>
          </a:p>
        </p:txBody>
      </p:sp>
      <p:sp>
        <p:nvSpPr>
          <p:cNvPr id="3" name="Title 2">
            <a:extLst>
              <a:ext uri="{FF2B5EF4-FFF2-40B4-BE49-F238E27FC236}">
                <a16:creationId xmlns:a16="http://schemas.microsoft.com/office/drawing/2014/main" id="{88617298-0AC4-4C1F-9D9C-0E9EABD89A56}"/>
              </a:ext>
            </a:extLst>
          </p:cNvPr>
          <p:cNvSpPr>
            <a:spLocks noGrp="1"/>
          </p:cNvSpPr>
          <p:nvPr>
            <p:ph type="title"/>
          </p:nvPr>
        </p:nvSpPr>
        <p:spPr>
          <a:xfrm>
            <a:off x="495300" y="565125"/>
            <a:ext cx="11187112" cy="439479"/>
          </a:xfrm>
        </p:spPr>
        <p:txBody>
          <a:bodyPr/>
          <a:lstStyle/>
          <a:p>
            <a:r>
              <a:rPr lang="en-US" dirty="0"/>
              <a:t>Proposal for SA1 </a:t>
            </a:r>
          </a:p>
        </p:txBody>
      </p:sp>
      <p:sp>
        <p:nvSpPr>
          <p:cNvPr id="4" name="Content Placeholder 3">
            <a:extLst>
              <a:ext uri="{FF2B5EF4-FFF2-40B4-BE49-F238E27FC236}">
                <a16:creationId xmlns:a16="http://schemas.microsoft.com/office/drawing/2014/main" id="{8DAFC168-164D-45B7-B121-891172A60F51}"/>
              </a:ext>
            </a:extLst>
          </p:cNvPr>
          <p:cNvSpPr>
            <a:spLocks noGrp="1"/>
          </p:cNvSpPr>
          <p:nvPr>
            <p:ph sz="quarter" idx="14"/>
          </p:nvPr>
        </p:nvSpPr>
        <p:spPr/>
        <p:txBody>
          <a:bodyPr/>
          <a:lstStyle/>
          <a:p>
            <a:pPr marL="0" indent="0">
              <a:buNone/>
            </a:pPr>
            <a:r>
              <a:rPr lang="en-US" dirty="0"/>
              <a:t>Add a new requirement, part of NW slice requirements in 22.261 (sec. 6.1), i.e.</a:t>
            </a:r>
          </a:p>
          <a:p>
            <a:r>
              <a:rPr lang="en-US" sz="2000" i="1" dirty="0">
                <a:solidFill>
                  <a:srgbClr val="0070C0"/>
                </a:solidFill>
              </a:rPr>
              <a:t>The 5G system shall support mechanisms for the NW to provide UEs with human readable name(s) associated to allowed/not allowed NSSAI(s), to be displayed to the user </a:t>
            </a:r>
          </a:p>
          <a:p>
            <a:endParaRPr lang="en-US" dirty="0"/>
          </a:p>
          <a:p>
            <a:pPr marL="0" indent="0">
              <a:buNone/>
            </a:pPr>
            <a:r>
              <a:rPr lang="en-US" dirty="0"/>
              <a:t>Procedurally, the change can be made under Rel-18 EASNS (cat. B/C CR)</a:t>
            </a:r>
          </a:p>
          <a:p>
            <a:pPr marL="342900" indent="-342900"/>
            <a:r>
              <a:rPr lang="en-US" sz="2000" dirty="0">
                <a:solidFill>
                  <a:srgbClr val="0070C0"/>
                </a:solidFill>
              </a:rPr>
              <a:t>See corresponding CR in S1-213162</a:t>
            </a:r>
            <a:r>
              <a:rPr lang="en-US" sz="2000" dirty="0"/>
              <a:t>, submitted to S1-95e</a:t>
            </a:r>
          </a:p>
          <a:p>
            <a:pPr marL="342900" indent="-342900"/>
            <a:r>
              <a:rPr lang="en-US" sz="2000" dirty="0"/>
              <a:t>Open to discus other options, e.g. TEI-18 or mini-WID</a:t>
            </a:r>
          </a:p>
          <a:p>
            <a:pPr marL="342900" indent="-342900"/>
            <a:endParaRPr lang="en-US" sz="2000" dirty="0"/>
          </a:p>
        </p:txBody>
      </p:sp>
      <p:sp>
        <p:nvSpPr>
          <p:cNvPr id="5" name="Subtitle 4">
            <a:extLst>
              <a:ext uri="{FF2B5EF4-FFF2-40B4-BE49-F238E27FC236}">
                <a16:creationId xmlns:a16="http://schemas.microsoft.com/office/drawing/2014/main" id="{5A75E18D-B528-467E-B2D9-8B7F60469076}"/>
              </a:ext>
            </a:extLst>
          </p:cNvPr>
          <p:cNvSpPr>
            <a:spLocks noGrp="1"/>
          </p:cNvSpPr>
          <p:nvPr>
            <p:ph type="subTitle" idx="1"/>
          </p:nvPr>
        </p:nvSpPr>
        <p:spPr/>
        <p:txBody>
          <a:bodyPr/>
          <a:lstStyle/>
          <a:p>
            <a:r>
              <a:rPr lang="en-US" dirty="0"/>
              <a:t>For S1 discussion &amp; approval</a:t>
            </a:r>
          </a:p>
        </p:txBody>
      </p:sp>
    </p:spTree>
    <p:extLst>
      <p:ext uri="{BB962C8B-B14F-4D97-AF65-F5344CB8AC3E}">
        <p14:creationId xmlns:p14="http://schemas.microsoft.com/office/powerpoint/2010/main" val="548679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52ebac36f3a3857a7e2f843bdf61faf">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be07f95e4277b4637c061ba86aa002a"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2FFE441-F7C6-4A3E-AE17-871E2BE1800D}">
  <ds:schemaRefs>
    <ds:schemaRef ds:uri="ba37140e-f4c5-4a6c-a9b4-20a691ce6c8a"/>
    <ds:schemaRef ds:uri="cc9c437c-ae0c-4066-8d90-a0f7de78612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5AF47DD-40C5-491F-B0B3-A65C8FA176AE}">
  <ds:schemaRefs>
    <ds:schemaRef ds:uri="http://schemas.microsoft.com/sharepoint/v3/contenttype/forms"/>
  </ds:schemaRefs>
</ds:datastoreItem>
</file>

<file path=customXml/itemProps3.xml><?xml version="1.0" encoding="utf-8"?>
<ds:datastoreItem xmlns:ds="http://schemas.openxmlformats.org/officeDocument/2006/customXml" ds:itemID="{EAC38EE2-E9FA-4630-921E-B17447153A7A}">
  <ds:schemaRefs>
    <ds:schemaRef ds:uri="ba37140e-f4c5-4a6c-a9b4-20a691ce6c8a"/>
    <ds:schemaRef ds:uri="cc9c437c-ae0c-4066-8d90-a0f7de78612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186</TotalTime>
  <Words>669</Words>
  <Application>Microsoft Office PowerPoint</Application>
  <PresentationFormat>Widescreen</PresentationFormat>
  <Paragraphs>99</Paragraphs>
  <Slides>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Century Gothic</vt:lpstr>
      <vt:lpstr>Microsoft Sans Serif</vt:lpstr>
      <vt:lpstr>Times New Roman</vt:lpstr>
      <vt:lpstr>Qualcomm Executive External</vt:lpstr>
      <vt:lpstr>Proposal on Human readable name for NW slices</vt:lpstr>
      <vt:lpstr>Use Case 1</vt:lpstr>
      <vt:lpstr>Use Case 2</vt:lpstr>
      <vt:lpstr>Human readable name per S-NSSAI - Service Flow</vt:lpstr>
      <vt:lpstr>Human readable name per S-NSSAI - Examples</vt:lpstr>
      <vt:lpstr>Human readable name per S-NSSAI - Examples</vt:lpstr>
      <vt:lpstr>Existing requirements and gaps</vt:lpstr>
      <vt:lpstr>Proposal for SA1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Public Template</dc:title>
  <dc:creator>Qualcomm-r2</dc:creator>
  <cp:lastModifiedBy>Qualcomm1</cp:lastModifiedBy>
  <cp:revision>5</cp:revision>
  <dcterms:created xsi:type="dcterms:W3CDTF">2020-05-01T08:36:36Z</dcterms:created>
  <dcterms:modified xsi:type="dcterms:W3CDTF">2021-08-17T21:53:52Z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