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4" r:id="rId7"/>
    <p:sldId id="36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27092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82" d="100"/>
          <a:sy n="82" d="100"/>
        </p:scale>
        <p:origin x="372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451445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BB8994A5-D808-4BF9-9C30-40F75349FF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3GPP </a:t>
            </a:r>
            <a:r>
              <a:rPr lang="en-GB" altLang="en-US" sz="800" dirty="0" err="1">
                <a:ln w="0"/>
                <a:latin typeface="Calibri" panose="020F0502020204030204" pitchFamily="34" charset="0"/>
              </a:rPr>
              <a:t>Tdoc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6191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</a:t>
            </a:r>
            <a:r>
              <a:rPr lang="sv-SE" altLang="en-US" sz="1200" b="1" baseline="0" dirty="0">
                <a:latin typeface="Arial "/>
              </a:rPr>
              <a:t> SA WG1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</a:t>
            </a:r>
            <a:r>
              <a:rPr lang="sv-SE" altLang="en-US" sz="1200" b="1" baseline="0" dirty="0">
                <a:latin typeface="Arial "/>
              </a:rPr>
              <a:t> Meeting </a:t>
            </a:r>
            <a:r>
              <a:rPr lang="sv-SE" altLang="en-US" sz="1200" b="1" dirty="0">
                <a:latin typeface="Arial "/>
              </a:rPr>
              <a:t>– 23.08.21 - 03.09</a:t>
            </a:r>
            <a:r>
              <a:rPr lang="sv-SE" altLang="en-US" sz="1200" b="1" baseline="0" dirty="0">
                <a:latin typeface="Arial "/>
              </a:rPr>
              <a:t>.21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S1-213131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sz="4400" b="1" dirty="0"/>
              <a:t>Title:</a:t>
            </a:r>
            <a:r>
              <a:rPr lang="en-GB" sz="4400" dirty="0"/>
              <a:t> New WID proposal -</a:t>
            </a:r>
            <a:br>
              <a:rPr lang="en-GB" sz="4400" dirty="0"/>
            </a:br>
            <a:r>
              <a:rPr lang="en-GB" sz="4400" dirty="0">
                <a:solidFill>
                  <a:srgbClr val="127092"/>
                </a:solidFill>
              </a:rPr>
              <a:t>Ad hoc Group Communication (AHGC) support in Mission Critical Services</a:t>
            </a:r>
            <a:endParaRPr lang="en-GB" altLang="en-US" sz="4400" dirty="0">
              <a:solidFill>
                <a:srgbClr val="127092"/>
              </a:solidFill>
            </a:endParaRP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b="1" dirty="0"/>
              <a:t>Agenda Item:</a:t>
            </a:r>
            <a:r>
              <a:rPr lang="en-GB" altLang="en-US" dirty="0"/>
              <a:t> 4</a:t>
            </a:r>
          </a:p>
          <a:p>
            <a:pPr marL="0" indent="0" eaLnBrk="1" hangingPunct="1">
              <a:buFontTx/>
              <a:buNone/>
            </a:pPr>
            <a:r>
              <a:rPr lang="en-GB" altLang="en-US" b="1" dirty="0"/>
              <a:t>Source:</a:t>
            </a:r>
            <a:r>
              <a:rPr lang="en-GB" altLang="en-US" dirty="0"/>
              <a:t> Samsung, </a:t>
            </a:r>
            <a:r>
              <a:rPr lang="en-GB" altLang="en-US" dirty="0" err="1"/>
              <a:t>FirstNet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b="1" dirty="0"/>
              <a:t>Document for: </a:t>
            </a:r>
            <a:r>
              <a:rPr lang="en-GB" altLang="en-US" dirty="0"/>
              <a:t>Discussion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Background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An </a:t>
            </a:r>
            <a:r>
              <a:rPr lang="en-US" altLang="en-US" b="1" dirty="0"/>
              <a:t>ad hoc group </a:t>
            </a:r>
            <a:r>
              <a:rPr lang="en-US" altLang="en-US" dirty="0"/>
              <a:t>can be formed extemporaneously with a random set of MCX Users by an authorized MCX User. Unlike </a:t>
            </a:r>
            <a:r>
              <a:rPr lang="en-US" altLang="en-US" b="1" dirty="0"/>
              <a:t>user regroup grouped</a:t>
            </a:r>
            <a:r>
              <a:rPr lang="en-US" altLang="en-US" dirty="0"/>
              <a:t>, an </a:t>
            </a:r>
            <a:r>
              <a:rPr lang="en-US" altLang="en-US" b="1" dirty="0"/>
              <a:t>ad hoc </a:t>
            </a:r>
            <a:r>
              <a:rPr lang="en-US" altLang="en-US" b="1"/>
              <a:t>group </a:t>
            </a:r>
            <a:r>
              <a:rPr lang="en-US" altLang="en-US"/>
              <a:t>does </a:t>
            </a:r>
            <a:r>
              <a:rPr lang="en-US" altLang="en-US" dirty="0"/>
              <a:t>not persist until canceled: it ceases to exist when the communication concludes. </a:t>
            </a:r>
          </a:p>
          <a:p>
            <a:r>
              <a:rPr lang="en-US" altLang="en-US" dirty="0"/>
              <a:t>Initially (Rel-13 – Rel-14) it was decided not to include ad hoc groups in MCX Services.</a:t>
            </a:r>
          </a:p>
          <a:p>
            <a:r>
              <a:rPr lang="en-US" altLang="en-US" dirty="0"/>
              <a:t>Since then, interest has grown to specify this. </a:t>
            </a:r>
          </a:p>
          <a:p>
            <a:r>
              <a:rPr lang="en-US" altLang="en-US" dirty="0"/>
              <a:t>There are no corresponding requirements in stage 1.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Motivation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Ad hoc group call is a feature found in commercial PTT systems such as those based on OMA-</a:t>
            </a:r>
            <a:r>
              <a:rPr lang="en-US" altLang="en-US" dirty="0" err="1"/>
              <a:t>PoC</a:t>
            </a:r>
            <a:r>
              <a:rPr lang="en-US" altLang="en-US" dirty="0"/>
              <a:t>.</a:t>
            </a:r>
          </a:p>
          <a:p>
            <a:r>
              <a:rPr lang="en-US" altLang="en-US" dirty="0"/>
              <a:t>The feature has proven useful in the field, though not yet standardized or supported by the MCX service standard.</a:t>
            </a:r>
          </a:p>
          <a:p>
            <a:r>
              <a:rPr lang="en-US" altLang="en-US" dirty="0"/>
              <a:t>Operation of this feature is well understood (so there is no need to study case studies in SA1.)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Proposal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Introduce the concept of MCX Service Ad hoc Group Communication, which is the same as MCX Service Group Communication except that the ad hoc group</a:t>
            </a:r>
          </a:p>
          <a:p>
            <a:pPr lvl="1"/>
            <a:r>
              <a:rPr lang="en-US" altLang="en-US" dirty="0"/>
              <a:t>Does not exist until spontaneously created.</a:t>
            </a:r>
          </a:p>
          <a:p>
            <a:pPr lvl="1"/>
            <a:r>
              <a:rPr lang="en-US" altLang="en-US" dirty="0"/>
              <a:t>Ceases to exist when the communication terminates.</a:t>
            </a:r>
          </a:p>
          <a:p>
            <a:pPr lvl="1"/>
            <a:r>
              <a:rPr lang="en-US" altLang="en-US" dirty="0"/>
              <a:t>Does not support ‘persistent state’ communication, e.g. emergency state.</a:t>
            </a:r>
          </a:p>
          <a:p>
            <a:r>
              <a:rPr lang="en-US" altLang="en-US" dirty="0"/>
              <a:t>These requirements are added as a new 6.X clause to 22.280</a:t>
            </a:r>
          </a:p>
          <a:p>
            <a:pPr lvl="1"/>
            <a:r>
              <a:rPr lang="en-US" altLang="en-US" dirty="0"/>
              <a:t>Additionally four other requirements are added throughout.</a:t>
            </a:r>
          </a:p>
          <a:p>
            <a:pPr lvl="1"/>
            <a:r>
              <a:rPr lang="en-US" altLang="en-US" dirty="0"/>
              <a:t>The changes to the specification as a whole are modest.</a:t>
            </a:r>
          </a:p>
          <a:p>
            <a:r>
              <a:rPr lang="en-US" altLang="en-US" dirty="0"/>
              <a:t>A WID (</a:t>
            </a:r>
            <a:r>
              <a:rPr lang="en-US" altLang="en-US" dirty="0" smtClean="0"/>
              <a:t>S1-213129) </a:t>
            </a:r>
            <a:r>
              <a:rPr lang="en-US" altLang="en-US" dirty="0"/>
              <a:t>+ CR </a:t>
            </a:r>
            <a:r>
              <a:rPr lang="en-US" altLang="en-US"/>
              <a:t>(</a:t>
            </a:r>
            <a:r>
              <a:rPr lang="en-US" altLang="en-US" smtClean="0"/>
              <a:t>S1-213105) </a:t>
            </a:r>
            <a:r>
              <a:rPr lang="en-US" altLang="en-US" dirty="0"/>
              <a:t>are provided to this meeting.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purl.org/dc/dcmitype/"/>
    <ds:schemaRef ds:uri="280d8efa-eff2-4910-88d2-79ca146720c4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679a257e-872f-4c98-9e8a-0a9c104f72cd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280</Words>
  <Application>Microsoft Office PowerPoint</Application>
  <PresentationFormat>Widescreen</PresentationFormat>
  <Paragraphs>23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</vt:lpstr>
      <vt:lpstr>Arial</vt:lpstr>
      <vt:lpstr>Calibri</vt:lpstr>
      <vt:lpstr>Calibri Light</vt:lpstr>
      <vt:lpstr>Times New Roman</vt:lpstr>
      <vt:lpstr>Office Theme</vt:lpstr>
      <vt:lpstr>Title: New WID proposal - Ad hoc Group Communication (AHGC) support in Mission Critical Services</vt:lpstr>
      <vt:lpstr>Background</vt:lpstr>
      <vt:lpstr>Motivation</vt:lpstr>
      <vt:lpstr>Proposal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Samsung -05</cp:lastModifiedBy>
  <cp:revision>608</cp:revision>
  <dcterms:created xsi:type="dcterms:W3CDTF">2010-02-05T13:52:04Z</dcterms:created>
  <dcterms:modified xsi:type="dcterms:W3CDTF">2021-08-17T17:55:05Z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