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8" r:id="rId4"/>
    <p:sldId id="260" r:id="rId5"/>
    <p:sldId id="269" r:id="rId6"/>
    <p:sldId id="27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37" autoAdjust="0"/>
  </p:normalViewPr>
  <p:slideViewPr>
    <p:cSldViewPr snapToGrid="0">
      <p:cViewPr varScale="1">
        <p:scale>
          <a:sx n="85" d="100"/>
          <a:sy n="85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17965-78AE-4826-BE8A-DFB5B507A589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881DF-4641-4C1F-AF5A-3ABCE5EE82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03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Coordination happens</a:t>
            </a:r>
            <a:r>
              <a:rPr lang="en-US" altLang="zh-CN" baseline="0" dirty="0" smtClean="0"/>
              <a:t> when there’s multiple data flows</a:t>
            </a:r>
          </a:p>
          <a:p>
            <a:r>
              <a:rPr lang="en-US" altLang="zh-CN" baseline="0" dirty="0" smtClean="0"/>
              <a:t>There are three conditions of multiple data flows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881DF-4641-4C1F-AF5A-3ABCE5EE82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14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881DF-4641-4C1F-AF5A-3ABCE5EE82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053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60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40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2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05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27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0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37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56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91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94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F2015-ADC9-44A6-BF7A-0A4D739F92ED}" type="datetimeFigureOut">
              <a:rPr lang="zh-CN" altLang="en-US" smtClean="0"/>
              <a:t>2021-06-30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29311-863D-4953-901F-8F26666C4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4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FS_TACMM discussion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78808"/>
            <a:ext cx="9144000" cy="1078992"/>
          </a:xfrm>
        </p:spPr>
        <p:txBody>
          <a:bodyPr/>
          <a:lstStyle/>
          <a:p>
            <a:pPr algn="r"/>
            <a:r>
              <a:rPr lang="en-US" altLang="zh-CN" dirty="0" smtClean="0"/>
              <a:t>China Mobile, Xiaomi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496" y="44718"/>
            <a:ext cx="4464372" cy="144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zh-CN" dirty="0">
                <a:solidFill>
                  <a:schemeClr val="tx1"/>
                </a:solidFill>
              </a:rPr>
              <a:t>3GPP TSG-SA1 Meeting #</a:t>
            </a:r>
            <a:r>
              <a:rPr lang="en-GB" altLang="zh-CN" dirty="0" smtClean="0">
                <a:solidFill>
                  <a:schemeClr val="tx1"/>
                </a:solidFill>
              </a:rPr>
              <a:t>94bis-e</a:t>
            </a:r>
            <a:endParaRPr lang="zh-CN" altLang="zh-CN" dirty="0">
              <a:solidFill>
                <a:schemeClr val="tx1"/>
              </a:solidFill>
            </a:endParaRPr>
          </a:p>
          <a:p>
            <a:r>
              <a:rPr lang="en-GB" altLang="zh-CN" dirty="0">
                <a:solidFill>
                  <a:schemeClr val="tx1"/>
                </a:solidFill>
              </a:rPr>
              <a:t>Electronic Meeting, </a:t>
            </a:r>
            <a:r>
              <a:rPr lang="en-GB" altLang="zh-CN" dirty="0">
                <a:solidFill>
                  <a:schemeClr val="tx1"/>
                </a:solidFill>
              </a:rPr>
              <a:t>5 – 12 July 2021	</a:t>
            </a:r>
            <a:endParaRPr lang="en-GB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S1-212078</a:t>
            </a:r>
            <a:endParaRPr lang="zh-CN" altLang="en-US" dirty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en-US" altLang="zh-CN" dirty="0">
                <a:solidFill>
                  <a:schemeClr val="tx1"/>
                </a:solidFill>
              </a:rPr>
              <a:t>China Mobile, Xiaomi </a:t>
            </a:r>
          </a:p>
        </p:txBody>
      </p:sp>
    </p:spTree>
    <p:extLst>
      <p:ext uri="{BB962C8B-B14F-4D97-AF65-F5344CB8AC3E}">
        <p14:creationId xmlns:p14="http://schemas.microsoft.com/office/powerpoint/2010/main" val="95484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4189445" y="2099388"/>
            <a:ext cx="3797559" cy="418944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259364" y="2099387"/>
            <a:ext cx="3797559" cy="418944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1" name="文本框 80"/>
          <p:cNvSpPr txBox="1"/>
          <p:nvPr/>
        </p:nvSpPr>
        <p:spPr>
          <a:xfrm>
            <a:off x="8083682" y="2099387"/>
            <a:ext cx="3797559" cy="418944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Coordination among data flows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038" y="1583029"/>
            <a:ext cx="10515600" cy="936236"/>
          </a:xfrm>
        </p:spPr>
        <p:txBody>
          <a:bodyPr/>
          <a:lstStyle/>
          <a:p>
            <a:r>
              <a:rPr lang="en-US" altLang="zh-CN" dirty="0" smtClean="0"/>
              <a:t>The existing of multiple data flows may occurs in:</a:t>
            </a:r>
          </a:p>
        </p:txBody>
      </p:sp>
      <p:pic>
        <p:nvPicPr>
          <p:cNvPr id="8" name="Picture 14" descr="https://timgsa.baidu.com/timg?image&amp;quality=80&amp;size=b9999_10000&amp;sec=1608118960697&amp;di=dd729512f755f5273edbcbd69e9cad31&amp;imgtype=0&amp;src=http%3A%2F%2Fpic.51yuansu.com%2Fpic3%2Fcover%2F01%2F91%2F91%2F5982adb37d64f_610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656" l="5078" r="89844">
                        <a14:foregroundMark x1="23633" y1="30273" x2="23633" y2="30273"/>
                        <a14:foregroundMark x1="27734" y1="33008" x2="27734" y2="33008"/>
                        <a14:foregroundMark x1="50781" y1="81641" x2="50781" y2="81641"/>
                        <a14:foregroundMark x1="48438" y1="83984" x2="48438" y2="83984"/>
                        <a14:backgroundMark x1="53711" y1="36523" x2="53711" y2="36523"/>
                        <a14:backgroundMark x1="2734" y1="39453" x2="2734" y2="3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2213" y="4657297"/>
            <a:ext cx="468917" cy="46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31"/>
          <p:cNvGrpSpPr/>
          <p:nvPr/>
        </p:nvGrpSpPr>
        <p:grpSpPr>
          <a:xfrm>
            <a:off x="838200" y="2687016"/>
            <a:ext cx="1943424" cy="930715"/>
            <a:chOff x="4104044" y="3612740"/>
            <a:chExt cx="2426194" cy="1296023"/>
          </a:xfrm>
        </p:grpSpPr>
        <p:sp>
          <p:nvSpPr>
            <p:cNvPr id="10" name="847982307"/>
            <p:cNvSpPr txBox="1"/>
            <p:nvPr/>
          </p:nvSpPr>
          <p:spPr>
            <a:xfrm>
              <a:off x="4859180" y="3732600"/>
              <a:ext cx="769020" cy="360006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pPr defTabSz="1625655">
                <a:lnSpc>
                  <a:spcPct val="120000"/>
                </a:lnSpc>
                <a:defRPr/>
              </a:pPr>
              <a:r>
                <a:rPr lang="en-US" altLang="zh-CN" sz="900" kern="0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5G Core</a:t>
              </a:r>
              <a:endParaRPr lang="zh-CN" altLang="en-US" sz="900" kern="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104044" y="3612740"/>
              <a:ext cx="2426194" cy="1296023"/>
            </a:xfrm>
            <a:custGeom>
              <a:avLst/>
              <a:gdLst>
                <a:gd name="T0" fmla="*/ 608 w 800"/>
                <a:gd name="T1" fmla="*/ 141 h 502"/>
                <a:gd name="T2" fmla="*/ 576 w 800"/>
                <a:gd name="T3" fmla="*/ 143 h 502"/>
                <a:gd name="T4" fmla="*/ 372 w 800"/>
                <a:gd name="T5" fmla="*/ 0 h 502"/>
                <a:gd name="T6" fmla="*/ 160 w 800"/>
                <a:gd name="T7" fmla="*/ 201 h 502"/>
                <a:gd name="T8" fmla="*/ 162 w 800"/>
                <a:gd name="T9" fmla="*/ 230 h 502"/>
                <a:gd name="T10" fmla="*/ 145 w 800"/>
                <a:gd name="T11" fmla="*/ 229 h 502"/>
                <a:gd name="T12" fmla="*/ 0 w 800"/>
                <a:gd name="T13" fmla="*/ 365 h 502"/>
                <a:gd name="T14" fmla="*/ 145 w 800"/>
                <a:gd name="T15" fmla="*/ 502 h 502"/>
                <a:gd name="T16" fmla="*/ 609 w 800"/>
                <a:gd name="T17" fmla="*/ 502 h 502"/>
                <a:gd name="T18" fmla="*/ 800 w 800"/>
                <a:gd name="T19" fmla="*/ 321 h 502"/>
                <a:gd name="T20" fmla="*/ 608 w 800"/>
                <a:gd name="T21" fmla="*/ 14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502">
                  <a:moveTo>
                    <a:pt x="608" y="141"/>
                  </a:moveTo>
                  <a:cubicBezTo>
                    <a:pt x="597" y="141"/>
                    <a:pt x="587" y="142"/>
                    <a:pt x="576" y="143"/>
                  </a:cubicBezTo>
                  <a:cubicBezTo>
                    <a:pt x="550" y="61"/>
                    <a:pt x="469" y="0"/>
                    <a:pt x="372" y="0"/>
                  </a:cubicBezTo>
                  <a:cubicBezTo>
                    <a:pt x="255" y="0"/>
                    <a:pt x="160" y="90"/>
                    <a:pt x="160" y="201"/>
                  </a:cubicBezTo>
                  <a:cubicBezTo>
                    <a:pt x="160" y="211"/>
                    <a:pt x="161" y="220"/>
                    <a:pt x="162" y="230"/>
                  </a:cubicBezTo>
                  <a:cubicBezTo>
                    <a:pt x="156" y="229"/>
                    <a:pt x="151" y="229"/>
                    <a:pt x="145" y="229"/>
                  </a:cubicBezTo>
                  <a:cubicBezTo>
                    <a:pt x="65" y="229"/>
                    <a:pt x="0" y="290"/>
                    <a:pt x="0" y="365"/>
                  </a:cubicBezTo>
                  <a:cubicBezTo>
                    <a:pt x="0" y="441"/>
                    <a:pt x="65" y="502"/>
                    <a:pt x="145" y="502"/>
                  </a:cubicBezTo>
                  <a:lnTo>
                    <a:pt x="609" y="502"/>
                  </a:lnTo>
                  <a:cubicBezTo>
                    <a:pt x="714" y="502"/>
                    <a:pt x="800" y="421"/>
                    <a:pt x="800" y="321"/>
                  </a:cubicBezTo>
                  <a:cubicBezTo>
                    <a:pt x="800" y="222"/>
                    <a:pt x="714" y="141"/>
                    <a:pt x="608" y="141"/>
                  </a:cubicBezTo>
                  <a:close/>
                </a:path>
              </a:pathLst>
            </a:custGeom>
            <a:noFill/>
            <a:ln w="254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txBody>
            <a:bodyPr anchor="ctr" anchorCtr="0"/>
            <a:lstStyle/>
            <a:p>
              <a:pPr algn="ctr" defTabSz="1044323">
                <a:lnSpc>
                  <a:spcPct val="120000"/>
                </a:lnSpc>
              </a:pPr>
              <a:endParaRPr lang="zh-CN" altLang="en-US" sz="9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486999" y="4158811"/>
              <a:ext cx="523054" cy="2842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28930" y="4146454"/>
              <a:ext cx="523054" cy="28421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70860" y="4146454"/>
              <a:ext cx="523054" cy="2842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999" y="4529521"/>
              <a:ext cx="523054" cy="2842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128930" y="4529521"/>
              <a:ext cx="523054" cy="2842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770860" y="4541878"/>
              <a:ext cx="523054" cy="284210"/>
            </a:xfrm>
            <a:prstGeom prst="rect">
              <a:avLst/>
            </a:prstGeom>
            <a:solidFill>
              <a:srgbClr val="D0B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24"/>
            <p:cNvSpPr txBox="1"/>
            <p:nvPr/>
          </p:nvSpPr>
          <p:spPr>
            <a:xfrm>
              <a:off x="4487000" y="4171166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UDM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25"/>
            <p:cNvSpPr txBox="1"/>
            <p:nvPr/>
          </p:nvSpPr>
          <p:spPr>
            <a:xfrm>
              <a:off x="5093266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PCF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5735197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NEF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449888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AMF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504571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SMF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9"/>
            <p:cNvSpPr txBox="1"/>
            <p:nvPr/>
          </p:nvSpPr>
          <p:spPr>
            <a:xfrm>
              <a:off x="5735197" y="4529518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NSSF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31"/>
          <p:cNvGrpSpPr/>
          <p:nvPr/>
        </p:nvGrpSpPr>
        <p:grpSpPr>
          <a:xfrm>
            <a:off x="4983126" y="2687015"/>
            <a:ext cx="1943424" cy="930715"/>
            <a:chOff x="4104044" y="3612740"/>
            <a:chExt cx="2426194" cy="1296023"/>
          </a:xfrm>
        </p:grpSpPr>
        <p:sp>
          <p:nvSpPr>
            <p:cNvPr id="26" name="847982307"/>
            <p:cNvSpPr txBox="1"/>
            <p:nvPr/>
          </p:nvSpPr>
          <p:spPr>
            <a:xfrm>
              <a:off x="4859180" y="3732600"/>
              <a:ext cx="769020" cy="360006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pPr defTabSz="1625655">
                <a:lnSpc>
                  <a:spcPct val="120000"/>
                </a:lnSpc>
                <a:defRPr/>
              </a:pPr>
              <a:r>
                <a:rPr lang="en-US" altLang="zh-CN" sz="900" kern="0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5G Core</a:t>
              </a:r>
              <a:endParaRPr lang="zh-CN" altLang="en-US" sz="900" kern="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104044" y="3612740"/>
              <a:ext cx="2426194" cy="1296023"/>
            </a:xfrm>
            <a:custGeom>
              <a:avLst/>
              <a:gdLst>
                <a:gd name="T0" fmla="*/ 608 w 800"/>
                <a:gd name="T1" fmla="*/ 141 h 502"/>
                <a:gd name="T2" fmla="*/ 576 w 800"/>
                <a:gd name="T3" fmla="*/ 143 h 502"/>
                <a:gd name="T4" fmla="*/ 372 w 800"/>
                <a:gd name="T5" fmla="*/ 0 h 502"/>
                <a:gd name="T6" fmla="*/ 160 w 800"/>
                <a:gd name="T7" fmla="*/ 201 h 502"/>
                <a:gd name="T8" fmla="*/ 162 w 800"/>
                <a:gd name="T9" fmla="*/ 230 h 502"/>
                <a:gd name="T10" fmla="*/ 145 w 800"/>
                <a:gd name="T11" fmla="*/ 229 h 502"/>
                <a:gd name="T12" fmla="*/ 0 w 800"/>
                <a:gd name="T13" fmla="*/ 365 h 502"/>
                <a:gd name="T14" fmla="*/ 145 w 800"/>
                <a:gd name="T15" fmla="*/ 502 h 502"/>
                <a:gd name="T16" fmla="*/ 609 w 800"/>
                <a:gd name="T17" fmla="*/ 502 h 502"/>
                <a:gd name="T18" fmla="*/ 800 w 800"/>
                <a:gd name="T19" fmla="*/ 321 h 502"/>
                <a:gd name="T20" fmla="*/ 608 w 800"/>
                <a:gd name="T21" fmla="*/ 14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502">
                  <a:moveTo>
                    <a:pt x="608" y="141"/>
                  </a:moveTo>
                  <a:cubicBezTo>
                    <a:pt x="597" y="141"/>
                    <a:pt x="587" y="142"/>
                    <a:pt x="576" y="143"/>
                  </a:cubicBezTo>
                  <a:cubicBezTo>
                    <a:pt x="550" y="61"/>
                    <a:pt x="469" y="0"/>
                    <a:pt x="372" y="0"/>
                  </a:cubicBezTo>
                  <a:cubicBezTo>
                    <a:pt x="255" y="0"/>
                    <a:pt x="160" y="90"/>
                    <a:pt x="160" y="201"/>
                  </a:cubicBezTo>
                  <a:cubicBezTo>
                    <a:pt x="160" y="211"/>
                    <a:pt x="161" y="220"/>
                    <a:pt x="162" y="230"/>
                  </a:cubicBezTo>
                  <a:cubicBezTo>
                    <a:pt x="156" y="229"/>
                    <a:pt x="151" y="229"/>
                    <a:pt x="145" y="229"/>
                  </a:cubicBezTo>
                  <a:cubicBezTo>
                    <a:pt x="65" y="229"/>
                    <a:pt x="0" y="290"/>
                    <a:pt x="0" y="365"/>
                  </a:cubicBezTo>
                  <a:cubicBezTo>
                    <a:pt x="0" y="441"/>
                    <a:pt x="65" y="502"/>
                    <a:pt x="145" y="502"/>
                  </a:cubicBezTo>
                  <a:lnTo>
                    <a:pt x="609" y="502"/>
                  </a:lnTo>
                  <a:cubicBezTo>
                    <a:pt x="714" y="502"/>
                    <a:pt x="800" y="421"/>
                    <a:pt x="800" y="321"/>
                  </a:cubicBezTo>
                  <a:cubicBezTo>
                    <a:pt x="800" y="222"/>
                    <a:pt x="714" y="141"/>
                    <a:pt x="608" y="141"/>
                  </a:cubicBezTo>
                  <a:close/>
                </a:path>
              </a:pathLst>
            </a:custGeom>
            <a:noFill/>
            <a:ln w="254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txBody>
            <a:bodyPr anchor="ctr" anchorCtr="0"/>
            <a:lstStyle/>
            <a:p>
              <a:pPr algn="ctr" defTabSz="1044323">
                <a:lnSpc>
                  <a:spcPct val="120000"/>
                </a:lnSpc>
              </a:pPr>
              <a:endParaRPr lang="zh-CN" altLang="en-US" sz="9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486999" y="4158811"/>
              <a:ext cx="523054" cy="2842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128930" y="4146454"/>
              <a:ext cx="523054" cy="28421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770860" y="4146454"/>
              <a:ext cx="523054" cy="2842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86999" y="4529521"/>
              <a:ext cx="523054" cy="2842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128930" y="4529521"/>
              <a:ext cx="523054" cy="2842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70860" y="4541878"/>
              <a:ext cx="523054" cy="284210"/>
            </a:xfrm>
            <a:prstGeom prst="rect">
              <a:avLst/>
            </a:prstGeom>
            <a:solidFill>
              <a:srgbClr val="D0B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4487000" y="4171166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UDM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25"/>
            <p:cNvSpPr txBox="1"/>
            <p:nvPr/>
          </p:nvSpPr>
          <p:spPr>
            <a:xfrm>
              <a:off x="5093266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PCF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26"/>
            <p:cNvSpPr txBox="1"/>
            <p:nvPr/>
          </p:nvSpPr>
          <p:spPr>
            <a:xfrm>
              <a:off x="5735197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NEF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27"/>
            <p:cNvSpPr txBox="1"/>
            <p:nvPr/>
          </p:nvSpPr>
          <p:spPr>
            <a:xfrm>
              <a:off x="449888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AMF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28"/>
            <p:cNvSpPr txBox="1"/>
            <p:nvPr/>
          </p:nvSpPr>
          <p:spPr>
            <a:xfrm>
              <a:off x="504571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SMF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5735197" y="4529518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NSSF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1"/>
          <p:cNvGrpSpPr/>
          <p:nvPr/>
        </p:nvGrpSpPr>
        <p:grpSpPr>
          <a:xfrm>
            <a:off x="8877782" y="2691985"/>
            <a:ext cx="1943424" cy="930715"/>
            <a:chOff x="4104044" y="3612740"/>
            <a:chExt cx="2426194" cy="1296023"/>
          </a:xfrm>
        </p:grpSpPr>
        <p:sp>
          <p:nvSpPr>
            <p:cNvPr id="41" name="847982307"/>
            <p:cNvSpPr txBox="1"/>
            <p:nvPr/>
          </p:nvSpPr>
          <p:spPr>
            <a:xfrm>
              <a:off x="4859180" y="3732600"/>
              <a:ext cx="769020" cy="360006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pPr defTabSz="1625655">
                <a:lnSpc>
                  <a:spcPct val="120000"/>
                </a:lnSpc>
                <a:defRPr/>
              </a:pPr>
              <a:r>
                <a:rPr lang="en-US" altLang="zh-CN" sz="900" kern="0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5G Core</a:t>
              </a:r>
              <a:endParaRPr lang="zh-CN" altLang="en-US" sz="900" kern="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4104044" y="3612740"/>
              <a:ext cx="2426194" cy="1296023"/>
            </a:xfrm>
            <a:custGeom>
              <a:avLst/>
              <a:gdLst>
                <a:gd name="T0" fmla="*/ 608 w 800"/>
                <a:gd name="T1" fmla="*/ 141 h 502"/>
                <a:gd name="T2" fmla="*/ 576 w 800"/>
                <a:gd name="T3" fmla="*/ 143 h 502"/>
                <a:gd name="T4" fmla="*/ 372 w 800"/>
                <a:gd name="T5" fmla="*/ 0 h 502"/>
                <a:gd name="T6" fmla="*/ 160 w 800"/>
                <a:gd name="T7" fmla="*/ 201 h 502"/>
                <a:gd name="T8" fmla="*/ 162 w 800"/>
                <a:gd name="T9" fmla="*/ 230 h 502"/>
                <a:gd name="T10" fmla="*/ 145 w 800"/>
                <a:gd name="T11" fmla="*/ 229 h 502"/>
                <a:gd name="T12" fmla="*/ 0 w 800"/>
                <a:gd name="T13" fmla="*/ 365 h 502"/>
                <a:gd name="T14" fmla="*/ 145 w 800"/>
                <a:gd name="T15" fmla="*/ 502 h 502"/>
                <a:gd name="T16" fmla="*/ 609 w 800"/>
                <a:gd name="T17" fmla="*/ 502 h 502"/>
                <a:gd name="T18" fmla="*/ 800 w 800"/>
                <a:gd name="T19" fmla="*/ 321 h 502"/>
                <a:gd name="T20" fmla="*/ 608 w 800"/>
                <a:gd name="T21" fmla="*/ 14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502">
                  <a:moveTo>
                    <a:pt x="608" y="141"/>
                  </a:moveTo>
                  <a:cubicBezTo>
                    <a:pt x="597" y="141"/>
                    <a:pt x="587" y="142"/>
                    <a:pt x="576" y="143"/>
                  </a:cubicBezTo>
                  <a:cubicBezTo>
                    <a:pt x="550" y="61"/>
                    <a:pt x="469" y="0"/>
                    <a:pt x="372" y="0"/>
                  </a:cubicBezTo>
                  <a:cubicBezTo>
                    <a:pt x="255" y="0"/>
                    <a:pt x="160" y="90"/>
                    <a:pt x="160" y="201"/>
                  </a:cubicBezTo>
                  <a:cubicBezTo>
                    <a:pt x="160" y="211"/>
                    <a:pt x="161" y="220"/>
                    <a:pt x="162" y="230"/>
                  </a:cubicBezTo>
                  <a:cubicBezTo>
                    <a:pt x="156" y="229"/>
                    <a:pt x="151" y="229"/>
                    <a:pt x="145" y="229"/>
                  </a:cubicBezTo>
                  <a:cubicBezTo>
                    <a:pt x="65" y="229"/>
                    <a:pt x="0" y="290"/>
                    <a:pt x="0" y="365"/>
                  </a:cubicBezTo>
                  <a:cubicBezTo>
                    <a:pt x="0" y="441"/>
                    <a:pt x="65" y="502"/>
                    <a:pt x="145" y="502"/>
                  </a:cubicBezTo>
                  <a:lnTo>
                    <a:pt x="609" y="502"/>
                  </a:lnTo>
                  <a:cubicBezTo>
                    <a:pt x="714" y="502"/>
                    <a:pt x="800" y="421"/>
                    <a:pt x="800" y="321"/>
                  </a:cubicBezTo>
                  <a:cubicBezTo>
                    <a:pt x="800" y="222"/>
                    <a:pt x="714" y="141"/>
                    <a:pt x="608" y="141"/>
                  </a:cubicBezTo>
                  <a:close/>
                </a:path>
              </a:pathLst>
            </a:custGeom>
            <a:noFill/>
            <a:ln w="254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txBody>
            <a:bodyPr anchor="ctr" anchorCtr="0"/>
            <a:lstStyle/>
            <a:p>
              <a:pPr algn="ctr" defTabSz="1044323">
                <a:lnSpc>
                  <a:spcPct val="120000"/>
                </a:lnSpc>
              </a:pPr>
              <a:endParaRPr lang="zh-CN" altLang="en-US" sz="9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486999" y="4158811"/>
              <a:ext cx="523054" cy="2842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28930" y="4146454"/>
              <a:ext cx="523054" cy="28421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70860" y="4146454"/>
              <a:ext cx="523054" cy="2842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486999" y="4529521"/>
              <a:ext cx="523054" cy="2842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128930" y="4529521"/>
              <a:ext cx="523054" cy="2842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70860" y="4541878"/>
              <a:ext cx="523054" cy="284210"/>
            </a:xfrm>
            <a:prstGeom prst="rect">
              <a:avLst/>
            </a:prstGeom>
            <a:solidFill>
              <a:srgbClr val="D0B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24"/>
            <p:cNvSpPr txBox="1"/>
            <p:nvPr/>
          </p:nvSpPr>
          <p:spPr>
            <a:xfrm>
              <a:off x="4487000" y="4171166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UDM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25"/>
            <p:cNvSpPr txBox="1"/>
            <p:nvPr/>
          </p:nvSpPr>
          <p:spPr>
            <a:xfrm>
              <a:off x="5093266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PCF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26"/>
            <p:cNvSpPr txBox="1"/>
            <p:nvPr/>
          </p:nvSpPr>
          <p:spPr>
            <a:xfrm>
              <a:off x="5735197" y="414645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NEF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27"/>
            <p:cNvSpPr txBox="1"/>
            <p:nvPr/>
          </p:nvSpPr>
          <p:spPr>
            <a:xfrm>
              <a:off x="449888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AMF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28"/>
            <p:cNvSpPr txBox="1"/>
            <p:nvPr/>
          </p:nvSpPr>
          <p:spPr>
            <a:xfrm>
              <a:off x="5045717" y="4517161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SMF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29"/>
            <p:cNvSpPr txBox="1"/>
            <p:nvPr/>
          </p:nvSpPr>
          <p:spPr>
            <a:xfrm>
              <a:off x="5735197" y="4529518"/>
              <a:ext cx="594381" cy="321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latin typeface="微软雅黑" pitchFamily="34" charset="-122"/>
                  <a:ea typeface="微软雅黑" pitchFamily="34" charset="-122"/>
                </a:rPr>
                <a:t>NSSF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18184" y="4712656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input1</a:t>
            </a:r>
            <a:endParaRPr lang="zh-CN" altLang="en-US" sz="1400" dirty="0"/>
          </a:p>
        </p:txBody>
      </p:sp>
      <p:sp>
        <p:nvSpPr>
          <p:cNvPr id="58" name="任意多边形 57"/>
          <p:cNvSpPr/>
          <p:nvPr/>
        </p:nvSpPr>
        <p:spPr>
          <a:xfrm>
            <a:off x="690465" y="3617731"/>
            <a:ext cx="625151" cy="1094926"/>
          </a:xfrm>
          <a:custGeom>
            <a:avLst/>
            <a:gdLst>
              <a:gd name="connsiteX0" fmla="*/ 0 w 625151"/>
              <a:gd name="connsiteY0" fmla="*/ 1063689 h 1063689"/>
              <a:gd name="connsiteX1" fmla="*/ 121298 w 625151"/>
              <a:gd name="connsiteY1" fmla="*/ 410546 h 1063689"/>
              <a:gd name="connsiteX2" fmla="*/ 625151 w 625151"/>
              <a:gd name="connsiteY2" fmla="*/ 0 h 1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151" h="1063689">
                <a:moveTo>
                  <a:pt x="0" y="1063689"/>
                </a:moveTo>
                <a:cubicBezTo>
                  <a:pt x="8553" y="825758"/>
                  <a:pt x="17106" y="587827"/>
                  <a:pt x="121298" y="410546"/>
                </a:cubicBezTo>
                <a:cubicBezTo>
                  <a:pt x="225490" y="233264"/>
                  <a:pt x="531845" y="62204"/>
                  <a:pt x="625151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378017" y="4712656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input2</a:t>
            </a:r>
            <a:endParaRPr lang="zh-CN" altLang="en-US" sz="1400" dirty="0"/>
          </a:p>
        </p:txBody>
      </p:sp>
      <p:sp>
        <p:nvSpPr>
          <p:cNvPr id="61" name="任意多边形 60"/>
          <p:cNvSpPr/>
          <p:nvPr/>
        </p:nvSpPr>
        <p:spPr>
          <a:xfrm>
            <a:off x="1118372" y="3630305"/>
            <a:ext cx="767655" cy="1082350"/>
          </a:xfrm>
          <a:custGeom>
            <a:avLst/>
            <a:gdLst>
              <a:gd name="connsiteX0" fmla="*/ 738420 w 767655"/>
              <a:gd name="connsiteY0" fmla="*/ 1045029 h 1045029"/>
              <a:gd name="connsiteX1" fmla="*/ 682436 w 767655"/>
              <a:gd name="connsiteY1" fmla="*/ 933062 h 1045029"/>
              <a:gd name="connsiteX2" fmla="*/ 19963 w 767655"/>
              <a:gd name="connsiteY2" fmla="*/ 587829 h 1045029"/>
              <a:gd name="connsiteX3" fmla="*/ 187914 w 767655"/>
              <a:gd name="connsiteY3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55" h="1045029">
                <a:moveTo>
                  <a:pt x="738420" y="1045029"/>
                </a:moveTo>
                <a:cubicBezTo>
                  <a:pt x="770299" y="1027145"/>
                  <a:pt x="802179" y="1009262"/>
                  <a:pt x="682436" y="933062"/>
                </a:cubicBezTo>
                <a:cubicBezTo>
                  <a:pt x="562693" y="856862"/>
                  <a:pt x="102383" y="743339"/>
                  <a:pt x="19963" y="587829"/>
                </a:cubicBezTo>
                <a:cubicBezTo>
                  <a:pt x="-62457" y="432319"/>
                  <a:pt x="133486" y="54429"/>
                  <a:pt x="187914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869707" y="4712655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</a:t>
            </a:r>
            <a:endParaRPr lang="zh-CN" altLang="en-US" sz="1400" dirty="0"/>
          </a:p>
        </p:txBody>
      </p:sp>
      <p:sp>
        <p:nvSpPr>
          <p:cNvPr id="63" name="任意多边形 62"/>
          <p:cNvSpPr/>
          <p:nvPr/>
        </p:nvSpPr>
        <p:spPr>
          <a:xfrm>
            <a:off x="2584580" y="3555660"/>
            <a:ext cx="793102" cy="1147666"/>
          </a:xfrm>
          <a:custGeom>
            <a:avLst/>
            <a:gdLst>
              <a:gd name="connsiteX0" fmla="*/ 0 w 793102"/>
              <a:gd name="connsiteY0" fmla="*/ 0 h 1175658"/>
              <a:gd name="connsiteX1" fmla="*/ 737118 w 793102"/>
              <a:gd name="connsiteY1" fmla="*/ 550507 h 1175658"/>
              <a:gd name="connsiteX2" fmla="*/ 793102 w 793102"/>
              <a:gd name="connsiteY2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3102" h="1175658">
                <a:moveTo>
                  <a:pt x="0" y="0"/>
                </a:moveTo>
                <a:cubicBezTo>
                  <a:pt x="302467" y="177282"/>
                  <a:pt x="604934" y="354564"/>
                  <a:pt x="737118" y="550507"/>
                </a:cubicBezTo>
                <a:cubicBezTo>
                  <a:pt x="869302" y="746450"/>
                  <a:pt x="692020" y="1132115"/>
                  <a:pt x="793102" y="1175658"/>
                </a:cubicBezTo>
              </a:path>
            </a:pathLst>
          </a:custGeom>
          <a:noFill/>
          <a:ln>
            <a:headEnd type="none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359591" y="4717118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</a:t>
            </a:r>
            <a:endParaRPr lang="zh-CN" altLang="en-US" sz="1400" dirty="0"/>
          </a:p>
        </p:txBody>
      </p:sp>
      <p:sp>
        <p:nvSpPr>
          <p:cNvPr id="65" name="任意多边形 64"/>
          <p:cNvSpPr/>
          <p:nvPr/>
        </p:nvSpPr>
        <p:spPr>
          <a:xfrm>
            <a:off x="4731872" y="3622193"/>
            <a:ext cx="625151" cy="1094926"/>
          </a:xfrm>
          <a:custGeom>
            <a:avLst/>
            <a:gdLst>
              <a:gd name="connsiteX0" fmla="*/ 0 w 625151"/>
              <a:gd name="connsiteY0" fmla="*/ 1063689 h 1063689"/>
              <a:gd name="connsiteX1" fmla="*/ 121298 w 625151"/>
              <a:gd name="connsiteY1" fmla="*/ 410546 h 1063689"/>
              <a:gd name="connsiteX2" fmla="*/ 625151 w 625151"/>
              <a:gd name="connsiteY2" fmla="*/ 0 h 1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151" h="1063689">
                <a:moveTo>
                  <a:pt x="0" y="1063689"/>
                </a:moveTo>
                <a:cubicBezTo>
                  <a:pt x="8553" y="825758"/>
                  <a:pt x="17106" y="587827"/>
                  <a:pt x="121298" y="410546"/>
                </a:cubicBezTo>
                <a:cubicBezTo>
                  <a:pt x="225490" y="233264"/>
                  <a:pt x="531845" y="62204"/>
                  <a:pt x="625151" y="0"/>
                </a:cubicBezTo>
              </a:path>
            </a:pathLst>
          </a:custGeom>
          <a:noFill/>
          <a:ln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849475" y="4712654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output1</a:t>
            </a:r>
            <a:endParaRPr lang="zh-CN" altLang="en-US" sz="1400" dirty="0"/>
          </a:p>
        </p:txBody>
      </p:sp>
      <p:sp>
        <p:nvSpPr>
          <p:cNvPr id="67" name="任意多边形 66"/>
          <p:cNvSpPr/>
          <p:nvPr/>
        </p:nvSpPr>
        <p:spPr>
          <a:xfrm flipH="1">
            <a:off x="6251620" y="3602314"/>
            <a:ext cx="573748" cy="1110340"/>
          </a:xfrm>
          <a:custGeom>
            <a:avLst/>
            <a:gdLst>
              <a:gd name="connsiteX0" fmla="*/ 738420 w 767655"/>
              <a:gd name="connsiteY0" fmla="*/ 1045029 h 1045029"/>
              <a:gd name="connsiteX1" fmla="*/ 682436 w 767655"/>
              <a:gd name="connsiteY1" fmla="*/ 933062 h 1045029"/>
              <a:gd name="connsiteX2" fmla="*/ 19963 w 767655"/>
              <a:gd name="connsiteY2" fmla="*/ 587829 h 1045029"/>
              <a:gd name="connsiteX3" fmla="*/ 187914 w 767655"/>
              <a:gd name="connsiteY3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55" h="1045029">
                <a:moveTo>
                  <a:pt x="738420" y="1045029"/>
                </a:moveTo>
                <a:cubicBezTo>
                  <a:pt x="770299" y="1027145"/>
                  <a:pt x="802179" y="1009262"/>
                  <a:pt x="682436" y="933062"/>
                </a:cubicBezTo>
                <a:cubicBezTo>
                  <a:pt x="562693" y="856862"/>
                  <a:pt x="102383" y="743339"/>
                  <a:pt x="19963" y="587829"/>
                </a:cubicBezTo>
                <a:cubicBezTo>
                  <a:pt x="-62457" y="432319"/>
                  <a:pt x="133486" y="54429"/>
                  <a:pt x="187914" y="0"/>
                </a:cubicBezTo>
              </a:path>
            </a:pathLst>
          </a:custGeom>
          <a:noFill/>
          <a:ln>
            <a:headEnd type="arrow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911114" y="4717117"/>
            <a:ext cx="905069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output2</a:t>
            </a:r>
            <a:endParaRPr lang="zh-CN" altLang="en-US" sz="1400" dirty="0"/>
          </a:p>
        </p:txBody>
      </p:sp>
      <p:sp>
        <p:nvSpPr>
          <p:cNvPr id="69" name="任意多边形 68"/>
          <p:cNvSpPr/>
          <p:nvPr/>
        </p:nvSpPr>
        <p:spPr>
          <a:xfrm>
            <a:off x="6625987" y="3560122"/>
            <a:ext cx="793102" cy="1143204"/>
          </a:xfrm>
          <a:custGeom>
            <a:avLst/>
            <a:gdLst>
              <a:gd name="connsiteX0" fmla="*/ 0 w 793102"/>
              <a:gd name="connsiteY0" fmla="*/ 0 h 1175658"/>
              <a:gd name="connsiteX1" fmla="*/ 737118 w 793102"/>
              <a:gd name="connsiteY1" fmla="*/ 550507 h 1175658"/>
              <a:gd name="connsiteX2" fmla="*/ 793102 w 793102"/>
              <a:gd name="connsiteY2" fmla="*/ 1175658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3102" h="1175658">
                <a:moveTo>
                  <a:pt x="0" y="0"/>
                </a:moveTo>
                <a:cubicBezTo>
                  <a:pt x="302467" y="177282"/>
                  <a:pt x="604934" y="354564"/>
                  <a:pt x="737118" y="550507"/>
                </a:cubicBezTo>
                <a:cubicBezTo>
                  <a:pt x="869302" y="746450"/>
                  <a:pt x="692020" y="1132115"/>
                  <a:pt x="793102" y="1175658"/>
                </a:cubicBezTo>
              </a:path>
            </a:pathLst>
          </a:custGeom>
          <a:noFill/>
          <a:ln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8130891" y="4716861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input1</a:t>
            </a:r>
            <a:endParaRPr lang="zh-CN" altLang="en-US" sz="1400" dirty="0"/>
          </a:p>
        </p:txBody>
      </p:sp>
      <p:sp>
        <p:nvSpPr>
          <p:cNvPr id="71" name="任意多边形 70"/>
          <p:cNvSpPr/>
          <p:nvPr/>
        </p:nvSpPr>
        <p:spPr>
          <a:xfrm>
            <a:off x="8503172" y="3621936"/>
            <a:ext cx="625151" cy="1094926"/>
          </a:xfrm>
          <a:custGeom>
            <a:avLst/>
            <a:gdLst>
              <a:gd name="connsiteX0" fmla="*/ 0 w 625151"/>
              <a:gd name="connsiteY0" fmla="*/ 1063689 h 1063689"/>
              <a:gd name="connsiteX1" fmla="*/ 121298 w 625151"/>
              <a:gd name="connsiteY1" fmla="*/ 410546 h 1063689"/>
              <a:gd name="connsiteX2" fmla="*/ 625151 w 625151"/>
              <a:gd name="connsiteY2" fmla="*/ 0 h 106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151" h="1063689">
                <a:moveTo>
                  <a:pt x="0" y="1063689"/>
                </a:moveTo>
                <a:cubicBezTo>
                  <a:pt x="8553" y="825758"/>
                  <a:pt x="17106" y="587827"/>
                  <a:pt x="121298" y="410546"/>
                </a:cubicBezTo>
                <a:cubicBezTo>
                  <a:pt x="225490" y="233264"/>
                  <a:pt x="531845" y="62204"/>
                  <a:pt x="625151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9021208" y="4715959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input2</a:t>
            </a:r>
            <a:endParaRPr lang="zh-CN" altLang="en-US" sz="1400" dirty="0"/>
          </a:p>
        </p:txBody>
      </p:sp>
      <p:sp>
        <p:nvSpPr>
          <p:cNvPr id="73" name="任意多边形 72"/>
          <p:cNvSpPr/>
          <p:nvPr/>
        </p:nvSpPr>
        <p:spPr>
          <a:xfrm>
            <a:off x="8931079" y="3634510"/>
            <a:ext cx="767655" cy="1082350"/>
          </a:xfrm>
          <a:custGeom>
            <a:avLst/>
            <a:gdLst>
              <a:gd name="connsiteX0" fmla="*/ 738420 w 767655"/>
              <a:gd name="connsiteY0" fmla="*/ 1045029 h 1045029"/>
              <a:gd name="connsiteX1" fmla="*/ 682436 w 767655"/>
              <a:gd name="connsiteY1" fmla="*/ 933062 h 1045029"/>
              <a:gd name="connsiteX2" fmla="*/ 19963 w 767655"/>
              <a:gd name="connsiteY2" fmla="*/ 587829 h 1045029"/>
              <a:gd name="connsiteX3" fmla="*/ 187914 w 767655"/>
              <a:gd name="connsiteY3" fmla="*/ 0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55" h="1045029">
                <a:moveTo>
                  <a:pt x="738420" y="1045029"/>
                </a:moveTo>
                <a:cubicBezTo>
                  <a:pt x="770299" y="1027145"/>
                  <a:pt x="802179" y="1009262"/>
                  <a:pt x="682436" y="933062"/>
                </a:cubicBezTo>
                <a:cubicBezTo>
                  <a:pt x="562693" y="856862"/>
                  <a:pt x="102383" y="743339"/>
                  <a:pt x="19963" y="587829"/>
                </a:cubicBezTo>
                <a:cubicBezTo>
                  <a:pt x="-62457" y="432319"/>
                  <a:pt x="133486" y="54429"/>
                  <a:pt x="187914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0061798" y="4712654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output1</a:t>
            </a:r>
            <a:endParaRPr lang="zh-CN" altLang="en-US" sz="1400" dirty="0"/>
          </a:p>
        </p:txBody>
      </p:sp>
      <p:sp>
        <p:nvSpPr>
          <p:cNvPr id="76" name="矩形 75"/>
          <p:cNvSpPr/>
          <p:nvPr/>
        </p:nvSpPr>
        <p:spPr>
          <a:xfrm>
            <a:off x="10956310" y="4720259"/>
            <a:ext cx="857067" cy="418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Modality output2</a:t>
            </a:r>
            <a:endParaRPr lang="zh-CN" altLang="en-US" sz="1400" dirty="0"/>
          </a:p>
        </p:txBody>
      </p:sp>
      <p:sp>
        <p:nvSpPr>
          <p:cNvPr id="78" name="任意多边形 77"/>
          <p:cNvSpPr/>
          <p:nvPr/>
        </p:nvSpPr>
        <p:spPr>
          <a:xfrm>
            <a:off x="10375641" y="3620975"/>
            <a:ext cx="305305" cy="1082351"/>
          </a:xfrm>
          <a:custGeom>
            <a:avLst/>
            <a:gdLst>
              <a:gd name="connsiteX0" fmla="*/ 242596 w 305305"/>
              <a:gd name="connsiteY0" fmla="*/ 1082351 h 1082351"/>
              <a:gd name="connsiteX1" fmla="*/ 289249 w 305305"/>
              <a:gd name="connsiteY1" fmla="*/ 522514 h 1082351"/>
              <a:gd name="connsiteX2" fmla="*/ 0 w 305305"/>
              <a:gd name="connsiteY2" fmla="*/ 0 h 108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5305" h="1082351">
                <a:moveTo>
                  <a:pt x="242596" y="1082351"/>
                </a:moveTo>
                <a:cubicBezTo>
                  <a:pt x="286139" y="892628"/>
                  <a:pt x="329682" y="702906"/>
                  <a:pt x="289249" y="522514"/>
                </a:cubicBezTo>
                <a:cubicBezTo>
                  <a:pt x="248816" y="342122"/>
                  <a:pt x="124408" y="171061"/>
                  <a:pt x="0" y="0"/>
                </a:cubicBezTo>
              </a:path>
            </a:pathLst>
          </a:custGeom>
          <a:noFill/>
          <a:ln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10366310" y="3630305"/>
            <a:ext cx="1102652" cy="1082351"/>
          </a:xfrm>
          <a:custGeom>
            <a:avLst/>
            <a:gdLst>
              <a:gd name="connsiteX0" fmla="*/ 1334278 w 1334278"/>
              <a:gd name="connsiteY0" fmla="*/ 1082351 h 1082351"/>
              <a:gd name="connsiteX1" fmla="*/ 653143 w 1334278"/>
              <a:gd name="connsiteY1" fmla="*/ 298580 h 1082351"/>
              <a:gd name="connsiteX2" fmla="*/ 0 w 1334278"/>
              <a:gd name="connsiteY2" fmla="*/ 0 h 108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4278" h="1082351">
                <a:moveTo>
                  <a:pt x="1334278" y="1082351"/>
                </a:moveTo>
                <a:cubicBezTo>
                  <a:pt x="1104900" y="780661"/>
                  <a:pt x="875523" y="478972"/>
                  <a:pt x="653143" y="298580"/>
                </a:cubicBezTo>
                <a:cubicBezTo>
                  <a:pt x="430763" y="118188"/>
                  <a:pt x="101082" y="52873"/>
                  <a:pt x="0" y="0"/>
                </a:cubicBezTo>
              </a:path>
            </a:pathLst>
          </a:custGeom>
          <a:noFill/>
          <a:ln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911" y="2133035"/>
            <a:ext cx="1087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Upstream</a:t>
            </a:r>
            <a:endParaRPr lang="zh-CN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4153601" y="2133035"/>
            <a:ext cx="13644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Downstream</a:t>
            </a:r>
            <a:endParaRPr lang="zh-CN" altLang="en-US" sz="1600" dirty="0"/>
          </a:p>
        </p:txBody>
      </p:sp>
      <p:sp>
        <p:nvSpPr>
          <p:cNvPr id="56" name="矩形 55"/>
          <p:cNvSpPr/>
          <p:nvPr/>
        </p:nvSpPr>
        <p:spPr>
          <a:xfrm>
            <a:off x="8066926" y="2162957"/>
            <a:ext cx="25234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/>
              <a:t>Upstream &amp; </a:t>
            </a:r>
            <a:r>
              <a:rPr lang="en-US" altLang="zh-CN" sz="1600" b="1" dirty="0" smtClean="0"/>
              <a:t>downstream</a:t>
            </a:r>
            <a:endParaRPr lang="zh-CN" altLang="en-US" sz="1600" dirty="0"/>
          </a:p>
        </p:txBody>
      </p:sp>
      <p:sp>
        <p:nvSpPr>
          <p:cNvPr id="83" name="矩形 82"/>
          <p:cNvSpPr/>
          <p:nvPr/>
        </p:nvSpPr>
        <p:spPr>
          <a:xfrm>
            <a:off x="7800065" y="5203393"/>
            <a:ext cx="41465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server(s) collects data with same or different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modalities from multiple sources for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determines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multiple data flows as the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outputs.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895915" y="5321196"/>
            <a:ext cx="38672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server(s) collects data from one data flow for analysis and determines multiple data flows as the outputs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121218" y="5339389"/>
            <a:ext cx="41465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server(s) collects data with same or different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modalities from multiple sources for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determines one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flow as the output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56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697038" y="1936989"/>
            <a:ext cx="10515600" cy="42573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10000"/>
              </a:lnSpc>
            </a:pPr>
            <a:r>
              <a:rPr lang="en-US" altLang="zh-CN" dirty="0"/>
              <a:t>For application/service: </a:t>
            </a:r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Reduced service logic complexity by </a:t>
            </a:r>
          </a:p>
          <a:p>
            <a:pPr lvl="3">
              <a:lnSpc>
                <a:spcPct val="110000"/>
              </a:lnSpc>
            </a:pPr>
            <a:r>
              <a:rPr lang="en-US" altLang="zh-CN" dirty="0" smtClean="0"/>
              <a:t>Receiving multiple data for the </a:t>
            </a:r>
            <a:r>
              <a:rPr lang="en-US" altLang="zh-CN" dirty="0"/>
              <a:t>same </a:t>
            </a:r>
            <a:r>
              <a:rPr lang="en-US" altLang="zh-CN" dirty="0" smtClean="0"/>
              <a:t>event at the same time</a:t>
            </a:r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Less </a:t>
            </a:r>
            <a:r>
              <a:rPr lang="en-US" altLang="zh-CN" dirty="0"/>
              <a:t>waiting </a:t>
            </a:r>
            <a:r>
              <a:rPr lang="en-US" altLang="zh-CN" dirty="0" smtClean="0"/>
              <a:t>time with synchronous </a:t>
            </a:r>
            <a:r>
              <a:rPr lang="en-US" altLang="zh-CN" dirty="0"/>
              <a:t>transmission of </a:t>
            </a:r>
            <a:r>
              <a:rPr lang="en-US" altLang="zh-CN" dirty="0" smtClean="0"/>
              <a:t>inputs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en-US" altLang="zh-CN" dirty="0"/>
              <a:t>For network:</a:t>
            </a:r>
          </a:p>
          <a:p>
            <a:pPr lvl="2">
              <a:lnSpc>
                <a:spcPct val="110000"/>
              </a:lnSpc>
            </a:pPr>
            <a:r>
              <a:rPr lang="en-US" altLang="zh-CN" dirty="0"/>
              <a:t>Better utilizing network resource</a:t>
            </a:r>
          </a:p>
          <a:p>
            <a:pPr lvl="2">
              <a:lnSpc>
                <a:spcPct val="110000"/>
              </a:lnSpc>
            </a:pPr>
            <a:r>
              <a:rPr lang="en-US" altLang="zh-CN" dirty="0"/>
              <a:t>Less </a:t>
            </a:r>
            <a:r>
              <a:rPr lang="en-US" altLang="zh-CN" dirty="0" smtClean="0"/>
              <a:t>interaction frequency </a:t>
            </a:r>
            <a:r>
              <a:rPr lang="en-US" altLang="zh-CN" dirty="0"/>
              <a:t>between network and </a:t>
            </a:r>
            <a:r>
              <a:rPr lang="en-US" altLang="zh-CN" dirty="0" smtClean="0"/>
              <a:t>application</a:t>
            </a:r>
          </a:p>
          <a:p>
            <a:pPr lvl="2">
              <a:lnSpc>
                <a:spcPct val="110000"/>
              </a:lnSpc>
            </a:pPr>
            <a:r>
              <a:rPr lang="en-US" altLang="zh-CN" dirty="0" err="1"/>
              <a:t>QoS</a:t>
            </a:r>
            <a:r>
              <a:rPr lang="en-US" altLang="zh-CN" dirty="0"/>
              <a:t> management among multiple data </a:t>
            </a:r>
            <a:r>
              <a:rPr lang="en-US" altLang="zh-CN" dirty="0" smtClean="0"/>
              <a:t>flows</a:t>
            </a:r>
            <a:endParaRPr lang="en-US" altLang="zh-CN" dirty="0"/>
          </a:p>
          <a:p>
            <a:pPr marL="457200" lvl="1" indent="0">
              <a:lnSpc>
                <a:spcPct val="110000"/>
              </a:lnSpc>
              <a:buNone/>
            </a:pP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For user</a:t>
            </a:r>
          </a:p>
          <a:p>
            <a:pPr lvl="2">
              <a:lnSpc>
                <a:spcPct val="110000"/>
              </a:lnSpc>
            </a:pPr>
            <a:r>
              <a:rPr lang="en-US" altLang="zh-CN" dirty="0" smtClean="0"/>
              <a:t>Improved </a:t>
            </a:r>
            <a:r>
              <a:rPr lang="en-US" altLang="zh-CN" dirty="0" err="1" smtClean="0"/>
              <a:t>QoE</a:t>
            </a:r>
            <a:endParaRPr lang="en-US" altLang="zh-CN" dirty="0" smtClean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990600" y="517525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Benefits of Coordination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9400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scenarios regarding synchronization and coordination 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Synchronization/coordination happens: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Important time spot/event within one service among different flows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Analyzing multiple flows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Interaction while there’re different UEs within one service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Strategy(pre-agreed policy) in transmission time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52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56976" cy="1325563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based solution VS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pplication based solution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902353"/>
              </p:ext>
            </p:extLst>
          </p:nvPr>
        </p:nvGraphicFramePr>
        <p:xfrm>
          <a:off x="680545" y="1690686"/>
          <a:ext cx="10983631" cy="48714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555">
                  <a:extLst>
                    <a:ext uri="{9D8B030D-6E8A-4147-A177-3AD203B41FA5}">
                      <a16:colId xmlns:a16="http://schemas.microsoft.com/office/drawing/2014/main" val="3822316706"/>
                    </a:ext>
                  </a:extLst>
                </a:gridCol>
                <a:gridCol w="5273329">
                  <a:extLst>
                    <a:ext uri="{9D8B030D-6E8A-4147-A177-3AD203B41FA5}">
                      <a16:colId xmlns:a16="http://schemas.microsoft.com/office/drawing/2014/main" val="1907121801"/>
                    </a:ext>
                  </a:extLst>
                </a:gridCol>
                <a:gridCol w="4995747">
                  <a:extLst>
                    <a:ext uri="{9D8B030D-6E8A-4147-A177-3AD203B41FA5}">
                      <a16:colId xmlns:a16="http://schemas.microsoft.com/office/drawing/2014/main" val="771253803"/>
                    </a:ext>
                  </a:extLst>
                </a:gridCol>
              </a:tblGrid>
              <a:tr h="734371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Network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Application 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8968157"/>
                  </a:ext>
                </a:extLst>
              </a:tr>
              <a:tr h="22819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Pros 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Better knowledge</a:t>
                      </a:r>
                      <a:r>
                        <a:rPr lang="en-US" altLang="zh-CN" sz="1600" baseline="0" dirty="0" smtClean="0"/>
                        <a:t> and </a:t>
                      </a:r>
                      <a:r>
                        <a:rPr lang="en-US" altLang="zh-CN" sz="1600" dirty="0" smtClean="0"/>
                        <a:t>access to </a:t>
                      </a:r>
                      <a:r>
                        <a:rPr lang="en-US" altLang="zh-CN" sz="1600" dirty="0" err="1" smtClean="0"/>
                        <a:t>QoS</a:t>
                      </a:r>
                      <a:r>
                        <a:rPr lang="en-US" altLang="zh-CN" sz="1600" dirty="0" smtClean="0"/>
                        <a:t> control for</a:t>
                      </a:r>
                      <a:r>
                        <a:rPr lang="en-US" altLang="zh-CN" sz="1600" baseline="0" dirty="0" smtClean="0"/>
                        <a:t> the efficient usage of network </a:t>
                      </a:r>
                      <a:r>
                        <a:rPr lang="en-US" altLang="zh-CN" sz="1600" dirty="0" smtClean="0"/>
                        <a:t>resource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Could use capability exposure</a:t>
                      </a:r>
                      <a:r>
                        <a:rPr lang="en-US" altLang="zh-CN" sz="1600" baseline="0" dirty="0" smtClean="0"/>
                        <a:t> on information(resource, network condition, location, etc.)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Flexibility in adding new UEs into service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Reduce the complexity of 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Lower power consuming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Easy 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for multi-modality service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Better access to content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No</a:t>
                      </a:r>
                      <a:r>
                        <a:rPr lang="en-US" altLang="zh-CN" sz="1600" baseline="0" dirty="0" smtClean="0"/>
                        <a:t> more requirements in data transmission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Easy handle all modalities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Less impact to network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zh-CN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511375"/>
                  </a:ext>
                </a:extLst>
              </a:tr>
              <a:tr h="185512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Cons</a:t>
                      </a:r>
                      <a:endParaRPr lang="zh-CN" altLang="en-US" sz="16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strike="noStrike" baseline="0" dirty="0" smtClean="0">
                          <a:solidFill>
                            <a:schemeClr val="tx1"/>
                          </a:solidFill>
                        </a:rPr>
                        <a:t>May need additional inspection on package to do coordination on packet level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Need </a:t>
                      </a:r>
                      <a:r>
                        <a:rPr lang="en-US" altLang="zh-CN" sz="1600" dirty="0" err="1" smtClean="0"/>
                        <a:t>QoS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enhancement for the </a:t>
                      </a:r>
                      <a:r>
                        <a:rPr lang="en-US" altLang="zh-CN" sz="1600" baseline="0" dirty="0" smtClean="0"/>
                        <a:t>multi-modality service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Need application assist </a:t>
                      </a:r>
                      <a:endParaRPr lang="zh-CN" altLang="en-US" sz="16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strike="noStrike" baseline="0" dirty="0" smtClean="0">
                          <a:solidFill>
                            <a:schemeClr val="tx1"/>
                          </a:solidFill>
                        </a:rPr>
                        <a:t>Need customized UE for specific application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May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result in longer latency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Adjustment not in time and less accuracy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Limit location and network resource information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Complexity in application for the coordination of multiple data flows 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989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58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Hope we can reach agreement that: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Coordination of different data flows is the true requirements we need to discuss in this study.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There’s advantage of network based/assisted solution thus further enhancement is needed on network capability regarding TACMM service.</a:t>
            </a:r>
            <a:endParaRPr lang="en-GB" altLang="zh-CN" dirty="0"/>
          </a:p>
          <a:p>
            <a:pPr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5734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8401</TotalTime>
  <Words>431</Words>
  <Application>Microsoft Office PowerPoint</Application>
  <PresentationFormat>宽屏</PresentationFormat>
  <Paragraphs>95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微软雅黑</vt:lpstr>
      <vt:lpstr>Arial</vt:lpstr>
      <vt:lpstr>Office 主题​​</vt:lpstr>
      <vt:lpstr>FS_TACMM discussion</vt:lpstr>
      <vt:lpstr>Coordination among data flows</vt:lpstr>
      <vt:lpstr>Benefits of Coordination</vt:lpstr>
      <vt:lpstr>Potential scenarios regarding synchronization and coordination </vt:lpstr>
      <vt:lpstr>Network based solution VS Application based solution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FS_TACMM discussion</dc:title>
  <dc:creator>xiaonan11</dc:creator>
  <cp:lastModifiedBy>xiaonan11</cp:lastModifiedBy>
  <cp:revision>60</cp:revision>
  <dcterms:created xsi:type="dcterms:W3CDTF">2021-06-18T03:51:50Z</dcterms:created>
  <dcterms:modified xsi:type="dcterms:W3CDTF">2021-06-29T16:27:45Z</dcterms:modified>
</cp:coreProperties>
</file>