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7"/>
  </p:notesMasterIdLst>
  <p:handoutMasterIdLst>
    <p:handoutMasterId r:id="rId18"/>
  </p:handoutMasterIdLst>
  <p:sldIdLst>
    <p:sldId id="766" r:id="rId3"/>
    <p:sldId id="759" r:id="rId4"/>
    <p:sldId id="767" r:id="rId5"/>
    <p:sldId id="754" r:id="rId6"/>
    <p:sldId id="768" r:id="rId7"/>
    <p:sldId id="758" r:id="rId8"/>
    <p:sldId id="769" r:id="rId9"/>
    <p:sldId id="756" r:id="rId10"/>
    <p:sldId id="770" r:id="rId11"/>
    <p:sldId id="771" r:id="rId12"/>
    <p:sldId id="773" r:id="rId13"/>
    <p:sldId id="774" r:id="rId14"/>
    <p:sldId id="757" r:id="rId15"/>
    <p:sldId id="713" r:id="rId16"/>
  </p:sldIdLst>
  <p:sldSz cx="9144000" cy="6858000" type="screen4x3"/>
  <p:notesSz cx="6797675" cy="9928225"/>
  <p:defaultTextStyle>
    <a:defPPr>
      <a:defRPr lang="en-GB"/>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1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1682" autoAdjust="0"/>
  </p:normalViewPr>
  <p:slideViewPr>
    <p:cSldViewPr snapToGrid="0" showGuides="1">
      <p:cViewPr varScale="1">
        <p:scale>
          <a:sx n="90" d="100"/>
          <a:sy n="90" d="100"/>
        </p:scale>
        <p:origin x="114" y="96"/>
      </p:cViewPr>
      <p:guideLst>
        <p:guide orient="horz" pos="211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80" d="100"/>
        <a:sy n="80" d="100"/>
      </p:scale>
      <p:origin x="0" y="0"/>
    </p:cViewPr>
  </p:sorterViewPr>
  <p:notesViewPr>
    <p:cSldViewPr snapToGrid="0">
      <p:cViewPr varScale="1">
        <p:scale>
          <a:sx n="55" d="100"/>
          <a:sy n="55" d="100"/>
        </p:scale>
        <p:origin x="2034" y="90"/>
      </p:cViewPr>
      <p:guideLst/>
    </p:cSldViewPr>
  </p:notesViewPr>
  <p:gridSpacing cx="72005" cy="72005"/>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0C2F443E-CC51-49FF-B4BE-1E8C1BF84F55}"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2/12/2021</a:t>
            </a:fld>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0" name="Rectangle 4"/>
          <p:cNvSpPr>
            <a:spLocks noGrp="1" noChangeArrowheads="1"/>
          </p:cNvSpPr>
          <p:nvPr>
            <p:ph type="ftr" sz="quarter" idx="2"/>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9221" name="Rectangle 5"/>
          <p:cNvSpPr>
            <a:spLocks noGrp="1" noChangeArrowheads="1"/>
          </p:cNvSpPr>
          <p:nvPr>
            <p:ph type="sldNum" sz="quarter" idx="3"/>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t>‹#›</a:t>
            </a:fld>
            <a:endParaRPr lang="en-GB" altLang="en-US" sz="1200" strike="noStrike" noProof="1">
              <a:latin typeface="Times New Roman" panose="02020603050405020304" pitchFamily="18"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defRPr>
            </a:lvl1pPr>
          </a:lstStyle>
          <a:p>
            <a:pPr marL="0" marR="0" lvl="0" indent="0" algn="r" defTabSz="930275" rtl="0" eaLnBrk="1" fontAlgn="base" latinLnBrk="0" hangingPunct="1">
              <a:lnSpc>
                <a:spcPct val="100000"/>
              </a:lnSpc>
              <a:spcBef>
                <a:spcPct val="0"/>
              </a:spcBef>
              <a:spcAft>
                <a:spcPct val="0"/>
              </a:spcAft>
              <a:buClrTx/>
              <a:buSzTx/>
              <a:buFontTx/>
              <a:buNone/>
              <a:defRPr/>
            </a:pPr>
            <a:fld id="{879EC7D7-EC0D-451D-8A26-58E000262334}" type="datetime1">
              <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2/12/2021</a:t>
            </a:fld>
            <a:endParaRPr kumimoji="0" lang="en-US" altLang="zh-CN" sz="1200" b="0" i="0" u="none" strike="noStrike" kern="1200" cap="none" spc="0" normalizeH="0" baseline="0" noProof="0" dirty="0">
              <a:ln>
                <a:noFill/>
              </a:ln>
              <a:solidFill>
                <a:schemeClr val="tx1"/>
              </a:solidFill>
              <a:effectLst/>
              <a:uLnTx/>
              <a:uFillTx/>
              <a:latin typeface="Times New Roman" panose="02020603050405020304" pitchFamily="18" charset="0"/>
              <a:ea typeface="+mn-ea"/>
              <a:cs typeface="+mn-cs"/>
            </a:endParaRPr>
          </a:p>
        </p:txBody>
      </p:sp>
      <p:sp>
        <p:nvSpPr>
          <p:cNvPr id="15364" name="Rectangle 4"/>
          <p:cNvSpPr>
            <a:spLocks noGrp="1" noRot="1" noChangeAspect="1" noTextEdit="1"/>
          </p:cNvSpPr>
          <p:nvPr>
            <p:ph type="sldImg"/>
          </p:nvPr>
        </p:nvSpPr>
        <p:spPr>
          <a:xfrm>
            <a:off x="915988" y="742950"/>
            <a:ext cx="4965700" cy="3724275"/>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06463" y="4716463"/>
            <a:ext cx="4984750" cy="4468813"/>
          </a:xfrm>
          <a:prstGeom prst="rect">
            <a:avLst/>
          </a:prstGeom>
          <a:noFill/>
          <a:ln w="9525">
            <a:noFill/>
            <a:miter lim="800000"/>
          </a:ln>
        </p:spPr>
        <p:txBody>
          <a:bodyPr vert="horz" wrap="square" lIns="92859" tIns="46430" rIns="92859" bIns="4643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Click to edit Master text styles</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Second level</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Third level</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Fourth level</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rPr>
              <a:t>Fifth level</a:t>
            </a:r>
          </a:p>
        </p:txBody>
      </p:sp>
      <p:sp>
        <p:nvSpPr>
          <p:cNvPr id="4102" name="Rectangle 6"/>
          <p:cNvSpPr>
            <a:spLocks noGrp="1" noChangeArrowheads="1"/>
          </p:cNvSpPr>
          <p:nvPr>
            <p:ph type="ftr" sz="quarter" idx="4"/>
          </p:nvPr>
        </p:nvSpPr>
        <p:spPr bwMode="auto">
          <a:xfrm>
            <a:off x="0" y="9431338"/>
            <a:ext cx="2946400" cy="496888"/>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defRPr>
            </a:lvl1pPr>
          </a:lstStyle>
          <a:p>
            <a:pPr marL="0" marR="0" lvl="0" indent="0" algn="l" defTabSz="930275"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mn-ea"/>
              <a:cs typeface="+mn-cs"/>
            </a:endParaRPr>
          </a:p>
        </p:txBody>
      </p:sp>
      <p:sp>
        <p:nvSpPr>
          <p:cNvPr id="4103" name="Rectangle 7"/>
          <p:cNvSpPr>
            <a:spLocks noGrp="1" noChangeArrowheads="1"/>
          </p:cNvSpPr>
          <p:nvPr>
            <p:ph type="sldNum" sz="quarter" idx="5"/>
          </p:nvPr>
        </p:nvSpPr>
        <p:spPr bwMode="auto">
          <a:xfrm>
            <a:off x="3851275" y="9431338"/>
            <a:ext cx="2946400" cy="496888"/>
          </a:xfrm>
          <a:prstGeom prst="rect">
            <a:avLst/>
          </a:prstGeom>
          <a:noFill/>
          <a:ln w="9525">
            <a:noFill/>
            <a:miter lim="800000"/>
          </a:ln>
        </p:spPr>
        <p:txBody>
          <a:bodyPr vert="horz" wrap="square" lIns="92859" tIns="46430" rIns="92859" bIns="46430" numCol="1" anchor="b" anchorCtr="0" compatLnSpc="1"/>
          <a:lstStyle/>
          <a:p>
            <a:pPr lvl="0" algn="r" defTabSz="930275" eaLnBrk="1" fontAlgn="base" hangingPunct="1">
              <a:buNone/>
            </a:pPr>
            <a:fld id="{9A0DB2DC-4C9A-4742-B13C-FB6460FD3503}" type="slidenum">
              <a:rPr lang="en-GB" altLang="en-US" sz="1200" strike="noStrike" noProof="1" dirty="0">
                <a:latin typeface="Times New Roman" panose="02020603050405020304" pitchFamily="18" charset="0"/>
                <a:ea typeface="+mn-ea"/>
                <a:cs typeface="+mn-cs"/>
              </a:rPr>
              <a:t>‹#›</a:t>
            </a:fld>
            <a:endParaRPr lang="en-GB" altLang="en-US" sz="1200"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4219272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Tree>
    <p:extLst>
      <p:ext uri="{BB962C8B-B14F-4D97-AF65-F5344CB8AC3E}">
        <p14:creationId xmlns:p14="http://schemas.microsoft.com/office/powerpoint/2010/main" val="28396510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extLst>
      <p:ext uri="{BB962C8B-B14F-4D97-AF65-F5344CB8AC3E}">
        <p14:creationId xmlns:p14="http://schemas.microsoft.com/office/powerpoint/2010/main" val="1357337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576743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Tree>
    <p:extLst>
      <p:ext uri="{BB962C8B-B14F-4D97-AF65-F5344CB8AC3E}">
        <p14:creationId xmlns:p14="http://schemas.microsoft.com/office/powerpoint/2010/main" val="2404241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ChangeArrowheads="1" noTextEdit="1"/>
          </p:cNvSpPr>
          <p:nvPr>
            <p:ph type="sldImg" idx="4294967295"/>
          </p:nvPr>
        </p:nvSpPr>
        <p:spPr/>
      </p:sp>
      <p:sp>
        <p:nvSpPr>
          <p:cNvPr id="12291" name="文本占位符 2"/>
          <p:cNvSpPr>
            <a:spLocks noGrp="1" noChangeArrowheads="1"/>
          </p:cNvSpPr>
          <p:nvPr>
            <p:ph type="body" idx="4294967295"/>
          </p:nvPr>
        </p:nvSpPr>
        <p:spPr/>
        <p:txBody>
          <a:bodyPr/>
          <a:lstStyle/>
          <a:p>
            <a:endParaRPr lang="zh-CN" altLang="en-US" sz="1000" dirty="0">
              <a:latin typeface="Calibri" panose="020F0502020204030204" pitchFamily="34" charset="0"/>
            </a:endParaRPr>
          </a:p>
          <a:p>
            <a:endParaRPr lang="zh-CN" altLang="en-US" sz="10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pPr fontAlgn="base"/>
            <a:r>
              <a:rPr lang="en-US" strike="noStrike" noProof="1"/>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en-US" strike="noStrike" noProof="1"/>
              <a:t>Click to edit Master subtitle style</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pPr fontAlgn="base"/>
            <a:r>
              <a:rPr lang="en-US" strike="noStrike" noProof="1"/>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12295" name="Text Box 14"/>
          <p:cNvSpPr txBox="1"/>
          <p:nvPr/>
        </p:nvSpPr>
        <p:spPr>
          <a:xfrm>
            <a:off x="323850" y="73025"/>
            <a:ext cx="4352925" cy="584775"/>
          </a:xfrm>
          <a:prstGeom prst="rect">
            <a:avLst/>
          </a:prstGeom>
          <a:noFill/>
          <a:ln w="9525">
            <a:noFill/>
          </a:ln>
        </p:spPr>
        <p:txBody>
          <a:bodyPr wrap="square" anchor="t">
            <a:spAutoFit/>
          </a:bodyPr>
          <a:lstStyle/>
          <a:p>
            <a:pPr lvl="0"/>
            <a:r>
              <a:rPr lang="sv-SE" altLang="en-US" sz="1600" b="1" dirty="0">
                <a:latin typeface="Arial" panose="020B0604020202020204" pitchFamily="34" charset="0"/>
              </a:rPr>
              <a:t>3GPP TSG-SA WG</a:t>
            </a:r>
            <a:r>
              <a:rPr lang="en-US" altLang="sv-SE" sz="1600" b="1" dirty="0">
                <a:latin typeface="Arial" panose="020B0604020202020204" pitchFamily="34" charset="0"/>
              </a:rPr>
              <a:t>1</a:t>
            </a:r>
            <a:r>
              <a:rPr lang="sv-SE" altLang="en-US" sz="1600" b="1" dirty="0">
                <a:latin typeface="Arial" panose="020B0604020202020204" pitchFamily="34" charset="0"/>
              </a:rPr>
              <a:t> </a:t>
            </a:r>
            <a:r>
              <a:rPr lang="en-US" altLang="sv-SE" sz="1600" b="1" dirty="0">
                <a:latin typeface="Arial" panose="020B0604020202020204" pitchFamily="34" charset="0"/>
              </a:rPr>
              <a:t>e</a:t>
            </a:r>
            <a:r>
              <a:rPr lang="sv-SE" altLang="en-US" sz="1600" b="1" dirty="0">
                <a:latin typeface="Arial" panose="020B0604020202020204" pitchFamily="34" charset="0"/>
              </a:rPr>
              <a:t>Meeting #</a:t>
            </a:r>
            <a:r>
              <a:rPr lang="en-US" altLang="sv-SE" sz="1600" b="1" dirty="0" smtClean="0">
                <a:latin typeface="Arial" panose="020B0604020202020204" pitchFamily="34" charset="0"/>
              </a:rPr>
              <a:t>93</a:t>
            </a:r>
            <a:r>
              <a:rPr lang="sv-SE" altLang="en-US" sz="1600" b="1" dirty="0" smtClean="0">
                <a:latin typeface="Arial" panose="020B0604020202020204" pitchFamily="34" charset="0"/>
              </a:rPr>
              <a:t>-e</a:t>
            </a:r>
            <a:endParaRPr lang="sv-SE" altLang="en-US" sz="1600" b="1" dirty="0">
              <a:latin typeface="Arial" panose="020B0604020202020204" pitchFamily="34" charset="0"/>
            </a:endParaRPr>
          </a:p>
          <a:p>
            <a:pPr lvl="0"/>
            <a:r>
              <a:rPr lang="en-US" altLang="en-GB" sz="1600" b="1" dirty="0">
                <a:latin typeface="Arial" panose="020B0604020202020204" pitchFamily="34" charset="0"/>
              </a:rPr>
              <a:t>E</a:t>
            </a:r>
            <a:r>
              <a:rPr lang="en-GB" altLang="en-US" sz="1600" b="1" dirty="0">
                <a:latin typeface="Arial" panose="020B0604020202020204" pitchFamily="34" charset="0"/>
              </a:rPr>
              <a:t>-meeting, </a:t>
            </a:r>
            <a:r>
              <a:rPr lang="en-US" altLang="en-US" sz="1600" b="1" dirty="0" smtClean="0">
                <a:latin typeface="Arial" panose="020B0604020202020204" pitchFamily="34" charset="0"/>
              </a:rPr>
              <a:t>22</a:t>
            </a:r>
            <a:r>
              <a:rPr lang="en-GB" altLang="en-US" sz="1600" b="1" baseline="30000" dirty="0" err="1" smtClean="0">
                <a:latin typeface="Arial" panose="020B0604020202020204" pitchFamily="34" charset="0"/>
              </a:rPr>
              <a:t>th</a:t>
            </a:r>
            <a:r>
              <a:rPr lang="en-GB" altLang="en-US" sz="1600" b="1" dirty="0" smtClean="0">
                <a:latin typeface="Arial" panose="020B0604020202020204" pitchFamily="34" charset="0"/>
              </a:rPr>
              <a:t> February– </a:t>
            </a:r>
            <a:r>
              <a:rPr lang="en-US" altLang="en-GB" sz="1600" b="1" dirty="0" smtClean="0">
                <a:latin typeface="Arial" panose="020B0604020202020204" pitchFamily="34" charset="0"/>
              </a:rPr>
              <a:t>4</a:t>
            </a:r>
            <a:r>
              <a:rPr lang="en-GB" altLang="en-US" sz="1600" b="1" baseline="30000" dirty="0" err="1" smtClean="0">
                <a:latin typeface="Arial" panose="020B0604020202020204" pitchFamily="34" charset="0"/>
              </a:rPr>
              <a:t>th</a:t>
            </a:r>
            <a:r>
              <a:rPr lang="en-GB" altLang="en-US" sz="1600" b="1" dirty="0" smtClean="0">
                <a:latin typeface="Arial" panose="020B0604020202020204" pitchFamily="34" charset="0"/>
              </a:rPr>
              <a:t> </a:t>
            </a:r>
            <a:r>
              <a:rPr lang="en-US" altLang="en-GB" sz="1600" b="1" dirty="0" smtClean="0">
                <a:latin typeface="Arial" panose="020B0604020202020204" pitchFamily="34" charset="0"/>
              </a:rPr>
              <a:t>March </a:t>
            </a:r>
            <a:r>
              <a:rPr lang="en-GB" altLang="en-US" sz="1600" b="1" dirty="0" smtClean="0">
                <a:latin typeface="Arial" panose="020B0604020202020204" pitchFamily="34" charset="0"/>
              </a:rPr>
              <a:t>2020</a:t>
            </a:r>
            <a:endParaRPr lang="en-GB" altLang="en-US" sz="1600" b="1" dirty="0">
              <a:latin typeface="Arial" panose="020B0604020202020204" pitchFamily="34" charset="0"/>
            </a:endParaRPr>
          </a:p>
        </p:txBody>
      </p:sp>
      <p:sp>
        <p:nvSpPr>
          <p:cNvPr id="12296" name="Text Box 13"/>
          <p:cNvSpPr txBox="1"/>
          <p:nvPr/>
        </p:nvSpPr>
        <p:spPr>
          <a:xfrm>
            <a:off x="5821363" y="177800"/>
            <a:ext cx="1463675" cy="337185"/>
          </a:xfrm>
          <a:prstGeom prst="rect">
            <a:avLst/>
          </a:prstGeom>
          <a:noFill/>
          <a:ln w="9525">
            <a:noFill/>
          </a:ln>
        </p:spPr>
        <p:txBody>
          <a:bodyPr anchor="t">
            <a:spAutoFit/>
          </a:bodyPr>
          <a:lstStyle/>
          <a:p>
            <a:pPr lvl="0" algn="r">
              <a:spcBef>
                <a:spcPct val="50000"/>
              </a:spcBef>
            </a:pPr>
            <a:r>
              <a:rPr lang="en-GB" altLang="en-US" sz="1600" b="1" dirty="0">
                <a:latin typeface="Arial" panose="020B0604020202020204" pitchFamily="34" charset="0"/>
              </a:rPr>
              <a:t>S</a:t>
            </a:r>
            <a:r>
              <a:rPr lang="en-US" altLang="en-GB" sz="1600" b="1" dirty="0">
                <a:latin typeface="Arial" panose="020B0604020202020204" pitchFamily="34" charset="0"/>
              </a:rPr>
              <a:t>1</a:t>
            </a:r>
            <a:r>
              <a:rPr lang="en-GB" altLang="en-US" sz="1600" b="1" dirty="0" smtClean="0">
                <a:latin typeface="Arial" panose="020B0604020202020204" pitchFamily="34" charset="0"/>
              </a:rPr>
              <a:t>-210036</a:t>
            </a:r>
            <a:r>
              <a:rPr lang="en-GB" altLang="en-US" sz="1600" dirty="0" smtClean="0">
                <a:latin typeface="Arial" panose="020B0604020202020204" pitchFamily="34" charset="0"/>
              </a:rPr>
              <a:t> </a:t>
            </a:r>
            <a:endParaRPr lang="en-GB" altLang="en-US" sz="1600" dirty="0">
              <a:solidFill>
                <a:schemeClr val="bg2"/>
              </a:solidFill>
              <a:latin typeface="Arial" panose="020B0604020202020204" pitchFamily="34" charset="0"/>
            </a:endParaRPr>
          </a:p>
        </p:txBody>
      </p:sp>
      <p:sp>
        <p:nvSpPr>
          <p:cNvPr id="2" name="Title 1"/>
          <p:cNvSpPr>
            <a:spLocks noGrp="1"/>
          </p:cNvSpPr>
          <p:nvPr>
            <p:ph type="ctrTitle"/>
          </p:nvPr>
        </p:nvSpPr>
        <p:spPr>
          <a:xfrm>
            <a:off x="685800" y="2130426"/>
            <a:ext cx="7772400" cy="1470025"/>
          </a:xfrm>
        </p:spPr>
        <p:txBody>
          <a:bodyPr/>
          <a:lstStyle/>
          <a:p>
            <a:pPr fontAlgn="base"/>
            <a:r>
              <a:rPr lang="en-US" strike="noStrike" noProof="1"/>
              <a:t>Click to edit Master title style</a:t>
            </a:r>
            <a:endParaRPr lang="en-GB" strike="noStrike" noProof="1"/>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GB" strike="noStrike" noProof="1"/>
          </a:p>
        </p:txBody>
      </p:sp>
    </p:spTree>
  </p:cSld>
  <p:clrMapOvr>
    <a:masterClrMapping/>
  </p:clrMapOvr>
  <p:transition spd="slow"/>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
        <p:nvSpPr>
          <p:cNvPr id="3" name="Content Placeholder 2"/>
          <p:cNvSpPr>
            <a:spLocks noGrp="1"/>
          </p:cNvSpPr>
          <p:nvPr>
            <p:ph idx="1"/>
          </p:nvPr>
        </p:nvSpPr>
        <p:spPr/>
        <p:txBody>
          <a:body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endParaRPr lang="en-GB" strike="noStrike" noProof="1"/>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GB" strike="noStrike" noProof="1"/>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9" name="Text Box 8"/>
          <p:cNvSpPr txBox="1">
            <a:spLocks noChangeArrowheads="1"/>
          </p:cNvSpPr>
          <p:nvPr/>
        </p:nvSpPr>
        <p:spPr bwMode="auto">
          <a:xfrm>
            <a:off x="3086100" y="6499225"/>
            <a:ext cx="3322638" cy="179388"/>
          </a:xfrm>
          <a:prstGeom prst="rect">
            <a:avLst/>
          </a:prstGeom>
          <a:noFill/>
          <a:ln>
            <a:noFill/>
          </a:ln>
        </p:spPr>
        <p:txBody>
          <a:bodyPr wrap="none" lIns="65848" tIns="32925" rIns="65848" bIns="32925">
            <a:spAutoFit/>
          </a:bodyPr>
          <a:lstStyle>
            <a:lvl1pPr algn="l" defTabSz="877570" eaLnBrk="0" hangingPunct="0">
              <a:defRPr sz="2400">
                <a:solidFill>
                  <a:schemeClr val="tx1"/>
                </a:solidFill>
                <a:latin typeface="Arial" panose="020B0604020202020204" pitchFamily="34" charset="0"/>
                <a:ea typeface="MS PGothic" panose="020B0600070205080204" pitchFamily="34" charset="-128"/>
              </a:defRPr>
            </a:lvl1pPr>
            <a:lvl2pPr marL="440055" algn="l" defTabSz="877570" eaLnBrk="0" hangingPunct="0">
              <a:defRPr sz="2400">
                <a:solidFill>
                  <a:schemeClr val="tx1"/>
                </a:solidFill>
                <a:latin typeface="Arial" panose="020B0604020202020204" pitchFamily="34" charset="0"/>
                <a:ea typeface="MS PGothic" panose="020B0600070205080204" pitchFamily="34" charset="-128"/>
              </a:defRPr>
            </a:lvl2pPr>
            <a:lvl3pPr marL="878205" algn="l" defTabSz="877570" eaLnBrk="0" hangingPunct="0">
              <a:defRPr sz="2400">
                <a:solidFill>
                  <a:schemeClr val="tx1"/>
                </a:solidFill>
                <a:latin typeface="Arial" panose="020B0604020202020204" pitchFamily="34" charset="0"/>
                <a:ea typeface="MS PGothic" panose="020B0600070205080204" pitchFamily="34" charset="-128"/>
              </a:defRPr>
            </a:lvl3pPr>
            <a:lvl4pPr marL="1316355" algn="l" defTabSz="877570" eaLnBrk="0" hangingPunct="0">
              <a:defRPr sz="2400">
                <a:solidFill>
                  <a:schemeClr val="tx1"/>
                </a:solidFill>
                <a:latin typeface="Arial" panose="020B0604020202020204" pitchFamily="34" charset="0"/>
                <a:ea typeface="MS PGothic" panose="020B0600070205080204" pitchFamily="34" charset="-128"/>
              </a:defRPr>
            </a:lvl4pPr>
            <a:lvl5pPr marL="1755775" algn="l" defTabSz="877570" eaLnBrk="0" hangingPunct="0">
              <a:defRPr sz="2400">
                <a:solidFill>
                  <a:schemeClr val="tx1"/>
                </a:solidFill>
                <a:latin typeface="Arial" panose="020B0604020202020204" pitchFamily="34" charset="0"/>
                <a:ea typeface="MS PGothic" panose="020B0600070205080204" pitchFamily="34" charset="-128"/>
              </a:defRPr>
            </a:lvl5pPr>
            <a:lvl6pPr marL="22129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6701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1273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584575" defTabSz="87757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877570" rtl="0" eaLnBrk="0" fontAlgn="base" latinLnBrk="0" hangingPunct="0">
              <a:lnSpc>
                <a:spcPct val="100000"/>
              </a:lnSpc>
              <a:spcBef>
                <a:spcPct val="0"/>
              </a:spcBef>
              <a:spcAft>
                <a:spcPct val="0"/>
              </a:spcAft>
              <a:buClrTx/>
              <a:buSzTx/>
              <a:buFontTx/>
              <a:buNone/>
              <a:defRPr/>
            </a:pPr>
            <a:r>
              <a:rPr kumimoji="0" lang="en-US" altLang="zh-CN" sz="750" b="0" i="0" u="none" strike="noStrike" kern="1200" cap="none" spc="0" normalizeH="0" baseline="0" noProof="1">
                <a:ln>
                  <a:noFill/>
                </a:ln>
                <a:solidFill>
                  <a:schemeClr val="tx1"/>
                </a:solidFill>
                <a:effectLst/>
                <a:uLnTx/>
                <a:uFillTx/>
                <a:latin typeface="FrutigerNext LT Bold" pitchFamily="20" charset="0"/>
                <a:ea typeface="MS PGothic" panose="020B0600070205080204" pitchFamily="34" charset="-128"/>
                <a:cs typeface="+mn-cs"/>
              </a:rPr>
              <a:t>CHINAUNICOM NETWORK TECHNOLOGY RESEARCH INSTITUTE</a:t>
            </a:r>
            <a:endParaRPr kumimoji="0" lang="en-US" altLang="zh-CN" sz="750" b="0" i="0" u="none" strike="noStrike" kern="1200" cap="none" spc="0" normalizeH="0" baseline="0" noProof="1">
              <a:ln>
                <a:noFill/>
              </a:ln>
              <a:solidFill>
                <a:schemeClr val="tx1"/>
              </a:solidFill>
              <a:effectLst/>
              <a:uLnTx/>
              <a:uFillTx/>
              <a:latin typeface="Arial" panose="020B0604020202020204" pitchFamily="34" charset="0"/>
              <a:ea typeface="MS PGothic" panose="020B0600070205080204" pitchFamily="34" charset="-128"/>
              <a:cs typeface="+mn-cs"/>
            </a:endParaRPr>
          </a:p>
        </p:txBody>
      </p:sp>
      <p:sp>
        <p:nvSpPr>
          <p:cNvPr id="10" name="灯片编号占位符 5"/>
          <p:cNvSpPr>
            <a:spLocks noGrp="1"/>
          </p:cNvSpPr>
          <p:nvPr>
            <p:ph type="sldNum" sz="quarter" idx="4"/>
          </p:nvPr>
        </p:nvSpPr>
        <p:spPr>
          <a:xfrm>
            <a:off x="468313" y="6499225"/>
            <a:ext cx="790575" cy="211138"/>
          </a:xfrm>
        </p:spPr>
        <p:txBody>
          <a:bodyPr vert="horz" wrap="square" lIns="91440" tIns="45720" rIns="91440" bIns="45720" numCol="1" anchor="t" anchorCtr="0" compatLnSpc="1"/>
          <a:lstStyle/>
          <a:p>
            <a:pPr lvl="0" eaLnBrk="1" fontAlgn="base" hangingPunct="1">
              <a:buNone/>
            </a:pPr>
            <a:fld id="{9A0DB2DC-4C9A-4742-B13C-FB6460FD3503}" type="slidenum">
              <a:rPr lang="zh-CN" altLang="en-US" strike="noStrike" noProof="1" dirty="0">
                <a:latin typeface="Arial" panose="020B0604020202020204" pitchFamily="34" charset="0"/>
                <a:ea typeface="宋体" panose="02010600030101010101" pitchFamily="2" charset="-122"/>
                <a:cs typeface="+mn-cs"/>
              </a:rPr>
              <a:t>‹#›</a:t>
            </a:fld>
            <a:endParaRPr lang="zh-CN" altLang="en-US" strike="noStrike" noProof="1">
              <a:ea typeface="宋体" panose="02010600030101010101" pitchFamily="2" charset="-122"/>
            </a:endParaRPr>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Content Placeholder 2"/>
          <p:cNvSpPr>
            <a:spLocks noGrp="1"/>
          </p:cNvSpPr>
          <p:nvPr>
            <p:ph idx="1"/>
          </p:nvPr>
        </p:nvSpPr>
        <p:spPr/>
        <p:txBody>
          <a:body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pPr fontAlgn="base"/>
            <a:r>
              <a:rPr lang="en-US" strike="noStrike" noProof="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en-US" strike="noStrike" noProof="1"/>
              <a:t>Click to edit Master text styles</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pPr fontAlgn="base"/>
            <a:r>
              <a:rPr lang="en-US" strike="noStrike" noProof="1"/>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pPr fontAlgn="base"/>
            <a:r>
              <a:rPr lang="en-US" strike="noStrike" noProof="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p>
          <a:p>
            <a:pPr lvl="1" fontAlgn="base"/>
            <a:r>
              <a:rPr lang="en-US" strike="noStrike" noProof="1"/>
              <a:t>Second level</a:t>
            </a:r>
          </a:p>
          <a:p>
            <a:pPr lvl="2" fontAlgn="base"/>
            <a:r>
              <a:rPr lang="en-US" strike="noStrike" noProof="1"/>
              <a:t>Third level</a:t>
            </a:r>
          </a:p>
          <a:p>
            <a:pPr lvl="3" fontAlgn="base"/>
            <a:r>
              <a:rPr lang="en-US" strike="noStrike" noProof="1"/>
              <a:t>Fourth level</a:t>
            </a:r>
          </a:p>
          <a:p>
            <a:pPr lvl="4" fontAlgn="base"/>
            <a:r>
              <a:rPr lang="en-US" strike="noStrike" noProof="1"/>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pPr fontAlgn="base"/>
            <a:r>
              <a:rPr lang="en-US" strike="noStrike" noProof="1"/>
              <a:t>Click to edit Master title style</a:t>
            </a:r>
          </a:p>
        </p:txBody>
      </p:sp>
      <p:sp>
        <p:nvSpPr>
          <p:cNvPr id="3" name="Picture Placeholder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2.jpe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a:xfrm>
            <a:off x="457200" y="274638"/>
            <a:ext cx="8229600" cy="1143000"/>
          </a:xfrm>
          <a:prstGeom prst="rect">
            <a:avLst/>
          </a:prstGeom>
          <a:noFill/>
          <a:ln w="9525">
            <a:noFill/>
          </a:ln>
        </p:spPr>
        <p:txBody>
          <a:bodyPr anchor="ctr"/>
          <a:lstStyle/>
          <a:p>
            <a:pPr lvl="0"/>
            <a:r>
              <a:rPr lang="en-US" altLang="en-US" dirty="0"/>
              <a:t>Click to edit Master title style</a:t>
            </a:r>
          </a:p>
        </p:txBody>
      </p:sp>
      <p:sp>
        <p:nvSpPr>
          <p:cNvPr id="2051" name="Text Placeholder 2"/>
          <p:cNvSpPr>
            <a:spLocks noGrp="1"/>
          </p:cNvSpPr>
          <p:nvPr>
            <p:ph type="body"/>
          </p:nvPr>
        </p:nvSpPr>
        <p:spPr>
          <a:xfrm>
            <a:off x="457200" y="1600200"/>
            <a:ext cx="8229600" cy="4525963"/>
          </a:xfrm>
          <a:prstGeom prst="rect">
            <a:avLst/>
          </a:prstGeom>
          <a:noFill/>
          <a:ln w="9525">
            <a:noFill/>
          </a:ln>
        </p:spPr>
        <p:txBody>
          <a:bodyPr anchor="t"/>
          <a:lstStyle/>
          <a:p>
            <a:pPr lvl="0"/>
            <a:r>
              <a:rPr lang="en-US" altLang="en-US" dirty="0"/>
              <a:t>Click to edit Master text styles</a:t>
            </a:r>
          </a:p>
          <a:p>
            <a:pPr lvl="1" indent="-285750"/>
            <a:r>
              <a:rPr lang="en-US" altLang="en-US" dirty="0"/>
              <a:t>Second level</a:t>
            </a:r>
          </a:p>
          <a:p>
            <a:pPr lvl="2" indent="-228600"/>
            <a:r>
              <a:rPr lang="en-US" altLang="en-US" dirty="0"/>
              <a:t>Third level</a:t>
            </a:r>
          </a:p>
          <a:p>
            <a:pPr lvl="3" indent="-228600"/>
            <a:r>
              <a:rPr lang="en-US" altLang="en-US" dirty="0"/>
              <a:t>Fourth level</a:t>
            </a:r>
          </a:p>
          <a:p>
            <a:pPr lvl="4" indent="-228600"/>
            <a:r>
              <a:rPr lang="en-US" alt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945A736-1FF5-495C-9B41-3EF9E582DF75}" type="datetime1">
              <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rPr>
              <a:t>2/12/2021</a:t>
            </a:fld>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rgbClr val="898989"/>
              </a:solidFill>
              <a:effectLst/>
              <a:uLnTx/>
              <a:uFillTx/>
              <a:latin typeface="Arial" panose="020B0604020202020204" pitchFamily="34" charset="0"/>
              <a:ea typeface="+mn-ea"/>
              <a:cs typeface="+mn-cs"/>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fontAlgn="base" hangingPunct="1">
              <a:buNone/>
            </a:pPr>
            <a:fld id="{9A0DB2DC-4C9A-4742-B13C-FB6460FD3503}" type="slidenum">
              <a:rPr lang="en-US" altLang="en-US" strike="noStrike" noProof="1" dirty="0">
                <a:latin typeface="Arial" panose="020B0604020202020204" pitchFamily="34" charset="0"/>
                <a:ea typeface="+mn-ea"/>
                <a:cs typeface="+mn-cs"/>
              </a:rPr>
              <a:t>‹#›</a:t>
            </a:fld>
            <a:endParaRPr lang="en-US"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AutoShape 14"/>
          <p:cNvSpPr/>
          <p:nvPr/>
        </p:nvSpPr>
        <p:spPr>
          <a:xfrm>
            <a:off x="590550" y="6373813"/>
            <a:ext cx="6169025" cy="323850"/>
          </a:xfrm>
          <a:prstGeom prst="homePlate">
            <a:avLst>
              <a:gd name="adj" fmla="val 89865"/>
            </a:avLst>
          </a:prstGeom>
          <a:solidFill>
            <a:srgbClr val="72AF2F">
              <a:alpha val="94901"/>
            </a:srgbClr>
          </a:solidFill>
          <a:ln w="9525">
            <a:noFill/>
          </a:ln>
        </p:spPr>
        <p:txBody>
          <a:bodyPr wrap="none" anchor="ctr"/>
          <a:lstStyle/>
          <a:p>
            <a:pPr lvl="0" eaLnBrk="0" hangingPunct="0"/>
            <a:endParaRPr lang="en-US" altLang="en-US" dirty="0">
              <a:latin typeface="Arial" panose="020B0604020202020204" pitchFamily="34" charset="0"/>
            </a:endParaRPr>
          </a:p>
        </p:txBody>
      </p:sp>
      <p:sp>
        <p:nvSpPr>
          <p:cNvPr id="5123" name="Title Placeholder 1"/>
          <p:cNvSpPr>
            <a:spLocks noGrp="1"/>
          </p:cNvSpPr>
          <p:nvPr>
            <p:ph type="title"/>
          </p:nvPr>
        </p:nvSpPr>
        <p:spPr>
          <a:xfrm>
            <a:off x="488950" y="228600"/>
            <a:ext cx="6827838" cy="1143000"/>
          </a:xfrm>
          <a:prstGeom prst="rect">
            <a:avLst/>
          </a:prstGeom>
          <a:noFill/>
          <a:ln w="9525">
            <a:noFill/>
          </a:ln>
        </p:spPr>
        <p:txBody>
          <a:bodyPr anchor="ctr"/>
          <a:lstStyle/>
          <a:p>
            <a:pPr lvl="0"/>
            <a:r>
              <a:rPr lang="en-US" altLang="en-US" dirty="0"/>
              <a:t>Click to edit Master title style</a:t>
            </a:r>
            <a:endParaRPr lang="en-GB" altLang="en-US" dirty="0"/>
          </a:p>
        </p:txBody>
      </p:sp>
      <p:sp>
        <p:nvSpPr>
          <p:cNvPr id="5124" name="Text Placeholder 2"/>
          <p:cNvSpPr>
            <a:spLocks noGrp="1"/>
          </p:cNvSpPr>
          <p:nvPr>
            <p:ph type="body"/>
          </p:nvPr>
        </p:nvSpPr>
        <p:spPr>
          <a:xfrm>
            <a:off x="485775" y="1454150"/>
            <a:ext cx="8388350" cy="4830763"/>
          </a:xfrm>
          <a:prstGeom prst="rect">
            <a:avLst/>
          </a:prstGeom>
          <a:noFill/>
          <a:ln w="9525">
            <a:noFill/>
          </a:ln>
        </p:spPr>
        <p:txBody>
          <a:bodyPr anchor="t"/>
          <a:lstStyle/>
          <a:p>
            <a:pPr lvl="0"/>
            <a:r>
              <a:rPr lang="en-US" altLang="en-US" dirty="0"/>
              <a:t> Click to edit Master text styles</a:t>
            </a:r>
          </a:p>
          <a:p>
            <a:pPr lvl="1" indent="-285750"/>
            <a:r>
              <a:rPr lang="en-US" altLang="en-US" dirty="0"/>
              <a:t>Second level</a:t>
            </a:r>
          </a:p>
          <a:p>
            <a:pPr lvl="2" indent="-228600"/>
            <a:r>
              <a:rPr lang="en-US" altLang="en-US" dirty="0"/>
              <a:t>Third level</a:t>
            </a:r>
          </a:p>
          <a:p>
            <a:pPr lvl="3" indent="-228600"/>
            <a:r>
              <a:rPr lang="en-US" altLang="en-US" dirty="0"/>
              <a:t>Fourth level</a:t>
            </a:r>
          </a:p>
          <a:p>
            <a:pPr lvl="4" indent="-228600"/>
            <a:r>
              <a:rPr lang="en-US" altLang="en-US" dirty="0"/>
              <a:t>Fifth level</a:t>
            </a:r>
            <a:endParaRPr lang="en-GB" altLang="en-US" dirty="0"/>
          </a:p>
        </p:txBody>
      </p:sp>
      <p:sp>
        <p:nvSpPr>
          <p:cNvPr id="5125" name="Oval 11"/>
          <p:cNvSpPr/>
          <p:nvPr/>
        </p:nvSpPr>
        <p:spPr>
          <a:xfrm>
            <a:off x="8318500" y="6383338"/>
            <a:ext cx="511175" cy="296862"/>
          </a:xfrm>
          <a:prstGeom prst="ellipse">
            <a:avLst/>
          </a:prstGeom>
          <a:solidFill>
            <a:schemeClr val="bg1">
              <a:alpha val="50194"/>
            </a:schemeClr>
          </a:solidFill>
          <a:ln w="9525">
            <a:noFill/>
          </a:ln>
        </p:spPr>
        <p:txBody>
          <a:bodyPr anchor="t"/>
          <a:lstStyle/>
          <a:p>
            <a:pPr lvl="0" algn="ctr" eaLnBrk="0" hangingPunct="0"/>
            <a:fld id="{9A0DB2DC-4C9A-4742-B13C-FB6460FD3503}" type="slidenum">
              <a:rPr lang="en-GB" altLang="en-US" b="1" dirty="0">
                <a:latin typeface="Arial" panose="020B0604020202020204" pitchFamily="34" charset="0"/>
              </a:rPr>
              <a:t>‹#›</a:t>
            </a:fld>
            <a:endParaRPr lang="en-GB" altLang="en-US" b="1" dirty="0">
              <a:latin typeface="Arial" panose="020B0604020202020204" pitchFamily="34" charset="0"/>
            </a:endParaRPr>
          </a:p>
          <a:p>
            <a:pPr lvl="0" eaLnBrk="0" hangingPunct="0"/>
            <a:endParaRPr lang="en-GB" altLang="en-US" dirty="0">
              <a:latin typeface="Arial" panose="020B0604020202020204" pitchFamily="34" charset="0"/>
            </a:endParaRPr>
          </a:p>
        </p:txBody>
      </p:sp>
      <p:sp>
        <p:nvSpPr>
          <p:cNvPr id="5126" name="Rectangle 15"/>
          <p:cNvSpPr/>
          <p:nvPr/>
        </p:nvSpPr>
        <p:spPr>
          <a:xfrm>
            <a:off x="4086225" y="3303588"/>
            <a:ext cx="971550" cy="246062"/>
          </a:xfrm>
          <a:prstGeom prst="rect">
            <a:avLst/>
          </a:prstGeom>
          <a:noFill/>
          <a:ln w="9525">
            <a:noFill/>
          </a:ln>
        </p:spPr>
        <p:txBody>
          <a:bodyPr wrap="none" anchor="t">
            <a:spAutoFit/>
          </a:bodyPr>
          <a:lstStyle/>
          <a:p>
            <a:pPr lvl="0"/>
            <a:r>
              <a:rPr lang="en-GB" altLang="en-US" dirty="0">
                <a:solidFill>
                  <a:schemeClr val="bg1"/>
                </a:solidFill>
                <a:latin typeface="Arial" panose="020B0604020202020204" pitchFamily="34" charset="0"/>
              </a:rPr>
              <a:t>© 3GPP 2012</a:t>
            </a:r>
            <a:endParaRPr lang="en-GB" altLang="en-US" dirty="0">
              <a:latin typeface="Arial" panose="020B0604020202020204" pitchFamily="34" charset="0"/>
            </a:endParaRPr>
          </a:p>
        </p:txBody>
      </p:sp>
      <p:sp>
        <p:nvSpPr>
          <p:cNvPr id="1031" name="Rectangle 16"/>
          <p:cNvSpPr>
            <a:spLocks noChangeArrowheads="1"/>
          </p:cNvSpPr>
          <p:nvPr/>
        </p:nvSpPr>
        <p:spPr bwMode="auto">
          <a:xfrm>
            <a:off x="7439025" y="6462713"/>
            <a:ext cx="823913" cy="215900"/>
          </a:xfrm>
          <a:prstGeom prst="rect">
            <a:avLst/>
          </a:prstGeom>
          <a:noFill/>
          <a:ln>
            <a:noFill/>
          </a:ln>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en-US"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 3GPP 2020</a:t>
            </a:r>
          </a:p>
        </p:txBody>
      </p:sp>
      <p:pic>
        <p:nvPicPr>
          <p:cNvPr id="5128" name="Picture 10"/>
          <p:cNvPicPr>
            <a:picLocks noChangeAspect="1"/>
          </p:cNvPicPr>
          <p:nvPr userDrawn="1"/>
        </p:nvPicPr>
        <p:blipFill>
          <a:blip r:embed="rId6"/>
          <a:stretch>
            <a:fillRect/>
          </a:stretch>
        </p:blipFill>
        <p:spPr>
          <a:xfrm>
            <a:off x="7526338" y="415925"/>
            <a:ext cx="1308100" cy="762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spd="slow"/>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3.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ags" Target="../tags/tag1.xml"/><Relationship Id="rId5" Type="http://schemas.openxmlformats.org/officeDocument/2006/relationships/image" Target="../media/image2.jpeg"/><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13.xml"/><Relationship Id="rId1" Type="http://schemas.openxmlformats.org/officeDocument/2006/relationships/tags" Target="../tags/tag2.xml"/><Relationship Id="rId4" Type="http://schemas.openxmlformats.org/officeDocument/2006/relationships/image" Target="../media/image2.jpeg"/></Relationships>
</file>

<file path=ppt/slides/_rels/slide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13.xml"/><Relationship Id="rId1" Type="http://schemas.openxmlformats.org/officeDocument/2006/relationships/tags" Target="../tags/tag3.xml"/><Relationship Id="rId4" Type="http://schemas.openxmlformats.org/officeDocument/2006/relationships/image" Target="../media/image2.jpeg"/></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13.xml"/><Relationship Id="rId1" Type="http://schemas.openxmlformats.org/officeDocument/2006/relationships/tags" Target="../tags/tag4.xml"/><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3.xml"/><Relationship Id="rId1" Type="http://schemas.openxmlformats.org/officeDocument/2006/relationships/tags" Target="../tags/tag5.xml"/><Relationship Id="rId5" Type="http://schemas.openxmlformats.org/officeDocument/2006/relationships/image" Target="../media/image2.jpeg"/><Relationship Id="rId4" Type="http://schemas.openxmlformats.org/officeDocument/2006/relationships/image" Target="../media/image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a:t>Disscussion paper of Addition of requirements on </a:t>
            </a:r>
            <a:r>
              <a:rPr lang="en-US" altLang="zh-CN"/>
              <a:t>Data Integrity in 5GS</a:t>
            </a:r>
            <a:endParaRPr lang="zh-CN" altLang="en-US"/>
          </a:p>
        </p:txBody>
      </p:sp>
      <p:sp>
        <p:nvSpPr>
          <p:cNvPr id="3" name="副标题 2"/>
          <p:cNvSpPr>
            <a:spLocks noGrp="1"/>
          </p:cNvSpPr>
          <p:nvPr>
            <p:ph type="subTitle" idx="1"/>
          </p:nvPr>
        </p:nvSpPr>
        <p:spPr/>
        <p:txBody>
          <a:bodyPr/>
          <a:lstStyle/>
          <a:p>
            <a:r>
              <a:rPr lang="en-US" altLang="zh-CN"/>
              <a:t>China Unicom</a:t>
            </a:r>
          </a:p>
          <a:p>
            <a:r>
              <a:rPr lang="en-US" altLang="zh-CN"/>
              <a:t>weiqun5@chinaunicom.cn</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D573A079-BA2E-49AE-90D2-91A10494B0BC}"/>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Real time and non real time</a:t>
            </a:r>
            <a:endParaRPr lang="zh-CN" altLang="en-US" b="1" dirty="0">
              <a:effectLst>
                <a:outerShdw blurRad="38100" dist="38100" dir="2700000" algn="tl">
                  <a:srgbClr val="000000">
                    <a:alpha val="43137"/>
                  </a:srgbClr>
                </a:outerShdw>
              </a:effectLst>
            </a:endParaRPr>
          </a:p>
        </p:txBody>
      </p:sp>
      <p:sp>
        <p:nvSpPr>
          <p:cNvPr id="71" name="矩形 1">
            <a:extLst>
              <a:ext uri="{FF2B5EF4-FFF2-40B4-BE49-F238E27FC236}">
                <a16:creationId xmlns:a16="http://schemas.microsoft.com/office/drawing/2014/main" id="{79019E62-4680-4B96-8AFF-8BC4EDE67007}"/>
              </a:ext>
            </a:extLst>
          </p:cNvPr>
          <p:cNvSpPr/>
          <p:nvPr/>
        </p:nvSpPr>
        <p:spPr>
          <a:xfrm>
            <a:off x="106507" y="1007206"/>
            <a:ext cx="4510907"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3"/>
              </a:buBlip>
            </a:pPr>
            <a:r>
              <a:rPr lang="en-US" altLang="en-US" sz="1600" b="1" dirty="0">
                <a:latin typeface="Calibri" panose="020F0502020204030204" pitchFamily="34" charset="0"/>
              </a:rPr>
              <a:t>Real-time Verification</a:t>
            </a:r>
            <a:endParaRPr lang="en-IN" altLang="en-US" sz="1800" b="1" dirty="0">
              <a:latin typeface="Calibri" panose="020F0502020204030204" pitchFamily="34" charset="0"/>
            </a:endParaRPr>
          </a:p>
        </p:txBody>
      </p:sp>
      <p:sp>
        <p:nvSpPr>
          <p:cNvPr id="6" name="矩形 5">
            <a:extLst>
              <a:ext uri="{FF2B5EF4-FFF2-40B4-BE49-F238E27FC236}">
                <a16:creationId xmlns:a16="http://schemas.microsoft.com/office/drawing/2014/main" id="{0C7DC1DC-54F4-4243-BD5D-D98B9665FA0A}"/>
              </a:ext>
            </a:extLst>
          </p:cNvPr>
          <p:cNvSpPr/>
          <p:nvPr/>
        </p:nvSpPr>
        <p:spPr>
          <a:xfrm>
            <a:off x="5486157" y="4876653"/>
            <a:ext cx="793048" cy="104765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pic>
        <p:nvPicPr>
          <p:cNvPr id="7" name="图片 6">
            <a:extLst>
              <a:ext uri="{FF2B5EF4-FFF2-40B4-BE49-F238E27FC236}">
                <a16:creationId xmlns:a16="http://schemas.microsoft.com/office/drawing/2014/main" id="{F0A6BC69-FAC7-4355-B7AA-1101AD42A7C9}"/>
              </a:ext>
            </a:extLst>
          </p:cNvPr>
          <p:cNvPicPr>
            <a:picLocks noChangeAspect="1"/>
          </p:cNvPicPr>
          <p:nvPr/>
        </p:nvPicPr>
        <p:blipFill>
          <a:blip r:embed="rId4"/>
          <a:stretch>
            <a:fillRect/>
          </a:stretch>
        </p:blipFill>
        <p:spPr>
          <a:xfrm>
            <a:off x="2239507" y="4010618"/>
            <a:ext cx="2695540" cy="1252432"/>
          </a:xfrm>
          <a:prstGeom prst="rect">
            <a:avLst/>
          </a:prstGeom>
          <a:effectLst>
            <a:outerShdw blurRad="63500" sx="102000" sy="102000" algn="ctr" rotWithShape="0">
              <a:prstClr val="black">
                <a:alpha val="40000"/>
              </a:prstClr>
            </a:outerShdw>
          </a:effectLst>
        </p:spPr>
      </p:pic>
      <p:sp>
        <p:nvSpPr>
          <p:cNvPr id="10" name="矩形 9">
            <a:extLst>
              <a:ext uri="{FF2B5EF4-FFF2-40B4-BE49-F238E27FC236}">
                <a16:creationId xmlns:a16="http://schemas.microsoft.com/office/drawing/2014/main" id="{F269CFDD-BC60-4537-AD4D-06485800FF23}"/>
              </a:ext>
            </a:extLst>
          </p:cNvPr>
          <p:cNvSpPr/>
          <p:nvPr/>
        </p:nvSpPr>
        <p:spPr>
          <a:xfrm>
            <a:off x="5284884" y="4736698"/>
            <a:ext cx="793048" cy="104765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sp>
        <p:nvSpPr>
          <p:cNvPr id="11" name="文本框 10">
            <a:extLst>
              <a:ext uri="{FF2B5EF4-FFF2-40B4-BE49-F238E27FC236}">
                <a16:creationId xmlns:a16="http://schemas.microsoft.com/office/drawing/2014/main" id="{EC470814-2BE3-44AA-A27F-0FD5C338B4E9}"/>
              </a:ext>
            </a:extLst>
          </p:cNvPr>
          <p:cNvSpPr txBox="1"/>
          <p:nvPr/>
        </p:nvSpPr>
        <p:spPr>
          <a:xfrm>
            <a:off x="5217360" y="4882034"/>
            <a:ext cx="953700" cy="830997"/>
          </a:xfrm>
          <a:prstGeom prst="rect">
            <a:avLst/>
          </a:prstGeom>
          <a:noFill/>
        </p:spPr>
        <p:txBody>
          <a:bodyPr wrap="square" rtlCol="0">
            <a:spAutoFit/>
          </a:bodyPr>
          <a:lstStyle/>
          <a:p>
            <a:pPr algn="ctr"/>
            <a:r>
              <a:rPr lang="en-US" altLang="zh-CN" sz="1200" b="1" dirty="0">
                <a:solidFill>
                  <a:schemeClr val="tx2">
                    <a:lumMod val="60000"/>
                    <a:lumOff val="40000"/>
                  </a:schemeClr>
                </a:solidFill>
              </a:rPr>
              <a:t>Third parity service providers</a:t>
            </a:r>
            <a:endParaRPr lang="zh-CN" altLang="en-US" sz="1200" b="1" dirty="0">
              <a:solidFill>
                <a:schemeClr val="tx2">
                  <a:lumMod val="60000"/>
                  <a:lumOff val="40000"/>
                </a:schemeClr>
              </a:solidFill>
            </a:endParaRPr>
          </a:p>
        </p:txBody>
      </p:sp>
      <p:sp>
        <p:nvSpPr>
          <p:cNvPr id="12" name="iconfont-11253-5321868">
            <a:extLst>
              <a:ext uri="{FF2B5EF4-FFF2-40B4-BE49-F238E27FC236}">
                <a16:creationId xmlns:a16="http://schemas.microsoft.com/office/drawing/2014/main" id="{24AC37A4-62F7-4EEF-BA2F-5743FC8FA6B7}"/>
              </a:ext>
            </a:extLst>
          </p:cNvPr>
          <p:cNvSpPr>
            <a:spLocks noChangeAspect="1"/>
          </p:cNvSpPr>
          <p:nvPr/>
        </p:nvSpPr>
        <p:spPr bwMode="auto">
          <a:xfrm>
            <a:off x="641528" y="4382188"/>
            <a:ext cx="334499" cy="238192"/>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3" name="iconfont-11562-5483983">
            <a:extLst>
              <a:ext uri="{FF2B5EF4-FFF2-40B4-BE49-F238E27FC236}">
                <a16:creationId xmlns:a16="http://schemas.microsoft.com/office/drawing/2014/main" id="{2E46330D-FF2A-4C43-B785-902EEC84718A}"/>
              </a:ext>
            </a:extLst>
          </p:cNvPr>
          <p:cNvSpPr>
            <a:spLocks noChangeAspect="1"/>
          </p:cNvSpPr>
          <p:nvPr/>
        </p:nvSpPr>
        <p:spPr bwMode="auto">
          <a:xfrm>
            <a:off x="648478" y="4822220"/>
            <a:ext cx="334499" cy="173962"/>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sz="900"/>
          </a:p>
        </p:txBody>
      </p:sp>
      <p:sp>
        <p:nvSpPr>
          <p:cNvPr id="14" name="warehouse_124434">
            <a:extLst>
              <a:ext uri="{FF2B5EF4-FFF2-40B4-BE49-F238E27FC236}">
                <a16:creationId xmlns:a16="http://schemas.microsoft.com/office/drawing/2014/main" id="{401CABDB-EB59-49A0-9889-4FFFBCF65856}"/>
              </a:ext>
            </a:extLst>
          </p:cNvPr>
          <p:cNvSpPr>
            <a:spLocks noChangeAspect="1"/>
          </p:cNvSpPr>
          <p:nvPr/>
        </p:nvSpPr>
        <p:spPr bwMode="auto">
          <a:xfrm>
            <a:off x="648478" y="5655126"/>
            <a:ext cx="334499" cy="256050"/>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15" name="矩形: 圆角 14">
            <a:extLst>
              <a:ext uri="{FF2B5EF4-FFF2-40B4-BE49-F238E27FC236}">
                <a16:creationId xmlns:a16="http://schemas.microsoft.com/office/drawing/2014/main" id="{083A2980-2D60-40DF-8C9E-3720A257EF92}"/>
              </a:ext>
            </a:extLst>
          </p:cNvPr>
          <p:cNvSpPr/>
          <p:nvPr/>
        </p:nvSpPr>
        <p:spPr>
          <a:xfrm>
            <a:off x="534604" y="4317759"/>
            <a:ext cx="587055" cy="170092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sp>
        <p:nvSpPr>
          <p:cNvPr id="18" name="Rectangle: Rounded Corners 38">
            <a:extLst>
              <a:ext uri="{FF2B5EF4-FFF2-40B4-BE49-F238E27FC236}">
                <a16:creationId xmlns:a16="http://schemas.microsoft.com/office/drawing/2014/main" id="{20208466-0150-4308-8EAB-E8F21C6D0669}"/>
              </a:ext>
            </a:extLst>
          </p:cNvPr>
          <p:cNvSpPr/>
          <p:nvPr/>
        </p:nvSpPr>
        <p:spPr>
          <a:xfrm>
            <a:off x="3057690" y="4343348"/>
            <a:ext cx="1018903" cy="452149"/>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200" dirty="0"/>
          </a:p>
          <a:p>
            <a:pPr algn="ctr"/>
            <a:endParaRPr lang="en-US" sz="200" dirty="0"/>
          </a:p>
          <a:p>
            <a:pPr algn="ctr"/>
            <a:endParaRPr lang="en-US" sz="200" dirty="0"/>
          </a:p>
          <a:p>
            <a:pPr algn="ctr"/>
            <a:endParaRPr lang="en-US" sz="200" dirty="0"/>
          </a:p>
          <a:p>
            <a:pPr algn="ctr"/>
            <a:endParaRPr lang="en-US" sz="200" dirty="0"/>
          </a:p>
          <a:p>
            <a:pPr algn="ctr"/>
            <a:endParaRPr lang="en-US" sz="200" dirty="0"/>
          </a:p>
        </p:txBody>
      </p:sp>
      <p:sp>
        <p:nvSpPr>
          <p:cNvPr id="19" name="文本框 18">
            <a:extLst>
              <a:ext uri="{FF2B5EF4-FFF2-40B4-BE49-F238E27FC236}">
                <a16:creationId xmlns:a16="http://schemas.microsoft.com/office/drawing/2014/main" id="{B47A8ADA-DE6E-4BC6-8898-C164EFA10E41}"/>
              </a:ext>
            </a:extLst>
          </p:cNvPr>
          <p:cNvSpPr txBox="1"/>
          <p:nvPr/>
        </p:nvSpPr>
        <p:spPr>
          <a:xfrm>
            <a:off x="3018441" y="5181929"/>
            <a:ext cx="1489946" cy="261610"/>
          </a:xfrm>
          <a:prstGeom prst="rect">
            <a:avLst/>
          </a:prstGeom>
          <a:noFill/>
        </p:spPr>
        <p:txBody>
          <a:bodyPr wrap="square" rtlCol="0">
            <a:spAutoFit/>
          </a:bodyPr>
          <a:lstStyle/>
          <a:p>
            <a:r>
              <a:rPr lang="en-US" altLang="zh-CN" sz="1100" dirty="0" err="1"/>
              <a:t>Data+data</a:t>
            </a:r>
            <a:r>
              <a:rPr lang="en-US" altLang="zh-CN" sz="1100" dirty="0"/>
              <a:t> signature</a:t>
            </a:r>
            <a:endParaRPr lang="zh-CN" altLang="en-US" sz="1100" dirty="0"/>
          </a:p>
        </p:txBody>
      </p:sp>
      <p:grpSp>
        <p:nvGrpSpPr>
          <p:cNvPr id="21" name="组合 20">
            <a:extLst>
              <a:ext uri="{FF2B5EF4-FFF2-40B4-BE49-F238E27FC236}">
                <a16:creationId xmlns:a16="http://schemas.microsoft.com/office/drawing/2014/main" id="{ED086840-86B5-47AE-9D33-B559B2A916A8}"/>
              </a:ext>
            </a:extLst>
          </p:cNvPr>
          <p:cNvGrpSpPr/>
          <p:nvPr/>
        </p:nvGrpSpPr>
        <p:grpSpPr>
          <a:xfrm>
            <a:off x="3916965" y="4503523"/>
            <a:ext cx="1645413" cy="600164"/>
            <a:chOff x="5325565" y="2519597"/>
            <a:chExt cx="2417101" cy="1083372"/>
          </a:xfrm>
        </p:grpSpPr>
        <p:sp>
          <p:nvSpPr>
            <p:cNvPr id="36" name="箭头: 上下 35">
              <a:extLst>
                <a:ext uri="{FF2B5EF4-FFF2-40B4-BE49-F238E27FC236}">
                  <a16:creationId xmlns:a16="http://schemas.microsoft.com/office/drawing/2014/main" id="{742B0980-A470-49F1-A240-7673CC17068B}"/>
                </a:ext>
              </a:extLst>
            </p:cNvPr>
            <p:cNvSpPr/>
            <p:nvPr/>
          </p:nvSpPr>
          <p:spPr bwMode="auto">
            <a:xfrm rot="17378737">
              <a:off x="6190752" y="1975656"/>
              <a:ext cx="344921" cy="207529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sz="900"/>
            </a:p>
          </p:txBody>
        </p:sp>
        <p:sp>
          <p:nvSpPr>
            <p:cNvPr id="37" name="文本框 36">
              <a:extLst>
                <a:ext uri="{FF2B5EF4-FFF2-40B4-BE49-F238E27FC236}">
                  <a16:creationId xmlns:a16="http://schemas.microsoft.com/office/drawing/2014/main" id="{CADBBEB0-8C89-47B2-9847-651F8890D3A9}"/>
                </a:ext>
              </a:extLst>
            </p:cNvPr>
            <p:cNvSpPr txBox="1"/>
            <p:nvPr/>
          </p:nvSpPr>
          <p:spPr>
            <a:xfrm rot="1141141">
              <a:off x="5343902" y="2519597"/>
              <a:ext cx="2398764" cy="1083372"/>
            </a:xfrm>
            <a:prstGeom prst="rect">
              <a:avLst/>
            </a:prstGeom>
            <a:noFill/>
          </p:spPr>
          <p:txBody>
            <a:bodyPr wrap="square" rtlCol="0">
              <a:spAutoFit/>
            </a:bodyPr>
            <a:lstStyle/>
            <a:p>
              <a:r>
                <a:rPr lang="en-US" altLang="zh-CN" sz="1100" dirty="0"/>
                <a:t>Verify Data integrity</a:t>
              </a:r>
            </a:p>
            <a:p>
              <a:endParaRPr lang="en-US" altLang="zh-CN" sz="1100" dirty="0"/>
            </a:p>
            <a:p>
              <a:r>
                <a:rPr lang="en-US" altLang="ko-KR" sz="1100" b="1" dirty="0">
                  <a:solidFill>
                    <a:schemeClr val="tx2">
                      <a:lumMod val="60000"/>
                      <a:lumOff val="40000"/>
                    </a:schemeClr>
                  </a:solidFill>
                </a:rPr>
                <a:t>Obtain UE Public key</a:t>
              </a:r>
              <a:endParaRPr lang="zh-CN" altLang="en-US" sz="1100" dirty="0"/>
            </a:p>
          </p:txBody>
        </p:sp>
      </p:grpSp>
      <p:sp>
        <p:nvSpPr>
          <p:cNvPr id="22" name="文本框 21">
            <a:extLst>
              <a:ext uri="{FF2B5EF4-FFF2-40B4-BE49-F238E27FC236}">
                <a16:creationId xmlns:a16="http://schemas.microsoft.com/office/drawing/2014/main" id="{2CF17135-70ED-4302-9188-0BB8A2E1D590}"/>
              </a:ext>
            </a:extLst>
          </p:cNvPr>
          <p:cNvSpPr txBox="1"/>
          <p:nvPr/>
        </p:nvSpPr>
        <p:spPr>
          <a:xfrm>
            <a:off x="3204475" y="4338589"/>
            <a:ext cx="1334622" cy="461665"/>
          </a:xfrm>
          <a:prstGeom prst="rect">
            <a:avLst/>
          </a:prstGeom>
          <a:noFill/>
        </p:spPr>
        <p:txBody>
          <a:bodyPr wrap="square" rtlCol="0">
            <a:spAutoFit/>
          </a:bodyPr>
          <a:lstStyle/>
          <a:p>
            <a:r>
              <a:rPr lang="en-US" altLang="zh-CN" sz="1200" b="1" dirty="0">
                <a:solidFill>
                  <a:schemeClr val="tx2">
                    <a:lumMod val="60000"/>
                    <a:lumOff val="40000"/>
                  </a:schemeClr>
                </a:solidFill>
              </a:rPr>
              <a:t>3GPP </a:t>
            </a:r>
          </a:p>
          <a:p>
            <a:r>
              <a:rPr lang="en-US" altLang="zh-CN" sz="1200" b="1" dirty="0">
                <a:solidFill>
                  <a:schemeClr val="tx2">
                    <a:lumMod val="60000"/>
                    <a:lumOff val="40000"/>
                  </a:schemeClr>
                </a:solidFill>
              </a:rPr>
              <a:t>System</a:t>
            </a:r>
            <a:endParaRPr lang="zh-CN" altLang="en-US" sz="1200" b="1" dirty="0">
              <a:solidFill>
                <a:schemeClr val="tx2">
                  <a:lumMod val="60000"/>
                  <a:lumOff val="40000"/>
                </a:schemeClr>
              </a:solidFill>
            </a:endParaRPr>
          </a:p>
        </p:txBody>
      </p:sp>
      <p:sp>
        <p:nvSpPr>
          <p:cNvPr id="23" name="文本框 22">
            <a:extLst>
              <a:ext uri="{FF2B5EF4-FFF2-40B4-BE49-F238E27FC236}">
                <a16:creationId xmlns:a16="http://schemas.microsoft.com/office/drawing/2014/main" id="{C13E6FCE-04F5-4087-9F31-8155CE0025F9}"/>
              </a:ext>
            </a:extLst>
          </p:cNvPr>
          <p:cNvSpPr txBox="1"/>
          <p:nvPr/>
        </p:nvSpPr>
        <p:spPr>
          <a:xfrm rot="20184994">
            <a:off x="1571768" y="4593489"/>
            <a:ext cx="1474160" cy="261610"/>
          </a:xfrm>
          <a:prstGeom prst="rect">
            <a:avLst/>
          </a:prstGeom>
          <a:noFill/>
        </p:spPr>
        <p:txBody>
          <a:bodyPr wrap="square" rtlCol="0">
            <a:spAutoFit/>
          </a:bodyPr>
          <a:lstStyle/>
          <a:p>
            <a:r>
              <a:rPr lang="en-US" altLang="zh-CN" sz="1100" dirty="0"/>
              <a:t>UE</a:t>
            </a:r>
            <a:r>
              <a:rPr lang="zh-CN" altLang="en-US" sz="1100" dirty="0"/>
              <a:t> </a:t>
            </a:r>
            <a:r>
              <a:rPr lang="en-US" altLang="zh-CN" sz="1100" dirty="0"/>
              <a:t>access</a:t>
            </a:r>
            <a:r>
              <a:rPr lang="zh-CN" altLang="en-US" sz="1100" dirty="0"/>
              <a:t> </a:t>
            </a:r>
            <a:r>
              <a:rPr lang="en-US" altLang="zh-CN" sz="1100" dirty="0"/>
              <a:t>network</a:t>
            </a:r>
            <a:endParaRPr lang="zh-CN" altLang="en-US" sz="1100" dirty="0"/>
          </a:p>
        </p:txBody>
      </p:sp>
      <p:sp>
        <p:nvSpPr>
          <p:cNvPr id="24" name="矩形 39">
            <a:extLst>
              <a:ext uri="{FF2B5EF4-FFF2-40B4-BE49-F238E27FC236}">
                <a16:creationId xmlns:a16="http://schemas.microsoft.com/office/drawing/2014/main" id="{5CF7CFBA-9177-455A-A50F-7BBEF833D70D}"/>
              </a:ext>
            </a:extLst>
          </p:cNvPr>
          <p:cNvSpPr>
            <a:spLocks noChangeArrowheads="1"/>
          </p:cNvSpPr>
          <p:nvPr/>
        </p:nvSpPr>
        <p:spPr bwMode="auto">
          <a:xfrm>
            <a:off x="447955" y="3987367"/>
            <a:ext cx="1791551" cy="2159269"/>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600" dirty="0"/>
          </a:p>
        </p:txBody>
      </p:sp>
      <p:sp>
        <p:nvSpPr>
          <p:cNvPr id="25" name="矩形 39">
            <a:extLst>
              <a:ext uri="{FF2B5EF4-FFF2-40B4-BE49-F238E27FC236}">
                <a16:creationId xmlns:a16="http://schemas.microsoft.com/office/drawing/2014/main" id="{4B9BF79B-5B6B-4840-964F-51837ED685D0}"/>
              </a:ext>
            </a:extLst>
          </p:cNvPr>
          <p:cNvSpPr>
            <a:spLocks noChangeArrowheads="1"/>
          </p:cNvSpPr>
          <p:nvPr/>
        </p:nvSpPr>
        <p:spPr bwMode="auto">
          <a:xfrm>
            <a:off x="4794858" y="3987367"/>
            <a:ext cx="4048661" cy="2159269"/>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600" dirty="0"/>
          </a:p>
        </p:txBody>
      </p:sp>
      <p:sp>
        <p:nvSpPr>
          <p:cNvPr id="26" name="文本框 25">
            <a:extLst>
              <a:ext uri="{FF2B5EF4-FFF2-40B4-BE49-F238E27FC236}">
                <a16:creationId xmlns:a16="http://schemas.microsoft.com/office/drawing/2014/main" id="{5A0A36DD-24E3-4601-859A-78D5B79F22AD}"/>
              </a:ext>
            </a:extLst>
          </p:cNvPr>
          <p:cNvSpPr txBox="1"/>
          <p:nvPr/>
        </p:nvSpPr>
        <p:spPr>
          <a:xfrm>
            <a:off x="781918" y="4062536"/>
            <a:ext cx="1500272" cy="276999"/>
          </a:xfrm>
          <a:prstGeom prst="rect">
            <a:avLst/>
          </a:prstGeom>
          <a:noFill/>
        </p:spPr>
        <p:txBody>
          <a:bodyPr wrap="square" rtlCol="0">
            <a:spAutoFit/>
          </a:bodyPr>
          <a:lstStyle/>
          <a:p>
            <a:r>
              <a:rPr lang="en-US" altLang="zh-CN" sz="1200" dirty="0"/>
              <a:t>Data Generation</a:t>
            </a:r>
            <a:endParaRPr lang="zh-CN" altLang="en-US" sz="1200" dirty="0"/>
          </a:p>
        </p:txBody>
      </p:sp>
      <p:sp>
        <p:nvSpPr>
          <p:cNvPr id="27" name="文本框 26">
            <a:extLst>
              <a:ext uri="{FF2B5EF4-FFF2-40B4-BE49-F238E27FC236}">
                <a16:creationId xmlns:a16="http://schemas.microsoft.com/office/drawing/2014/main" id="{2B4E0AC0-A34F-4F69-85FC-FC0ED1D3E253}"/>
              </a:ext>
            </a:extLst>
          </p:cNvPr>
          <p:cNvSpPr txBox="1"/>
          <p:nvPr/>
        </p:nvSpPr>
        <p:spPr>
          <a:xfrm>
            <a:off x="6162620" y="4000467"/>
            <a:ext cx="1570014" cy="276999"/>
          </a:xfrm>
          <a:prstGeom prst="rect">
            <a:avLst/>
          </a:prstGeom>
          <a:noFill/>
        </p:spPr>
        <p:txBody>
          <a:bodyPr wrap="square" rtlCol="0">
            <a:spAutoFit/>
          </a:bodyPr>
          <a:lstStyle/>
          <a:p>
            <a:r>
              <a:rPr lang="en-US" altLang="zh-CN" sz="1200" dirty="0"/>
              <a:t>Integrity Verification</a:t>
            </a:r>
            <a:endParaRPr lang="zh-CN" altLang="en-US" sz="1200" dirty="0"/>
          </a:p>
        </p:txBody>
      </p:sp>
      <p:sp>
        <p:nvSpPr>
          <p:cNvPr id="28" name="箭头: 右 27">
            <a:extLst>
              <a:ext uri="{FF2B5EF4-FFF2-40B4-BE49-F238E27FC236}">
                <a16:creationId xmlns:a16="http://schemas.microsoft.com/office/drawing/2014/main" id="{9EF592B7-DC6B-4B71-BFAE-1B4A289342AF}"/>
              </a:ext>
            </a:extLst>
          </p:cNvPr>
          <p:cNvSpPr/>
          <p:nvPr/>
        </p:nvSpPr>
        <p:spPr bwMode="auto">
          <a:xfrm rot="20181504">
            <a:off x="1731414" y="4775407"/>
            <a:ext cx="1313040" cy="185302"/>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29" name="iconfont-10585-5147482">
            <a:extLst>
              <a:ext uri="{FF2B5EF4-FFF2-40B4-BE49-F238E27FC236}">
                <a16:creationId xmlns:a16="http://schemas.microsoft.com/office/drawing/2014/main" id="{F3AAB977-4AF5-43AA-8F12-9B9AF3E3A149}"/>
              </a:ext>
            </a:extLst>
          </p:cNvPr>
          <p:cNvSpPr>
            <a:spLocks noChangeAspect="1"/>
          </p:cNvSpPr>
          <p:nvPr/>
        </p:nvSpPr>
        <p:spPr bwMode="auto">
          <a:xfrm>
            <a:off x="624594" y="5187792"/>
            <a:ext cx="346992" cy="307591"/>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sz="900" dirty="0"/>
          </a:p>
        </p:txBody>
      </p:sp>
      <p:sp>
        <p:nvSpPr>
          <p:cNvPr id="30" name="矩形 29">
            <a:extLst>
              <a:ext uri="{FF2B5EF4-FFF2-40B4-BE49-F238E27FC236}">
                <a16:creationId xmlns:a16="http://schemas.microsoft.com/office/drawing/2014/main" id="{1F7F0AB1-DA33-4184-ADC7-EE77618532F3}"/>
              </a:ext>
            </a:extLst>
          </p:cNvPr>
          <p:cNvSpPr/>
          <p:nvPr/>
        </p:nvSpPr>
        <p:spPr>
          <a:xfrm>
            <a:off x="3085921" y="4040724"/>
            <a:ext cx="1149674" cy="369332"/>
          </a:xfrm>
          <a:prstGeom prst="rect">
            <a:avLst/>
          </a:prstGeom>
        </p:spPr>
        <p:txBody>
          <a:bodyPr wrap="none">
            <a:spAutoFit/>
          </a:bodyPr>
          <a:lstStyle/>
          <a:p>
            <a:r>
              <a:rPr lang="en-US" altLang="zh-CN" sz="900" dirty="0">
                <a:solidFill>
                  <a:prstClr val="black"/>
                </a:solidFill>
                <a:latin typeface="Calibri" panose="020F0502020204030204" pitchFamily="34" charset="0"/>
                <a:ea typeface="Malgun Gothic" panose="020B0503020000020004" pitchFamily="34" charset="-127"/>
              </a:rPr>
              <a:t>UE’s public</a:t>
            </a:r>
            <a:r>
              <a:rPr lang="zh-CN" altLang="en-US" sz="900" dirty="0">
                <a:solidFill>
                  <a:prstClr val="black"/>
                </a:solidFill>
                <a:latin typeface="Calibri" panose="020F0502020204030204" pitchFamily="34" charset="0"/>
                <a:ea typeface="Malgun Gothic" panose="020B0503020000020004" pitchFamily="34" charset="-127"/>
              </a:rPr>
              <a:t> </a:t>
            </a:r>
            <a:r>
              <a:rPr lang="en-US" altLang="zh-CN" sz="900" dirty="0">
                <a:solidFill>
                  <a:prstClr val="black"/>
                </a:solidFill>
                <a:latin typeface="Calibri" panose="020F0502020204030204" pitchFamily="34" charset="0"/>
                <a:ea typeface="Malgun Gothic" panose="020B0503020000020004" pitchFamily="34" charset="-127"/>
              </a:rPr>
              <a:t>Key</a:t>
            </a:r>
          </a:p>
          <a:p>
            <a:r>
              <a:rPr lang="en-US" altLang="ko-KR" sz="900" dirty="0">
                <a:solidFill>
                  <a:prstClr val="black"/>
                </a:solidFill>
                <a:latin typeface="Calibri" panose="020F0502020204030204" pitchFamily="34" charset="0"/>
                <a:ea typeface="Malgun Gothic" panose="020B0503020000020004" pitchFamily="34" charset="-127"/>
              </a:rPr>
              <a:t>banding information</a:t>
            </a:r>
            <a:endParaRPr lang="zh-CN" altLang="en-US" sz="900" dirty="0"/>
          </a:p>
        </p:txBody>
      </p:sp>
      <p:sp>
        <p:nvSpPr>
          <p:cNvPr id="33" name="圆角矩形 1">
            <a:extLst>
              <a:ext uri="{FF2B5EF4-FFF2-40B4-BE49-F238E27FC236}">
                <a16:creationId xmlns:a16="http://schemas.microsoft.com/office/drawing/2014/main" id="{D0116679-C10A-4ECF-B410-B463A1F691C2}"/>
              </a:ext>
            </a:extLst>
          </p:cNvPr>
          <p:cNvSpPr/>
          <p:nvPr/>
        </p:nvSpPr>
        <p:spPr bwMode="auto">
          <a:xfrm>
            <a:off x="7272982" y="5017064"/>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dirty="0">
                <a:ln>
                  <a:noFill/>
                </a:ln>
                <a:solidFill>
                  <a:schemeClr val="tx1"/>
                </a:solidFill>
                <a:effectLst/>
                <a:latin typeface="Arial" panose="020B0604020202020204" pitchFamily="34" charset="0"/>
              </a:rPr>
              <a:t>Hospital</a:t>
            </a:r>
            <a:endParaRPr kumimoji="0" lang="zh-CN" altLang="en-US" sz="900" b="0" i="0" u="none" strike="noStrike" cap="none" normalizeH="0" baseline="0" dirty="0">
              <a:ln>
                <a:noFill/>
              </a:ln>
              <a:solidFill>
                <a:schemeClr val="tx1"/>
              </a:solidFill>
              <a:effectLst/>
              <a:latin typeface="Arial" panose="020B0604020202020204" pitchFamily="34" charset="0"/>
            </a:endParaRPr>
          </a:p>
        </p:txBody>
      </p:sp>
      <p:sp>
        <p:nvSpPr>
          <p:cNvPr id="34" name="圆角矩形 35">
            <a:extLst>
              <a:ext uri="{FF2B5EF4-FFF2-40B4-BE49-F238E27FC236}">
                <a16:creationId xmlns:a16="http://schemas.microsoft.com/office/drawing/2014/main" id="{2C3D6299-6ADC-4071-832A-5F0E6076CB5F}"/>
              </a:ext>
            </a:extLst>
          </p:cNvPr>
          <p:cNvSpPr/>
          <p:nvPr/>
        </p:nvSpPr>
        <p:spPr bwMode="auto">
          <a:xfrm>
            <a:off x="5961734" y="5021730"/>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sz="900" dirty="0"/>
              <a:t>Logistics</a:t>
            </a:r>
            <a:endParaRPr lang="zh-CN" altLang="en-US" sz="900" dirty="0"/>
          </a:p>
        </p:txBody>
      </p:sp>
      <p:sp>
        <p:nvSpPr>
          <p:cNvPr id="35" name="右箭头 7">
            <a:extLst>
              <a:ext uri="{FF2B5EF4-FFF2-40B4-BE49-F238E27FC236}">
                <a16:creationId xmlns:a16="http://schemas.microsoft.com/office/drawing/2014/main" id="{62CA0074-A1B9-4CA5-AEF6-BC7B844F5970}"/>
              </a:ext>
            </a:extLst>
          </p:cNvPr>
          <p:cNvSpPr/>
          <p:nvPr/>
        </p:nvSpPr>
        <p:spPr bwMode="auto">
          <a:xfrm rot="11918976">
            <a:off x="3949027" y="4806612"/>
            <a:ext cx="2038971" cy="194622"/>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39" name="矩形 38">
            <a:extLst>
              <a:ext uri="{FF2B5EF4-FFF2-40B4-BE49-F238E27FC236}">
                <a16:creationId xmlns:a16="http://schemas.microsoft.com/office/drawing/2014/main" id="{960ABE1E-D179-4642-8A0A-2C9450179F84}"/>
              </a:ext>
            </a:extLst>
          </p:cNvPr>
          <p:cNvSpPr/>
          <p:nvPr/>
        </p:nvSpPr>
        <p:spPr>
          <a:xfrm>
            <a:off x="5486157" y="2317045"/>
            <a:ext cx="793048" cy="104765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pic>
        <p:nvPicPr>
          <p:cNvPr id="40" name="图片 39">
            <a:extLst>
              <a:ext uri="{FF2B5EF4-FFF2-40B4-BE49-F238E27FC236}">
                <a16:creationId xmlns:a16="http://schemas.microsoft.com/office/drawing/2014/main" id="{D84E0BFE-6458-451F-94F8-27814228F3E6}"/>
              </a:ext>
            </a:extLst>
          </p:cNvPr>
          <p:cNvPicPr>
            <a:picLocks noChangeAspect="1"/>
          </p:cNvPicPr>
          <p:nvPr/>
        </p:nvPicPr>
        <p:blipFill>
          <a:blip r:embed="rId4"/>
          <a:stretch>
            <a:fillRect/>
          </a:stretch>
        </p:blipFill>
        <p:spPr>
          <a:xfrm>
            <a:off x="2239507" y="1451010"/>
            <a:ext cx="2695540" cy="1252432"/>
          </a:xfrm>
          <a:prstGeom prst="rect">
            <a:avLst/>
          </a:prstGeom>
          <a:effectLst>
            <a:outerShdw blurRad="63500" sx="102000" sy="102000" algn="ctr" rotWithShape="0">
              <a:prstClr val="black">
                <a:alpha val="40000"/>
              </a:prstClr>
            </a:outerShdw>
          </a:effectLst>
        </p:spPr>
      </p:pic>
      <p:sp>
        <p:nvSpPr>
          <p:cNvPr id="43" name="矩形 42">
            <a:extLst>
              <a:ext uri="{FF2B5EF4-FFF2-40B4-BE49-F238E27FC236}">
                <a16:creationId xmlns:a16="http://schemas.microsoft.com/office/drawing/2014/main" id="{5BA84214-9116-40C5-8AC7-0150F4CAEA34}"/>
              </a:ext>
            </a:extLst>
          </p:cNvPr>
          <p:cNvSpPr/>
          <p:nvPr/>
        </p:nvSpPr>
        <p:spPr>
          <a:xfrm>
            <a:off x="5284884" y="2177090"/>
            <a:ext cx="793048" cy="104765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sp>
        <p:nvSpPr>
          <p:cNvPr id="44" name="文本框 43">
            <a:extLst>
              <a:ext uri="{FF2B5EF4-FFF2-40B4-BE49-F238E27FC236}">
                <a16:creationId xmlns:a16="http://schemas.microsoft.com/office/drawing/2014/main" id="{775FC3B2-8CF3-4B99-9165-470BE6FA20A2}"/>
              </a:ext>
            </a:extLst>
          </p:cNvPr>
          <p:cNvSpPr txBox="1"/>
          <p:nvPr/>
        </p:nvSpPr>
        <p:spPr>
          <a:xfrm>
            <a:off x="5217360" y="2322426"/>
            <a:ext cx="953700" cy="830997"/>
          </a:xfrm>
          <a:prstGeom prst="rect">
            <a:avLst/>
          </a:prstGeom>
          <a:noFill/>
        </p:spPr>
        <p:txBody>
          <a:bodyPr wrap="square" rtlCol="0">
            <a:spAutoFit/>
          </a:bodyPr>
          <a:lstStyle/>
          <a:p>
            <a:pPr algn="ctr"/>
            <a:r>
              <a:rPr lang="en-US" altLang="zh-CN" sz="1200" b="1" dirty="0">
                <a:solidFill>
                  <a:schemeClr val="tx2">
                    <a:lumMod val="60000"/>
                    <a:lumOff val="40000"/>
                  </a:schemeClr>
                </a:solidFill>
              </a:rPr>
              <a:t>Third parity service providers</a:t>
            </a:r>
            <a:endParaRPr lang="zh-CN" altLang="en-US" sz="1200" b="1" dirty="0">
              <a:solidFill>
                <a:schemeClr val="tx2">
                  <a:lumMod val="60000"/>
                  <a:lumOff val="40000"/>
                </a:schemeClr>
              </a:solidFill>
            </a:endParaRPr>
          </a:p>
        </p:txBody>
      </p:sp>
      <p:sp>
        <p:nvSpPr>
          <p:cNvPr id="45" name="iconfont-11253-5321868">
            <a:extLst>
              <a:ext uri="{FF2B5EF4-FFF2-40B4-BE49-F238E27FC236}">
                <a16:creationId xmlns:a16="http://schemas.microsoft.com/office/drawing/2014/main" id="{EEC1886D-E0B0-401C-82D2-C0E6E7E98262}"/>
              </a:ext>
            </a:extLst>
          </p:cNvPr>
          <p:cNvSpPr>
            <a:spLocks noChangeAspect="1"/>
          </p:cNvSpPr>
          <p:nvPr/>
        </p:nvSpPr>
        <p:spPr bwMode="auto">
          <a:xfrm>
            <a:off x="641528" y="1822580"/>
            <a:ext cx="334499" cy="238192"/>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46" name="iconfont-11562-5483983">
            <a:extLst>
              <a:ext uri="{FF2B5EF4-FFF2-40B4-BE49-F238E27FC236}">
                <a16:creationId xmlns:a16="http://schemas.microsoft.com/office/drawing/2014/main" id="{F65BD2E8-D91A-4795-BFEB-161E9A955553}"/>
              </a:ext>
            </a:extLst>
          </p:cNvPr>
          <p:cNvSpPr>
            <a:spLocks noChangeAspect="1"/>
          </p:cNvSpPr>
          <p:nvPr/>
        </p:nvSpPr>
        <p:spPr bwMode="auto">
          <a:xfrm>
            <a:off x="648478" y="2262612"/>
            <a:ext cx="334499" cy="173962"/>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sz="900"/>
          </a:p>
        </p:txBody>
      </p:sp>
      <p:sp>
        <p:nvSpPr>
          <p:cNvPr id="47" name="warehouse_124434">
            <a:extLst>
              <a:ext uri="{FF2B5EF4-FFF2-40B4-BE49-F238E27FC236}">
                <a16:creationId xmlns:a16="http://schemas.microsoft.com/office/drawing/2014/main" id="{D975F37A-1AEA-4055-8951-0E8F12A6B2A2}"/>
              </a:ext>
            </a:extLst>
          </p:cNvPr>
          <p:cNvSpPr>
            <a:spLocks noChangeAspect="1"/>
          </p:cNvSpPr>
          <p:nvPr/>
        </p:nvSpPr>
        <p:spPr bwMode="auto">
          <a:xfrm>
            <a:off x="648478" y="3095518"/>
            <a:ext cx="334499" cy="256050"/>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48" name="矩形: 圆角 47">
            <a:extLst>
              <a:ext uri="{FF2B5EF4-FFF2-40B4-BE49-F238E27FC236}">
                <a16:creationId xmlns:a16="http://schemas.microsoft.com/office/drawing/2014/main" id="{0717C6C6-D24F-4A2B-9425-EEA8D079BD88}"/>
              </a:ext>
            </a:extLst>
          </p:cNvPr>
          <p:cNvSpPr/>
          <p:nvPr/>
        </p:nvSpPr>
        <p:spPr>
          <a:xfrm>
            <a:off x="534604" y="1758151"/>
            <a:ext cx="587055" cy="1700924"/>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sz="900"/>
          </a:p>
        </p:txBody>
      </p:sp>
      <p:sp>
        <p:nvSpPr>
          <p:cNvPr id="50" name="Rectangle 9">
            <a:extLst>
              <a:ext uri="{FF2B5EF4-FFF2-40B4-BE49-F238E27FC236}">
                <a16:creationId xmlns:a16="http://schemas.microsoft.com/office/drawing/2014/main" id="{7221E30E-13CA-4628-950E-235F8167F0A0}"/>
              </a:ext>
            </a:extLst>
          </p:cNvPr>
          <p:cNvSpPr/>
          <p:nvPr/>
        </p:nvSpPr>
        <p:spPr>
          <a:xfrm>
            <a:off x="1080647" y="2628184"/>
            <a:ext cx="733113" cy="4306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200" b="1" dirty="0"/>
              <a:t>IoT UE</a:t>
            </a:r>
            <a:endParaRPr lang="en-US" sz="1200" b="1" dirty="0"/>
          </a:p>
        </p:txBody>
      </p:sp>
      <p:sp>
        <p:nvSpPr>
          <p:cNvPr id="51" name="Rectangle: Rounded Corners 38">
            <a:extLst>
              <a:ext uri="{FF2B5EF4-FFF2-40B4-BE49-F238E27FC236}">
                <a16:creationId xmlns:a16="http://schemas.microsoft.com/office/drawing/2014/main" id="{B6C8A648-F54A-492F-8F5F-3D1E5AC42742}"/>
              </a:ext>
            </a:extLst>
          </p:cNvPr>
          <p:cNvSpPr/>
          <p:nvPr/>
        </p:nvSpPr>
        <p:spPr>
          <a:xfrm>
            <a:off x="3057690" y="1783740"/>
            <a:ext cx="1018903" cy="452149"/>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200" dirty="0"/>
          </a:p>
          <a:p>
            <a:pPr algn="ctr"/>
            <a:endParaRPr lang="en-US" sz="200" dirty="0"/>
          </a:p>
          <a:p>
            <a:pPr algn="ctr"/>
            <a:endParaRPr lang="en-US" sz="200" dirty="0"/>
          </a:p>
          <a:p>
            <a:pPr algn="ctr"/>
            <a:endParaRPr lang="en-US" sz="200" dirty="0"/>
          </a:p>
          <a:p>
            <a:pPr algn="ctr"/>
            <a:endParaRPr lang="en-US" sz="200" dirty="0"/>
          </a:p>
          <a:p>
            <a:pPr algn="ctr"/>
            <a:endParaRPr lang="en-US" sz="200" dirty="0"/>
          </a:p>
        </p:txBody>
      </p:sp>
      <p:sp>
        <p:nvSpPr>
          <p:cNvPr id="52" name="文本框 51">
            <a:extLst>
              <a:ext uri="{FF2B5EF4-FFF2-40B4-BE49-F238E27FC236}">
                <a16:creationId xmlns:a16="http://schemas.microsoft.com/office/drawing/2014/main" id="{D25955B5-3692-438D-95D0-3B6E15563A09}"/>
              </a:ext>
            </a:extLst>
          </p:cNvPr>
          <p:cNvSpPr txBox="1"/>
          <p:nvPr/>
        </p:nvSpPr>
        <p:spPr>
          <a:xfrm>
            <a:off x="3127468" y="2835196"/>
            <a:ext cx="1489946" cy="261610"/>
          </a:xfrm>
          <a:prstGeom prst="rect">
            <a:avLst/>
          </a:prstGeom>
          <a:noFill/>
        </p:spPr>
        <p:txBody>
          <a:bodyPr wrap="square" rtlCol="0">
            <a:spAutoFit/>
          </a:bodyPr>
          <a:lstStyle/>
          <a:p>
            <a:r>
              <a:rPr lang="en-US" altLang="zh-CN" sz="1100" dirty="0" err="1"/>
              <a:t>Data+data</a:t>
            </a:r>
            <a:r>
              <a:rPr lang="en-US" altLang="zh-CN" sz="1100" dirty="0"/>
              <a:t> signature</a:t>
            </a:r>
            <a:endParaRPr lang="zh-CN" altLang="en-US" sz="1100" dirty="0"/>
          </a:p>
        </p:txBody>
      </p:sp>
      <p:grpSp>
        <p:nvGrpSpPr>
          <p:cNvPr id="54" name="组合 53">
            <a:extLst>
              <a:ext uri="{FF2B5EF4-FFF2-40B4-BE49-F238E27FC236}">
                <a16:creationId xmlns:a16="http://schemas.microsoft.com/office/drawing/2014/main" id="{F5535084-269D-4EB2-91F2-6BA7955331E0}"/>
              </a:ext>
            </a:extLst>
          </p:cNvPr>
          <p:cNvGrpSpPr/>
          <p:nvPr/>
        </p:nvGrpSpPr>
        <p:grpSpPr>
          <a:xfrm>
            <a:off x="3896485" y="1963407"/>
            <a:ext cx="1553160" cy="769441"/>
            <a:chOff x="5348717" y="2487649"/>
            <a:chExt cx="2281581" cy="1388937"/>
          </a:xfrm>
        </p:grpSpPr>
        <p:sp>
          <p:nvSpPr>
            <p:cNvPr id="69" name="箭头: 上下 68">
              <a:extLst>
                <a:ext uri="{FF2B5EF4-FFF2-40B4-BE49-F238E27FC236}">
                  <a16:creationId xmlns:a16="http://schemas.microsoft.com/office/drawing/2014/main" id="{59A36591-E065-4CDE-84CF-6FE5ACC916AF}"/>
                </a:ext>
              </a:extLst>
            </p:cNvPr>
            <p:cNvSpPr/>
            <p:nvPr/>
          </p:nvSpPr>
          <p:spPr bwMode="auto">
            <a:xfrm rot="17378737">
              <a:off x="6302095" y="2144064"/>
              <a:ext cx="363023" cy="182488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sz="900"/>
            </a:p>
          </p:txBody>
        </p:sp>
        <p:sp>
          <p:nvSpPr>
            <p:cNvPr id="70" name="文本框 69">
              <a:extLst>
                <a:ext uri="{FF2B5EF4-FFF2-40B4-BE49-F238E27FC236}">
                  <a16:creationId xmlns:a16="http://schemas.microsoft.com/office/drawing/2014/main" id="{2D0C42C3-6A27-4CAB-9B42-03B850968C8C}"/>
                </a:ext>
              </a:extLst>
            </p:cNvPr>
            <p:cNvSpPr txBox="1"/>
            <p:nvPr/>
          </p:nvSpPr>
          <p:spPr>
            <a:xfrm rot="1141141">
              <a:off x="5348717" y="2487649"/>
              <a:ext cx="2281581" cy="1388937"/>
            </a:xfrm>
            <a:prstGeom prst="rect">
              <a:avLst/>
            </a:prstGeom>
            <a:noFill/>
          </p:spPr>
          <p:txBody>
            <a:bodyPr wrap="square" rtlCol="0">
              <a:spAutoFit/>
            </a:bodyPr>
            <a:lstStyle/>
            <a:p>
              <a:r>
                <a:rPr lang="en-US" altLang="zh-CN" sz="1100" dirty="0"/>
                <a:t>Verify Data integrity</a:t>
              </a:r>
            </a:p>
            <a:p>
              <a:endParaRPr lang="en-US" altLang="zh-CN" sz="1100" dirty="0"/>
            </a:p>
            <a:p>
              <a:r>
                <a:rPr lang="en-US" altLang="ko-KR" sz="1100" b="1" dirty="0">
                  <a:solidFill>
                    <a:schemeClr val="tx2">
                      <a:lumMod val="60000"/>
                      <a:lumOff val="40000"/>
                    </a:schemeClr>
                  </a:solidFill>
                </a:rPr>
                <a:t>Obtain UE Public key</a:t>
              </a:r>
              <a:endParaRPr lang="zh-CN" altLang="en-US" sz="1100" dirty="0"/>
            </a:p>
          </p:txBody>
        </p:sp>
      </p:grpSp>
      <p:sp>
        <p:nvSpPr>
          <p:cNvPr id="55" name="文本框 54">
            <a:extLst>
              <a:ext uri="{FF2B5EF4-FFF2-40B4-BE49-F238E27FC236}">
                <a16:creationId xmlns:a16="http://schemas.microsoft.com/office/drawing/2014/main" id="{8CBE7505-C663-4710-A6FB-1F6A417934EE}"/>
              </a:ext>
            </a:extLst>
          </p:cNvPr>
          <p:cNvSpPr txBox="1"/>
          <p:nvPr/>
        </p:nvSpPr>
        <p:spPr>
          <a:xfrm>
            <a:off x="3231282" y="1812189"/>
            <a:ext cx="1334622" cy="461665"/>
          </a:xfrm>
          <a:prstGeom prst="rect">
            <a:avLst/>
          </a:prstGeom>
          <a:noFill/>
        </p:spPr>
        <p:txBody>
          <a:bodyPr wrap="square" rtlCol="0">
            <a:spAutoFit/>
          </a:bodyPr>
          <a:lstStyle/>
          <a:p>
            <a:r>
              <a:rPr lang="en-US" altLang="zh-CN" sz="1200" b="1" dirty="0">
                <a:solidFill>
                  <a:schemeClr val="tx2">
                    <a:lumMod val="60000"/>
                    <a:lumOff val="40000"/>
                  </a:schemeClr>
                </a:solidFill>
              </a:rPr>
              <a:t>3GPP </a:t>
            </a:r>
          </a:p>
          <a:p>
            <a:r>
              <a:rPr lang="en-US" altLang="zh-CN" sz="1200" b="1" dirty="0">
                <a:solidFill>
                  <a:schemeClr val="tx2">
                    <a:lumMod val="60000"/>
                    <a:lumOff val="40000"/>
                  </a:schemeClr>
                </a:solidFill>
              </a:rPr>
              <a:t>System</a:t>
            </a:r>
            <a:endParaRPr lang="zh-CN" altLang="en-US" sz="1200" b="1" dirty="0">
              <a:solidFill>
                <a:schemeClr val="tx2">
                  <a:lumMod val="60000"/>
                  <a:lumOff val="40000"/>
                </a:schemeClr>
              </a:solidFill>
            </a:endParaRPr>
          </a:p>
        </p:txBody>
      </p:sp>
      <p:sp>
        <p:nvSpPr>
          <p:cNvPr id="56" name="文本框 55">
            <a:extLst>
              <a:ext uri="{FF2B5EF4-FFF2-40B4-BE49-F238E27FC236}">
                <a16:creationId xmlns:a16="http://schemas.microsoft.com/office/drawing/2014/main" id="{01F59D41-C343-497B-A37A-4933F7B3F67A}"/>
              </a:ext>
            </a:extLst>
          </p:cNvPr>
          <p:cNvSpPr txBox="1"/>
          <p:nvPr/>
        </p:nvSpPr>
        <p:spPr>
          <a:xfrm rot="20184994">
            <a:off x="1571768" y="2033881"/>
            <a:ext cx="1474160" cy="261610"/>
          </a:xfrm>
          <a:prstGeom prst="rect">
            <a:avLst/>
          </a:prstGeom>
          <a:noFill/>
        </p:spPr>
        <p:txBody>
          <a:bodyPr wrap="square" rtlCol="0">
            <a:spAutoFit/>
          </a:bodyPr>
          <a:lstStyle/>
          <a:p>
            <a:r>
              <a:rPr lang="en-US" altLang="zh-CN" sz="1100" dirty="0"/>
              <a:t>UE</a:t>
            </a:r>
            <a:r>
              <a:rPr lang="zh-CN" altLang="en-US" sz="1100" dirty="0"/>
              <a:t> </a:t>
            </a:r>
            <a:r>
              <a:rPr lang="en-US" altLang="zh-CN" sz="1100" dirty="0"/>
              <a:t>access</a:t>
            </a:r>
            <a:r>
              <a:rPr lang="zh-CN" altLang="en-US" sz="1100" dirty="0"/>
              <a:t> </a:t>
            </a:r>
            <a:r>
              <a:rPr lang="en-US" altLang="zh-CN" sz="1100" dirty="0"/>
              <a:t>network</a:t>
            </a:r>
            <a:endParaRPr lang="zh-CN" altLang="en-US" sz="1100" dirty="0"/>
          </a:p>
        </p:txBody>
      </p:sp>
      <p:sp>
        <p:nvSpPr>
          <p:cNvPr id="57" name="矩形 39">
            <a:extLst>
              <a:ext uri="{FF2B5EF4-FFF2-40B4-BE49-F238E27FC236}">
                <a16:creationId xmlns:a16="http://schemas.microsoft.com/office/drawing/2014/main" id="{E8F872C4-6778-448B-8450-E9AC049E0EB4}"/>
              </a:ext>
            </a:extLst>
          </p:cNvPr>
          <p:cNvSpPr>
            <a:spLocks noChangeArrowheads="1"/>
          </p:cNvSpPr>
          <p:nvPr/>
        </p:nvSpPr>
        <p:spPr bwMode="auto">
          <a:xfrm>
            <a:off x="447955" y="1427759"/>
            <a:ext cx="1791551" cy="2159269"/>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600" dirty="0"/>
          </a:p>
        </p:txBody>
      </p:sp>
      <p:sp>
        <p:nvSpPr>
          <p:cNvPr id="58" name="矩形 39">
            <a:extLst>
              <a:ext uri="{FF2B5EF4-FFF2-40B4-BE49-F238E27FC236}">
                <a16:creationId xmlns:a16="http://schemas.microsoft.com/office/drawing/2014/main" id="{D1DBF11C-1BA6-4DF5-B945-905362004AA3}"/>
              </a:ext>
            </a:extLst>
          </p:cNvPr>
          <p:cNvSpPr>
            <a:spLocks noChangeArrowheads="1"/>
          </p:cNvSpPr>
          <p:nvPr/>
        </p:nvSpPr>
        <p:spPr bwMode="auto">
          <a:xfrm>
            <a:off x="4794859" y="1427759"/>
            <a:ext cx="4048662" cy="2159269"/>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600" dirty="0"/>
          </a:p>
        </p:txBody>
      </p:sp>
      <p:sp>
        <p:nvSpPr>
          <p:cNvPr id="59" name="文本框 58">
            <a:extLst>
              <a:ext uri="{FF2B5EF4-FFF2-40B4-BE49-F238E27FC236}">
                <a16:creationId xmlns:a16="http://schemas.microsoft.com/office/drawing/2014/main" id="{CDF9D8C7-B1FF-4B62-BF26-034AA660AF34}"/>
              </a:ext>
            </a:extLst>
          </p:cNvPr>
          <p:cNvSpPr txBox="1"/>
          <p:nvPr/>
        </p:nvSpPr>
        <p:spPr>
          <a:xfrm>
            <a:off x="781918" y="1502928"/>
            <a:ext cx="1500272" cy="276999"/>
          </a:xfrm>
          <a:prstGeom prst="rect">
            <a:avLst/>
          </a:prstGeom>
          <a:noFill/>
        </p:spPr>
        <p:txBody>
          <a:bodyPr wrap="square" rtlCol="0">
            <a:spAutoFit/>
          </a:bodyPr>
          <a:lstStyle/>
          <a:p>
            <a:r>
              <a:rPr lang="en-US" altLang="zh-CN" sz="1200" dirty="0"/>
              <a:t>Data Generation</a:t>
            </a:r>
            <a:endParaRPr lang="zh-CN" altLang="en-US" sz="1200" dirty="0"/>
          </a:p>
        </p:txBody>
      </p:sp>
      <p:sp>
        <p:nvSpPr>
          <p:cNvPr id="60" name="文本框 59">
            <a:extLst>
              <a:ext uri="{FF2B5EF4-FFF2-40B4-BE49-F238E27FC236}">
                <a16:creationId xmlns:a16="http://schemas.microsoft.com/office/drawing/2014/main" id="{C3D050CF-5D4A-4AA1-87E5-B84160FB0A6A}"/>
              </a:ext>
            </a:extLst>
          </p:cNvPr>
          <p:cNvSpPr txBox="1"/>
          <p:nvPr/>
        </p:nvSpPr>
        <p:spPr>
          <a:xfrm>
            <a:off x="6168148" y="1452586"/>
            <a:ext cx="1570014" cy="276999"/>
          </a:xfrm>
          <a:prstGeom prst="rect">
            <a:avLst/>
          </a:prstGeom>
          <a:noFill/>
        </p:spPr>
        <p:txBody>
          <a:bodyPr wrap="square" rtlCol="0">
            <a:spAutoFit/>
          </a:bodyPr>
          <a:lstStyle/>
          <a:p>
            <a:r>
              <a:rPr lang="en-US" altLang="zh-CN" sz="1200" dirty="0"/>
              <a:t>Integrity Verification</a:t>
            </a:r>
            <a:endParaRPr lang="zh-CN" altLang="en-US" sz="1200" dirty="0"/>
          </a:p>
        </p:txBody>
      </p:sp>
      <p:sp>
        <p:nvSpPr>
          <p:cNvPr id="61" name="箭头: 右 60">
            <a:extLst>
              <a:ext uri="{FF2B5EF4-FFF2-40B4-BE49-F238E27FC236}">
                <a16:creationId xmlns:a16="http://schemas.microsoft.com/office/drawing/2014/main" id="{355AD4D5-49A8-4126-8213-9D157DD7839E}"/>
              </a:ext>
            </a:extLst>
          </p:cNvPr>
          <p:cNvSpPr/>
          <p:nvPr/>
        </p:nvSpPr>
        <p:spPr bwMode="auto">
          <a:xfrm rot="20181504">
            <a:off x="1731414" y="2215799"/>
            <a:ext cx="1313040" cy="185302"/>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62" name="iconfont-10585-5147482">
            <a:extLst>
              <a:ext uri="{FF2B5EF4-FFF2-40B4-BE49-F238E27FC236}">
                <a16:creationId xmlns:a16="http://schemas.microsoft.com/office/drawing/2014/main" id="{9E50B288-ACA5-4CF1-9F19-ECF8DC4938A2}"/>
              </a:ext>
            </a:extLst>
          </p:cNvPr>
          <p:cNvSpPr>
            <a:spLocks noChangeAspect="1"/>
          </p:cNvSpPr>
          <p:nvPr/>
        </p:nvSpPr>
        <p:spPr bwMode="auto">
          <a:xfrm>
            <a:off x="624594" y="2628184"/>
            <a:ext cx="346992" cy="307591"/>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sz="900" dirty="0"/>
          </a:p>
        </p:txBody>
      </p:sp>
      <p:sp>
        <p:nvSpPr>
          <p:cNvPr id="63" name="矩形 62">
            <a:extLst>
              <a:ext uri="{FF2B5EF4-FFF2-40B4-BE49-F238E27FC236}">
                <a16:creationId xmlns:a16="http://schemas.microsoft.com/office/drawing/2014/main" id="{E33335AA-0729-41E9-9CF9-A6AE72A3C7E1}"/>
              </a:ext>
            </a:extLst>
          </p:cNvPr>
          <p:cNvSpPr/>
          <p:nvPr/>
        </p:nvSpPr>
        <p:spPr>
          <a:xfrm>
            <a:off x="3085921" y="1444045"/>
            <a:ext cx="1149674" cy="369332"/>
          </a:xfrm>
          <a:prstGeom prst="rect">
            <a:avLst/>
          </a:prstGeom>
        </p:spPr>
        <p:txBody>
          <a:bodyPr wrap="none">
            <a:spAutoFit/>
          </a:bodyPr>
          <a:lstStyle/>
          <a:p>
            <a:r>
              <a:rPr lang="en-US" altLang="zh-CN" sz="900" dirty="0">
                <a:solidFill>
                  <a:prstClr val="black"/>
                </a:solidFill>
                <a:latin typeface="Calibri" panose="020F0502020204030204" pitchFamily="34" charset="0"/>
                <a:ea typeface="Malgun Gothic" panose="020B0503020000020004" pitchFamily="34" charset="-127"/>
              </a:rPr>
              <a:t>UE’s public</a:t>
            </a:r>
            <a:r>
              <a:rPr lang="zh-CN" altLang="en-US" sz="900" dirty="0">
                <a:solidFill>
                  <a:prstClr val="black"/>
                </a:solidFill>
                <a:latin typeface="Calibri" panose="020F0502020204030204" pitchFamily="34" charset="0"/>
                <a:ea typeface="Malgun Gothic" panose="020B0503020000020004" pitchFamily="34" charset="-127"/>
              </a:rPr>
              <a:t> </a:t>
            </a:r>
            <a:r>
              <a:rPr lang="en-US" altLang="zh-CN" sz="900" dirty="0">
                <a:solidFill>
                  <a:prstClr val="black"/>
                </a:solidFill>
                <a:latin typeface="Calibri" panose="020F0502020204030204" pitchFamily="34" charset="0"/>
                <a:ea typeface="Malgun Gothic" panose="020B0503020000020004" pitchFamily="34" charset="-127"/>
              </a:rPr>
              <a:t>Key</a:t>
            </a:r>
          </a:p>
          <a:p>
            <a:r>
              <a:rPr lang="en-US" altLang="ko-KR" sz="900" dirty="0">
                <a:solidFill>
                  <a:prstClr val="black"/>
                </a:solidFill>
                <a:latin typeface="Calibri" panose="020F0502020204030204" pitchFamily="34" charset="0"/>
                <a:ea typeface="Malgun Gothic" panose="020B0503020000020004" pitchFamily="34" charset="-127"/>
              </a:rPr>
              <a:t>banding information</a:t>
            </a:r>
            <a:endParaRPr lang="zh-CN" altLang="en-US" sz="900" dirty="0"/>
          </a:p>
        </p:txBody>
      </p:sp>
      <p:sp>
        <p:nvSpPr>
          <p:cNvPr id="66" name="圆角矩形 1">
            <a:extLst>
              <a:ext uri="{FF2B5EF4-FFF2-40B4-BE49-F238E27FC236}">
                <a16:creationId xmlns:a16="http://schemas.microsoft.com/office/drawing/2014/main" id="{54DA78C0-CBE9-4E3E-BE18-EE2BC9FD4E32}"/>
              </a:ext>
            </a:extLst>
          </p:cNvPr>
          <p:cNvSpPr/>
          <p:nvPr/>
        </p:nvSpPr>
        <p:spPr bwMode="auto">
          <a:xfrm>
            <a:off x="7310852" y="2582580"/>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dirty="0">
                <a:ln>
                  <a:noFill/>
                </a:ln>
                <a:solidFill>
                  <a:schemeClr val="tx1"/>
                </a:solidFill>
                <a:effectLst/>
                <a:latin typeface="Arial" panose="020B0604020202020204" pitchFamily="34" charset="0"/>
              </a:rPr>
              <a:t>Hospital</a:t>
            </a:r>
            <a:endParaRPr kumimoji="0" lang="zh-CN" altLang="en-US" sz="900" b="0" i="0" u="none" strike="noStrike" cap="none" normalizeH="0" baseline="0" dirty="0">
              <a:ln>
                <a:noFill/>
              </a:ln>
              <a:solidFill>
                <a:schemeClr val="tx1"/>
              </a:solidFill>
              <a:effectLst/>
              <a:latin typeface="Arial" panose="020B0604020202020204" pitchFamily="34" charset="0"/>
            </a:endParaRPr>
          </a:p>
        </p:txBody>
      </p:sp>
      <p:sp>
        <p:nvSpPr>
          <p:cNvPr id="67" name="圆角矩形 35">
            <a:extLst>
              <a:ext uri="{FF2B5EF4-FFF2-40B4-BE49-F238E27FC236}">
                <a16:creationId xmlns:a16="http://schemas.microsoft.com/office/drawing/2014/main" id="{0A3DE8BB-AB83-4D8F-ABAC-896D7388D1CD}"/>
              </a:ext>
            </a:extLst>
          </p:cNvPr>
          <p:cNvSpPr/>
          <p:nvPr/>
        </p:nvSpPr>
        <p:spPr bwMode="auto">
          <a:xfrm>
            <a:off x="5992342" y="2814066"/>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sz="900" dirty="0"/>
              <a:t>Logistics</a:t>
            </a:r>
            <a:endParaRPr lang="zh-CN" altLang="en-US" sz="900" dirty="0"/>
          </a:p>
        </p:txBody>
      </p:sp>
      <p:sp>
        <p:nvSpPr>
          <p:cNvPr id="68" name="右箭头 7">
            <a:extLst>
              <a:ext uri="{FF2B5EF4-FFF2-40B4-BE49-F238E27FC236}">
                <a16:creationId xmlns:a16="http://schemas.microsoft.com/office/drawing/2014/main" id="{1C30B78A-4EDF-4170-8702-AB106CAE1002}"/>
              </a:ext>
            </a:extLst>
          </p:cNvPr>
          <p:cNvSpPr/>
          <p:nvPr/>
        </p:nvSpPr>
        <p:spPr bwMode="auto">
          <a:xfrm rot="11958121">
            <a:off x="4031108" y="2307532"/>
            <a:ext cx="2133509" cy="213994"/>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72" name="矩形 1">
            <a:extLst>
              <a:ext uri="{FF2B5EF4-FFF2-40B4-BE49-F238E27FC236}">
                <a16:creationId xmlns:a16="http://schemas.microsoft.com/office/drawing/2014/main" id="{57C4DAD3-DEA5-414D-B239-B88A4E00EE62}"/>
              </a:ext>
            </a:extLst>
          </p:cNvPr>
          <p:cNvSpPr/>
          <p:nvPr/>
        </p:nvSpPr>
        <p:spPr>
          <a:xfrm>
            <a:off x="106508" y="3582057"/>
            <a:ext cx="3743238"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3"/>
              </a:buBlip>
            </a:pPr>
            <a:r>
              <a:rPr lang="en-US" altLang="en-US" sz="1600" b="1" dirty="0">
                <a:latin typeface="Calibri" panose="020F0502020204030204" pitchFamily="34" charset="0"/>
              </a:rPr>
              <a:t>Non-real-time Verification</a:t>
            </a:r>
            <a:endParaRPr lang="en-IN" altLang="en-US" sz="1800" b="1" dirty="0">
              <a:latin typeface="Calibri" panose="020F0502020204030204" pitchFamily="34" charset="0"/>
            </a:endParaRPr>
          </a:p>
        </p:txBody>
      </p:sp>
      <p:sp>
        <p:nvSpPr>
          <p:cNvPr id="74" name="圆角矩形 1">
            <a:extLst>
              <a:ext uri="{FF2B5EF4-FFF2-40B4-BE49-F238E27FC236}">
                <a16:creationId xmlns:a16="http://schemas.microsoft.com/office/drawing/2014/main" id="{F0932986-B2FE-44C6-AADB-6A5F39F9F568}"/>
              </a:ext>
            </a:extLst>
          </p:cNvPr>
          <p:cNvSpPr/>
          <p:nvPr/>
        </p:nvSpPr>
        <p:spPr bwMode="auto">
          <a:xfrm>
            <a:off x="7308401" y="2101001"/>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dirty="0">
                <a:ln>
                  <a:noFill/>
                </a:ln>
                <a:solidFill>
                  <a:schemeClr val="tx1"/>
                </a:solidFill>
                <a:effectLst/>
                <a:latin typeface="Arial" panose="020B0604020202020204" pitchFamily="34" charset="0"/>
              </a:rPr>
              <a:t>Hospital</a:t>
            </a:r>
            <a:endParaRPr kumimoji="0" lang="zh-CN" altLang="en-US" sz="900" b="0" i="0" u="none" strike="noStrike" cap="none" normalizeH="0" baseline="0" dirty="0">
              <a:ln>
                <a:noFill/>
              </a:ln>
              <a:solidFill>
                <a:schemeClr val="tx1"/>
              </a:solidFill>
              <a:effectLst/>
              <a:latin typeface="Arial" panose="020B0604020202020204" pitchFamily="34" charset="0"/>
            </a:endParaRPr>
          </a:p>
        </p:txBody>
      </p:sp>
      <p:sp>
        <p:nvSpPr>
          <p:cNvPr id="75" name="圆角矩形 1">
            <a:extLst>
              <a:ext uri="{FF2B5EF4-FFF2-40B4-BE49-F238E27FC236}">
                <a16:creationId xmlns:a16="http://schemas.microsoft.com/office/drawing/2014/main" id="{3847859F-54F1-484B-9DC9-75EDFFEE243E}"/>
              </a:ext>
            </a:extLst>
          </p:cNvPr>
          <p:cNvSpPr/>
          <p:nvPr/>
        </p:nvSpPr>
        <p:spPr bwMode="auto">
          <a:xfrm>
            <a:off x="7289846" y="4607456"/>
            <a:ext cx="680697" cy="285991"/>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900" b="0" i="0" u="none" strike="noStrike" cap="none" normalizeH="0" baseline="0" dirty="0">
                <a:ln>
                  <a:noFill/>
                </a:ln>
                <a:solidFill>
                  <a:schemeClr val="tx1"/>
                </a:solidFill>
                <a:effectLst/>
                <a:latin typeface="Arial" panose="020B0604020202020204" pitchFamily="34" charset="0"/>
              </a:rPr>
              <a:t>Hospital</a:t>
            </a:r>
            <a:endParaRPr kumimoji="0" lang="zh-CN" altLang="en-US" sz="900" b="0" i="0" u="none" strike="noStrike" cap="none" normalizeH="0" baseline="0" dirty="0">
              <a:ln>
                <a:noFill/>
              </a:ln>
              <a:solidFill>
                <a:schemeClr val="tx1"/>
              </a:solidFill>
              <a:effectLst/>
              <a:latin typeface="Arial" panose="020B0604020202020204" pitchFamily="34" charset="0"/>
            </a:endParaRPr>
          </a:p>
        </p:txBody>
      </p:sp>
      <p:sp>
        <p:nvSpPr>
          <p:cNvPr id="76" name="右箭头 7">
            <a:extLst>
              <a:ext uri="{FF2B5EF4-FFF2-40B4-BE49-F238E27FC236}">
                <a16:creationId xmlns:a16="http://schemas.microsoft.com/office/drawing/2014/main" id="{751E77FC-7500-42B0-AF00-7915352E795A}"/>
              </a:ext>
            </a:extLst>
          </p:cNvPr>
          <p:cNvSpPr/>
          <p:nvPr/>
        </p:nvSpPr>
        <p:spPr bwMode="auto">
          <a:xfrm rot="11087458">
            <a:off x="4165490" y="1992185"/>
            <a:ext cx="3060768" cy="156357"/>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77" name="右箭头 7">
            <a:extLst>
              <a:ext uri="{FF2B5EF4-FFF2-40B4-BE49-F238E27FC236}">
                <a16:creationId xmlns:a16="http://schemas.microsoft.com/office/drawing/2014/main" id="{50DC0FFE-F544-43DF-8917-5A86608200C9}"/>
              </a:ext>
            </a:extLst>
          </p:cNvPr>
          <p:cNvSpPr/>
          <p:nvPr/>
        </p:nvSpPr>
        <p:spPr bwMode="auto">
          <a:xfrm rot="11087458">
            <a:off x="4165490" y="4526671"/>
            <a:ext cx="3060768" cy="156357"/>
          </a:xfrm>
          <a:prstGeom prst="rightArrow">
            <a:avLst/>
          </a:prstGeom>
          <a:solidFill>
            <a:srgbClr val="92D050"/>
          </a:solidFill>
          <a:ln w="9525" cap="flat" cmpd="sng" algn="ctr">
            <a:no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78" name="箭头: 右 77">
            <a:extLst>
              <a:ext uri="{FF2B5EF4-FFF2-40B4-BE49-F238E27FC236}">
                <a16:creationId xmlns:a16="http://schemas.microsoft.com/office/drawing/2014/main" id="{E361CDB3-83CE-4DD8-8BB2-EAFABF584693}"/>
              </a:ext>
            </a:extLst>
          </p:cNvPr>
          <p:cNvSpPr/>
          <p:nvPr/>
        </p:nvSpPr>
        <p:spPr bwMode="auto">
          <a:xfrm>
            <a:off x="6655648" y="5096121"/>
            <a:ext cx="617334" cy="151086"/>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81" name="文本框 80">
            <a:extLst>
              <a:ext uri="{FF2B5EF4-FFF2-40B4-BE49-F238E27FC236}">
                <a16:creationId xmlns:a16="http://schemas.microsoft.com/office/drawing/2014/main" id="{D5DA0B83-EBF3-488A-B3E6-A851A4F66CC6}"/>
              </a:ext>
            </a:extLst>
          </p:cNvPr>
          <p:cNvSpPr txBox="1"/>
          <p:nvPr/>
        </p:nvSpPr>
        <p:spPr>
          <a:xfrm>
            <a:off x="6746890" y="5269673"/>
            <a:ext cx="526092" cy="276999"/>
          </a:xfrm>
          <a:prstGeom prst="rect">
            <a:avLst/>
          </a:prstGeom>
          <a:noFill/>
        </p:spPr>
        <p:txBody>
          <a:bodyPr wrap="square" rtlCol="0">
            <a:spAutoFit/>
          </a:bodyPr>
          <a:lstStyle/>
          <a:p>
            <a:r>
              <a:rPr lang="en-US" altLang="zh-CN" sz="1200" b="1" dirty="0">
                <a:solidFill>
                  <a:schemeClr val="tx2">
                    <a:lumMod val="60000"/>
                    <a:lumOff val="40000"/>
                  </a:schemeClr>
                </a:solidFill>
              </a:rPr>
              <a:t>PGP</a:t>
            </a:r>
            <a:endParaRPr lang="zh-CN" altLang="en-US" sz="1200" b="1" dirty="0">
              <a:solidFill>
                <a:schemeClr val="tx2">
                  <a:lumMod val="60000"/>
                  <a:lumOff val="40000"/>
                </a:schemeClr>
              </a:solidFill>
            </a:endParaRPr>
          </a:p>
        </p:txBody>
      </p:sp>
      <p:sp>
        <p:nvSpPr>
          <p:cNvPr id="41" name="箭头: 右 40">
            <a:extLst>
              <a:ext uri="{FF2B5EF4-FFF2-40B4-BE49-F238E27FC236}">
                <a16:creationId xmlns:a16="http://schemas.microsoft.com/office/drawing/2014/main" id="{2AA23088-4CD5-4658-9457-E453F11E2897}"/>
              </a:ext>
            </a:extLst>
          </p:cNvPr>
          <p:cNvSpPr/>
          <p:nvPr/>
        </p:nvSpPr>
        <p:spPr bwMode="auto">
          <a:xfrm>
            <a:off x="1867499" y="2840171"/>
            <a:ext cx="4114198" cy="274120"/>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82" name="文本框 81">
            <a:extLst>
              <a:ext uri="{FF2B5EF4-FFF2-40B4-BE49-F238E27FC236}">
                <a16:creationId xmlns:a16="http://schemas.microsoft.com/office/drawing/2014/main" id="{C8B0CB31-D93D-40A1-A8A8-F8946CBFB093}"/>
              </a:ext>
            </a:extLst>
          </p:cNvPr>
          <p:cNvSpPr txBox="1"/>
          <p:nvPr/>
        </p:nvSpPr>
        <p:spPr>
          <a:xfrm>
            <a:off x="3132790" y="2593521"/>
            <a:ext cx="1978669" cy="261610"/>
          </a:xfrm>
          <a:prstGeom prst="rect">
            <a:avLst/>
          </a:prstGeom>
          <a:noFill/>
        </p:spPr>
        <p:txBody>
          <a:bodyPr wrap="square" rtlCol="0">
            <a:spAutoFit/>
          </a:bodyPr>
          <a:lstStyle/>
          <a:p>
            <a:r>
              <a:rPr lang="en-US" altLang="zh-CN" sz="1100" dirty="0" err="1"/>
              <a:t>Data+data</a:t>
            </a:r>
            <a:r>
              <a:rPr lang="en-US" altLang="zh-CN" sz="1100" dirty="0"/>
              <a:t> signature</a:t>
            </a:r>
            <a:endParaRPr lang="zh-CN" altLang="en-US" sz="1100" dirty="0"/>
          </a:p>
        </p:txBody>
      </p:sp>
      <p:sp>
        <p:nvSpPr>
          <p:cNvPr id="83" name="箭头: 右 82">
            <a:extLst>
              <a:ext uri="{FF2B5EF4-FFF2-40B4-BE49-F238E27FC236}">
                <a16:creationId xmlns:a16="http://schemas.microsoft.com/office/drawing/2014/main" id="{21557722-B588-434E-85AF-2BA85EF6F34F}"/>
              </a:ext>
            </a:extLst>
          </p:cNvPr>
          <p:cNvSpPr/>
          <p:nvPr/>
        </p:nvSpPr>
        <p:spPr bwMode="auto">
          <a:xfrm>
            <a:off x="1872822" y="2598496"/>
            <a:ext cx="5435580" cy="261394"/>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84" name="Rectangle 9">
            <a:extLst>
              <a:ext uri="{FF2B5EF4-FFF2-40B4-BE49-F238E27FC236}">
                <a16:creationId xmlns:a16="http://schemas.microsoft.com/office/drawing/2014/main" id="{6FD62739-E571-4CBD-8BA3-39637CC98F23}"/>
              </a:ext>
            </a:extLst>
          </p:cNvPr>
          <p:cNvSpPr/>
          <p:nvPr/>
        </p:nvSpPr>
        <p:spPr>
          <a:xfrm>
            <a:off x="1042652" y="5067637"/>
            <a:ext cx="733113" cy="43065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200" b="1" dirty="0"/>
              <a:t>IoT UE</a:t>
            </a:r>
            <a:endParaRPr lang="en-US" sz="1200" b="1" dirty="0"/>
          </a:p>
        </p:txBody>
      </p:sp>
      <p:sp>
        <p:nvSpPr>
          <p:cNvPr id="2" name="文本框 1"/>
          <p:cNvSpPr txBox="1"/>
          <p:nvPr/>
        </p:nvSpPr>
        <p:spPr>
          <a:xfrm>
            <a:off x="7998520" y="2656599"/>
            <a:ext cx="1200970" cy="461665"/>
          </a:xfrm>
          <a:prstGeom prst="rect">
            <a:avLst/>
          </a:prstGeom>
          <a:noFill/>
        </p:spPr>
        <p:txBody>
          <a:bodyPr wrap="none" rtlCol="0">
            <a:spAutoFit/>
          </a:bodyPr>
          <a:lstStyle/>
          <a:p>
            <a:r>
              <a:rPr lang="en-US" altLang="zh-CN" sz="1200" b="1" dirty="0">
                <a:solidFill>
                  <a:schemeClr val="tx2">
                    <a:lumMod val="60000"/>
                    <a:lumOff val="40000"/>
                  </a:schemeClr>
                </a:solidFill>
              </a:rPr>
              <a:t>Data collector</a:t>
            </a:r>
          </a:p>
          <a:p>
            <a:r>
              <a:rPr lang="en-US" altLang="zh-CN" sz="1200" b="1" dirty="0">
                <a:solidFill>
                  <a:schemeClr val="tx2">
                    <a:lumMod val="60000"/>
                    <a:lumOff val="40000"/>
                  </a:schemeClr>
                </a:solidFill>
              </a:rPr>
              <a:t>Data verifier</a:t>
            </a:r>
            <a:endParaRPr lang="zh-CN" altLang="en-US" sz="1200" b="1" dirty="0">
              <a:solidFill>
                <a:schemeClr val="tx2">
                  <a:lumMod val="60000"/>
                  <a:lumOff val="40000"/>
                </a:schemeClr>
              </a:solidFill>
            </a:endParaRPr>
          </a:p>
        </p:txBody>
      </p:sp>
      <p:sp>
        <p:nvSpPr>
          <p:cNvPr id="73" name="文本框 72"/>
          <p:cNvSpPr txBox="1"/>
          <p:nvPr/>
        </p:nvSpPr>
        <p:spPr>
          <a:xfrm>
            <a:off x="6705409" y="2971249"/>
            <a:ext cx="965329" cy="400110"/>
          </a:xfrm>
          <a:prstGeom prst="rect">
            <a:avLst/>
          </a:prstGeom>
          <a:noFill/>
        </p:spPr>
        <p:txBody>
          <a:bodyPr wrap="none" rtlCol="0">
            <a:spAutoFit/>
          </a:bodyPr>
          <a:lstStyle/>
          <a:p>
            <a:r>
              <a:rPr lang="en-US" altLang="zh-CN" dirty="0"/>
              <a:t>Data collector</a:t>
            </a:r>
          </a:p>
          <a:p>
            <a:r>
              <a:rPr lang="en-US" altLang="zh-CN" dirty="0"/>
              <a:t>Data verifier</a:t>
            </a:r>
            <a:endParaRPr lang="zh-CN" altLang="en-US" dirty="0"/>
          </a:p>
        </p:txBody>
      </p:sp>
      <p:sp>
        <p:nvSpPr>
          <p:cNvPr id="79" name="文本框 78"/>
          <p:cNvSpPr txBox="1"/>
          <p:nvPr/>
        </p:nvSpPr>
        <p:spPr>
          <a:xfrm>
            <a:off x="6264225" y="5483595"/>
            <a:ext cx="965329" cy="400110"/>
          </a:xfrm>
          <a:prstGeom prst="rect">
            <a:avLst/>
          </a:prstGeom>
          <a:noFill/>
        </p:spPr>
        <p:txBody>
          <a:bodyPr wrap="none" rtlCol="0">
            <a:spAutoFit/>
          </a:bodyPr>
          <a:lstStyle/>
          <a:p>
            <a:r>
              <a:rPr lang="en-US" altLang="zh-CN" dirty="0"/>
              <a:t>Data collector</a:t>
            </a:r>
          </a:p>
          <a:p>
            <a:r>
              <a:rPr lang="en-US" altLang="zh-CN" dirty="0"/>
              <a:t>Data verifier</a:t>
            </a:r>
            <a:endParaRPr lang="zh-CN" altLang="en-US" dirty="0"/>
          </a:p>
        </p:txBody>
      </p:sp>
      <p:sp>
        <p:nvSpPr>
          <p:cNvPr id="80" name="文本框 79"/>
          <p:cNvSpPr txBox="1"/>
          <p:nvPr/>
        </p:nvSpPr>
        <p:spPr>
          <a:xfrm>
            <a:off x="7980913" y="4904654"/>
            <a:ext cx="1071127" cy="276999"/>
          </a:xfrm>
          <a:prstGeom prst="rect">
            <a:avLst/>
          </a:prstGeom>
          <a:noFill/>
        </p:spPr>
        <p:txBody>
          <a:bodyPr wrap="none" rtlCol="0">
            <a:spAutoFit/>
          </a:bodyPr>
          <a:lstStyle/>
          <a:p>
            <a:r>
              <a:rPr lang="en-US" altLang="zh-CN" sz="1200" b="1" dirty="0">
                <a:solidFill>
                  <a:schemeClr val="tx2">
                    <a:lumMod val="60000"/>
                    <a:lumOff val="40000"/>
                  </a:schemeClr>
                </a:solidFill>
              </a:rPr>
              <a:t>Data verifier</a:t>
            </a:r>
            <a:endParaRPr lang="zh-CN" altLang="en-US" sz="1200" b="1" dirty="0">
              <a:solidFill>
                <a:schemeClr val="tx2">
                  <a:lumMod val="60000"/>
                  <a:lumOff val="40000"/>
                </a:schemeClr>
              </a:solidFill>
            </a:endParaRPr>
          </a:p>
        </p:txBody>
      </p:sp>
      <p:sp>
        <p:nvSpPr>
          <p:cNvPr id="3" name="椭圆 2"/>
          <p:cNvSpPr/>
          <p:nvPr/>
        </p:nvSpPr>
        <p:spPr bwMode="auto">
          <a:xfrm>
            <a:off x="7670738" y="2436574"/>
            <a:ext cx="1658613" cy="914994"/>
          </a:xfrm>
          <a:prstGeom prst="ellipse">
            <a:avLst/>
          </a:prstGeom>
          <a:noFill/>
          <a:ln w="28575" cap="flat" cmpd="sng" algn="ctr">
            <a:solidFill>
              <a:srgbClr val="FF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5" name="椭圆 84"/>
          <p:cNvSpPr/>
          <p:nvPr/>
        </p:nvSpPr>
        <p:spPr bwMode="auto">
          <a:xfrm>
            <a:off x="7746820" y="4568601"/>
            <a:ext cx="1658613" cy="914994"/>
          </a:xfrm>
          <a:prstGeom prst="ellipse">
            <a:avLst/>
          </a:prstGeom>
          <a:noFill/>
          <a:ln w="28575" cap="flat" cmpd="sng" algn="ctr">
            <a:solidFill>
              <a:srgbClr val="FF00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 name="箭头: 右 7">
            <a:extLst>
              <a:ext uri="{FF2B5EF4-FFF2-40B4-BE49-F238E27FC236}">
                <a16:creationId xmlns:a16="http://schemas.microsoft.com/office/drawing/2014/main" id="{D6900238-1307-4701-BFD2-D6A641ED88DA}"/>
              </a:ext>
            </a:extLst>
          </p:cNvPr>
          <p:cNvSpPr/>
          <p:nvPr/>
        </p:nvSpPr>
        <p:spPr bwMode="auto">
          <a:xfrm>
            <a:off x="1794691" y="5197679"/>
            <a:ext cx="4197651" cy="22891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900" b="0" i="0" u="none" strike="noStrike" cap="none" normalizeH="0" baseline="0">
              <a:ln>
                <a:noFill/>
              </a:ln>
              <a:solidFill>
                <a:schemeClr val="tx1"/>
              </a:solidFill>
              <a:effectLst/>
              <a:latin typeface="Arial" panose="020B0604020202020204" pitchFamily="34" charset="0"/>
            </a:endParaRPr>
          </a:p>
        </p:txBody>
      </p:sp>
      <p:sp>
        <p:nvSpPr>
          <p:cNvPr id="5" name="文本框 4"/>
          <p:cNvSpPr txBox="1"/>
          <p:nvPr/>
        </p:nvSpPr>
        <p:spPr>
          <a:xfrm>
            <a:off x="2282190" y="6153662"/>
            <a:ext cx="4360241" cy="246221"/>
          </a:xfrm>
          <a:prstGeom prst="rect">
            <a:avLst/>
          </a:prstGeom>
          <a:noFill/>
        </p:spPr>
        <p:txBody>
          <a:bodyPr wrap="square" rtlCol="0">
            <a:spAutoFit/>
          </a:bodyPr>
          <a:lstStyle/>
          <a:p>
            <a:r>
              <a:rPr lang="en-US" altLang="zh-CN" dirty="0"/>
              <a:t>The communication is real-time, but the service can be non real-time</a:t>
            </a:r>
            <a:endParaRPr lang="zh-CN" altLang="en-US" dirty="0"/>
          </a:p>
        </p:txBody>
      </p:sp>
      <p:sp>
        <p:nvSpPr>
          <p:cNvPr id="87" name="文本框 86">
            <a:extLst>
              <a:ext uri="{FF2B5EF4-FFF2-40B4-BE49-F238E27FC236}">
                <a16:creationId xmlns:a16="http://schemas.microsoft.com/office/drawing/2014/main" id="{73C83BEA-6526-4009-959A-6557D33D4790}"/>
              </a:ext>
            </a:extLst>
          </p:cNvPr>
          <p:cNvSpPr txBox="1"/>
          <p:nvPr/>
        </p:nvSpPr>
        <p:spPr>
          <a:xfrm>
            <a:off x="6384616" y="4893030"/>
            <a:ext cx="1590963" cy="215444"/>
          </a:xfrm>
          <a:prstGeom prst="rect">
            <a:avLst/>
          </a:prstGeom>
          <a:noFill/>
        </p:spPr>
        <p:txBody>
          <a:bodyPr wrap="square" rtlCol="0">
            <a:spAutoFit/>
          </a:bodyPr>
          <a:lstStyle/>
          <a:p>
            <a:r>
              <a:rPr lang="en-US" altLang="zh-CN" sz="800" dirty="0" err="1"/>
              <a:t>Data+data</a:t>
            </a:r>
            <a:r>
              <a:rPr lang="en-US" altLang="zh-CN" sz="800" dirty="0"/>
              <a:t> signature</a:t>
            </a:r>
            <a:endParaRPr lang="zh-CN" altLang="en-US" sz="800" dirty="0"/>
          </a:p>
        </p:txBody>
      </p:sp>
    </p:spTree>
    <p:extLst>
      <p:ext uri="{BB962C8B-B14F-4D97-AF65-F5344CB8AC3E}">
        <p14:creationId xmlns:p14="http://schemas.microsoft.com/office/powerpoint/2010/main" val="827072187"/>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Non real-time</a:t>
            </a:r>
            <a:r>
              <a:rPr lang="zh-CN" altLang="en-US" b="1" dirty="0">
                <a:effectLst>
                  <a:outerShdw blurRad="38100" dist="38100" dir="2700000" algn="tl">
                    <a:srgbClr val="000000">
                      <a:alpha val="43137"/>
                    </a:srgbClr>
                  </a:outerShdw>
                </a:effectLst>
              </a:rPr>
              <a:t> </a:t>
            </a:r>
            <a:r>
              <a:rPr lang="en-US" altLang="zh-CN" b="1" dirty="0">
                <a:effectLst>
                  <a:outerShdw blurRad="38100" dist="38100" dir="2700000" algn="tl">
                    <a:srgbClr val="000000">
                      <a:alpha val="43137"/>
                    </a:srgbClr>
                  </a:outerShdw>
                </a:effectLst>
              </a:rPr>
              <a:t>Service</a:t>
            </a:r>
            <a:endParaRPr lang="zh-CN" altLang="en-US" b="1" dirty="0">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pPr>
              <a:spcBef>
                <a:spcPts val="600"/>
              </a:spcBef>
              <a:spcAft>
                <a:spcPts val="600"/>
              </a:spcAft>
            </a:pPr>
            <a:r>
              <a:rPr lang="en-US" altLang="zh-CN" sz="1600" b="1" kern="1200" dirty="0">
                <a:latin typeface="Calibri" panose="020F0502020204030204" pitchFamily="34" charset="0"/>
              </a:rPr>
              <a:t>real-time integrity protection service</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After the data is transferred from </a:t>
            </a:r>
            <a:r>
              <a:rPr lang="en-US" altLang="zh-CN" sz="1400" kern="1200" dirty="0" err="1">
                <a:solidFill>
                  <a:prstClr val="black"/>
                </a:solidFill>
                <a:latin typeface="Calibri" panose="020F0502020204030204" pitchFamily="34" charset="0"/>
                <a:ea typeface="Malgun Gothic" panose="020B0503020000020004" pitchFamily="34" charset="-127"/>
              </a:rPr>
              <a:t>IoT</a:t>
            </a:r>
            <a:r>
              <a:rPr lang="en-US" altLang="zh-CN" sz="1400" kern="1200" dirty="0">
                <a:solidFill>
                  <a:prstClr val="black"/>
                </a:solidFill>
                <a:latin typeface="Calibri" panose="020F0502020204030204" pitchFamily="34" charset="0"/>
                <a:ea typeface="Malgun Gothic" panose="020B0503020000020004" pitchFamily="34" charset="-127"/>
              </a:rPr>
              <a:t> UE to SP, the SP verifies</a:t>
            </a:r>
            <a:r>
              <a:rPr lang="zh-CN" altLang="en-US" sz="1400" kern="1200" dirty="0">
                <a:solidFill>
                  <a:prstClr val="black"/>
                </a:solidFill>
                <a:latin typeface="Calibri" panose="020F0502020204030204" pitchFamily="34" charset="0"/>
                <a:ea typeface="Malgun Gothic" panose="020B0503020000020004" pitchFamily="34" charset="-127"/>
              </a:rPr>
              <a:t> </a:t>
            </a:r>
            <a:r>
              <a:rPr lang="en-US" altLang="zh-CN" sz="1400" kern="1200" dirty="0">
                <a:solidFill>
                  <a:prstClr val="black"/>
                </a:solidFill>
                <a:latin typeface="Calibri" panose="020F0502020204030204" pitchFamily="34" charset="0"/>
                <a:ea typeface="Malgun Gothic" panose="020B0503020000020004" pitchFamily="34" charset="-127"/>
              </a:rPr>
              <a:t>the data integrity, if the data haven’t been changed, and then stores it in SP. (this kind of SP can be called the </a:t>
            </a:r>
            <a:r>
              <a:rPr lang="en-US" altLang="zh-CN" sz="1400" b="1" dirty="0">
                <a:solidFill>
                  <a:schemeClr val="tx2">
                    <a:lumMod val="60000"/>
                    <a:lumOff val="40000"/>
                  </a:schemeClr>
                </a:solidFill>
              </a:rPr>
              <a:t>Data collector)</a:t>
            </a: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If the upstream SP wants to obtain data, it needs to have direct interaction with UE. (The upstream SP is also the </a:t>
            </a:r>
            <a:r>
              <a:rPr lang="en-US" altLang="zh-CN" sz="1400" b="1" dirty="0">
                <a:solidFill>
                  <a:schemeClr val="tx2">
                    <a:lumMod val="60000"/>
                    <a:lumOff val="40000"/>
                  </a:schemeClr>
                </a:solidFill>
              </a:rPr>
              <a:t>Data collector</a:t>
            </a:r>
            <a:r>
              <a:rPr lang="en-US" altLang="zh-CN" sz="1400" kern="1200" dirty="0">
                <a:solidFill>
                  <a:prstClr val="black"/>
                </a:solidFill>
                <a:latin typeface="Calibri" panose="020F0502020204030204" pitchFamily="34" charset="0"/>
                <a:ea typeface="Malgun Gothic" panose="020B0503020000020004" pitchFamily="34" charset="-127"/>
              </a:rPr>
              <a:t>)</a:t>
            </a:r>
          </a:p>
          <a:p>
            <a:pPr>
              <a:buFont typeface="Arial" panose="020B0604020202020204" pitchFamily="34" charset="0"/>
              <a:buChar char="•"/>
            </a:pPr>
            <a:r>
              <a:rPr lang="en-US" altLang="zh-CN" sz="1400" dirty="0" err="1"/>
              <a:t>Logistics’s</a:t>
            </a:r>
            <a:r>
              <a:rPr lang="en-US" altLang="zh-CN" sz="1400" dirty="0"/>
              <a:t> SPs </a:t>
            </a:r>
            <a:r>
              <a:rPr lang="en-US" altLang="zh-CN" sz="1400" kern="1200" dirty="0">
                <a:solidFill>
                  <a:prstClr val="black"/>
                </a:solidFill>
                <a:latin typeface="Calibri" panose="020F0502020204030204" pitchFamily="34" charset="0"/>
                <a:ea typeface="Malgun Gothic" panose="020B0503020000020004" pitchFamily="34" charset="-127"/>
              </a:rPr>
              <a:t>and UE usually belong to real-time integrity protection</a:t>
            </a:r>
            <a:r>
              <a:rPr lang="en-US" altLang="zh-CN" sz="1400" kern="1200" dirty="0" smtClean="0">
                <a:solidFill>
                  <a:prstClr val="black"/>
                </a:solidFill>
                <a:latin typeface="Calibri" panose="020F0502020204030204" pitchFamily="34" charset="0"/>
                <a:ea typeface="Malgun Gothic" panose="020B0503020000020004" pitchFamily="34" charset="-127"/>
              </a:rPr>
              <a:t>.(application layer data process)</a:t>
            </a: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a:p>
            <a:pPr>
              <a:spcBef>
                <a:spcPts val="600"/>
              </a:spcBef>
              <a:spcAft>
                <a:spcPts val="600"/>
              </a:spcAft>
            </a:pPr>
            <a:r>
              <a:rPr lang="en-US" altLang="zh-CN" sz="1600" b="1" kern="1200" dirty="0">
                <a:latin typeface="Calibri" panose="020F0502020204030204" pitchFamily="34" charset="0"/>
              </a:rPr>
              <a:t>Non real-time integrity protection service</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After the data is transferred from </a:t>
            </a:r>
            <a:r>
              <a:rPr lang="en-US" altLang="zh-CN" sz="1400" kern="1200" dirty="0" err="1">
                <a:solidFill>
                  <a:prstClr val="black"/>
                </a:solidFill>
                <a:latin typeface="Calibri" panose="020F0502020204030204" pitchFamily="34" charset="0"/>
                <a:ea typeface="Malgun Gothic" panose="020B0503020000020004" pitchFamily="34" charset="-127"/>
              </a:rPr>
              <a:t>IoT</a:t>
            </a:r>
            <a:r>
              <a:rPr lang="en-US" altLang="zh-CN" sz="1400" kern="1200" dirty="0">
                <a:solidFill>
                  <a:prstClr val="black"/>
                </a:solidFill>
                <a:latin typeface="Calibri" panose="020F0502020204030204" pitchFamily="34" charset="0"/>
                <a:ea typeface="Malgun Gothic" panose="020B0503020000020004" pitchFamily="34" charset="-127"/>
              </a:rPr>
              <a:t> UE to SP, the SP verifies</a:t>
            </a:r>
            <a:r>
              <a:rPr lang="zh-CN" altLang="en-US" sz="1400" kern="1200" dirty="0">
                <a:solidFill>
                  <a:prstClr val="black"/>
                </a:solidFill>
                <a:latin typeface="Calibri" panose="020F0502020204030204" pitchFamily="34" charset="0"/>
                <a:ea typeface="Malgun Gothic" panose="020B0503020000020004" pitchFamily="34" charset="-127"/>
              </a:rPr>
              <a:t> </a:t>
            </a:r>
            <a:r>
              <a:rPr lang="en-US" altLang="zh-CN" sz="1400" kern="1200" dirty="0">
                <a:solidFill>
                  <a:prstClr val="black"/>
                </a:solidFill>
                <a:latin typeface="Calibri" panose="020F0502020204030204" pitchFamily="34" charset="0"/>
                <a:ea typeface="Malgun Gothic" panose="020B0503020000020004" pitchFamily="34" charset="-127"/>
              </a:rPr>
              <a:t>the data integrity, if the data haven’t been changed, and then stores it in SP.</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upstream SP can obtain the data of SP (</a:t>
            </a:r>
            <a:r>
              <a:rPr lang="en-US" altLang="zh-CN" sz="1400" b="1" dirty="0">
                <a:solidFill>
                  <a:schemeClr val="tx2">
                    <a:lumMod val="60000"/>
                    <a:lumOff val="40000"/>
                  </a:schemeClr>
                </a:solidFill>
              </a:rPr>
              <a:t>Data collector</a:t>
            </a:r>
            <a:r>
              <a:rPr lang="en-US" altLang="zh-CN" sz="1400" kern="1200" dirty="0">
                <a:solidFill>
                  <a:prstClr val="black"/>
                </a:solidFill>
                <a:latin typeface="Calibri" panose="020F0502020204030204" pitchFamily="34" charset="0"/>
                <a:ea typeface="Malgun Gothic" panose="020B0503020000020004" pitchFamily="34" charset="-127"/>
              </a:rPr>
              <a:t>) through PGP technology. The upstream SP do not need to be </a:t>
            </a:r>
            <a:r>
              <a:rPr lang="en-US" altLang="zh-CN" sz="1400" b="1" dirty="0">
                <a:solidFill>
                  <a:schemeClr val="tx2">
                    <a:lumMod val="60000"/>
                    <a:lumOff val="40000"/>
                  </a:schemeClr>
                </a:solidFill>
              </a:rPr>
              <a:t>Data collector</a:t>
            </a:r>
            <a:r>
              <a:rPr lang="en-US" altLang="zh-CN" sz="1400" kern="1200" dirty="0">
                <a:solidFill>
                  <a:prstClr val="black"/>
                </a:solidFill>
                <a:latin typeface="Calibri" panose="020F0502020204030204" pitchFamily="34" charset="0"/>
                <a:ea typeface="Malgun Gothic" panose="020B0503020000020004" pitchFamily="34" charset="-127"/>
              </a:rPr>
              <a:t>, but </a:t>
            </a:r>
            <a:r>
              <a:rPr lang="en-US" altLang="zh-CN" sz="1400" b="1" dirty="0">
                <a:solidFill>
                  <a:schemeClr val="tx2">
                    <a:lumMod val="60000"/>
                    <a:lumOff val="40000"/>
                  </a:schemeClr>
                </a:solidFill>
              </a:rPr>
              <a:t>Data verifier.</a:t>
            </a:r>
            <a:r>
              <a:rPr lang="en-US" altLang="zh-CN" sz="1400" kern="1200" dirty="0">
                <a:solidFill>
                  <a:prstClr val="black"/>
                </a:solidFill>
                <a:latin typeface="Calibri" panose="020F0502020204030204" pitchFamily="34" charset="0"/>
                <a:ea typeface="Malgun Gothic" panose="020B0503020000020004" pitchFamily="34" charset="-127"/>
              </a:rPr>
              <a:t> </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data trust between SP and upstream SP depends on paper contract, in PGP technology without 3GPP.</a:t>
            </a: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data trust between SP and upstream SP depends on PGP technology with 3GPP by using  the public key shared by 3GPP system. This part belongs to </a:t>
            </a:r>
            <a:r>
              <a:rPr lang="en-US" altLang="zh-CN" sz="1400" b="1" dirty="0">
                <a:solidFill>
                  <a:schemeClr val="tx2">
                    <a:lumMod val="60000"/>
                    <a:lumOff val="40000"/>
                  </a:schemeClr>
                </a:solidFill>
              </a:rPr>
              <a:t>non real time integrity protection service</a:t>
            </a:r>
            <a:r>
              <a:rPr lang="en-US" altLang="zh-CN" sz="1400" kern="1200" dirty="0">
                <a:solidFill>
                  <a:prstClr val="black"/>
                </a:solidFill>
                <a:latin typeface="Calibri" panose="020F0502020204030204" pitchFamily="34" charset="0"/>
                <a:ea typeface="Malgun Gothic" panose="020B0503020000020004" pitchFamily="34" charset="-127"/>
              </a:rPr>
              <a:t>. However, 3GPP does not participate in data preservation.</a:t>
            </a: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endParaRPr lang="zh-CN" altLang="en-US"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p:txBody>
      </p:sp>
      <p:sp>
        <p:nvSpPr>
          <p:cNvPr id="4" name="矩形 3"/>
          <p:cNvSpPr/>
          <p:nvPr/>
        </p:nvSpPr>
        <p:spPr>
          <a:xfrm>
            <a:off x="2009501" y="5839025"/>
            <a:ext cx="5307287" cy="307777"/>
          </a:xfrm>
          <a:prstGeom prst="rect">
            <a:avLst/>
          </a:prstGeom>
        </p:spPr>
        <p:txBody>
          <a:bodyPr wrap="none">
            <a:spAutoFit/>
          </a:bodyPr>
          <a:lstStyle/>
          <a:p>
            <a:r>
              <a:rPr lang="en-US" altLang="zh-CN" sz="1400" b="1" dirty="0">
                <a:solidFill>
                  <a:schemeClr val="tx2">
                    <a:lumMod val="60000"/>
                    <a:lumOff val="40000"/>
                  </a:schemeClr>
                </a:solidFill>
                <a:latin typeface="+mn-lt"/>
              </a:rPr>
              <a:t>The communication is real-time, but the service can be non real-time</a:t>
            </a:r>
            <a:endParaRPr lang="zh-CN" altLang="en-US" sz="1400" b="1" dirty="0">
              <a:solidFill>
                <a:schemeClr val="tx2">
                  <a:lumMod val="60000"/>
                  <a:lumOff val="40000"/>
                </a:schemeClr>
              </a:solidFill>
              <a:latin typeface="+mn-lt"/>
            </a:endParaRPr>
          </a:p>
        </p:txBody>
      </p:sp>
    </p:spTree>
    <p:extLst>
      <p:ext uri="{BB962C8B-B14F-4D97-AF65-F5344CB8AC3E}">
        <p14:creationId xmlns:p14="http://schemas.microsoft.com/office/powerpoint/2010/main" val="2208231290"/>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Non real-time</a:t>
            </a:r>
            <a:r>
              <a:rPr lang="zh-CN" altLang="en-US" b="1" dirty="0">
                <a:effectLst>
                  <a:outerShdw blurRad="38100" dist="38100" dir="2700000" algn="tl">
                    <a:srgbClr val="000000">
                      <a:alpha val="43137"/>
                    </a:srgbClr>
                  </a:outerShdw>
                </a:effectLst>
              </a:rPr>
              <a:t> </a:t>
            </a:r>
            <a:r>
              <a:rPr lang="en-US" altLang="zh-CN" b="1" dirty="0">
                <a:effectLst>
                  <a:outerShdw blurRad="38100" dist="38100" dir="2700000" algn="tl">
                    <a:srgbClr val="000000">
                      <a:alpha val="43137"/>
                    </a:srgbClr>
                  </a:outerShdw>
                </a:effectLst>
              </a:rPr>
              <a:t>Service</a:t>
            </a:r>
            <a:endParaRPr lang="zh-CN" altLang="en-US" b="1" dirty="0">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en-US" altLang="zh-CN" dirty="0"/>
              <a:t>Typical use cases</a:t>
            </a:r>
          </a:p>
          <a:p>
            <a:endParaRPr lang="en-US" altLang="zh-CN" dirty="0"/>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post audit of insurance industry usually takes place within 1-2 weeks. For example, after the occurrence of agricultural disasters, the insurance industry can query whether the data reported by IOT equipment is true.</a:t>
            </a: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The collection of drug transportation data in logistics, continues in the process of transportation. When the logistics equipment arrives at the location(hospital), SP(hospital) will trigger the verification of data.</a:t>
            </a:r>
          </a:p>
          <a:p>
            <a:pPr>
              <a:buFont typeface="Arial" panose="020B0604020202020204" pitchFamily="34" charset="0"/>
              <a:buChar char="•"/>
            </a:pPr>
            <a:endParaRPr lang="en-US" altLang="zh-CN" sz="1400" kern="1200" dirty="0">
              <a:solidFill>
                <a:prstClr val="black"/>
              </a:solidFill>
              <a:latin typeface="Calibri" panose="020F0502020204030204" pitchFamily="34" charset="0"/>
              <a:ea typeface="Malgun Gothic" panose="020B0503020000020004" pitchFamily="34" charset="-127"/>
            </a:endParaRPr>
          </a:p>
          <a:p>
            <a:pPr>
              <a:buFont typeface="Arial" panose="020B0604020202020204" pitchFamily="34" charset="0"/>
              <a:buChar char="•"/>
            </a:pPr>
            <a:r>
              <a:rPr lang="en-US" altLang="zh-CN" sz="1400" kern="1200" dirty="0">
                <a:solidFill>
                  <a:prstClr val="black"/>
                </a:solidFill>
                <a:latin typeface="Calibri" panose="020F0502020204030204" pitchFamily="34" charset="0"/>
                <a:ea typeface="Malgun Gothic" panose="020B0503020000020004" pitchFamily="34" charset="-127"/>
              </a:rPr>
              <a:t>Generally speaking, insurance companies and hospitals do not have the ability to collect UE data on a large scale.</a:t>
            </a:r>
            <a:endParaRPr lang="zh-CN" altLang="en-US" sz="1400" kern="1200" dirty="0">
              <a:solidFill>
                <a:prstClr val="black"/>
              </a:solidFill>
              <a:latin typeface="Calibri" panose="020F0502020204030204" pitchFamily="34" charset="0"/>
              <a:ea typeface="Malgun Gothic" panose="020B0503020000020004" pitchFamily="34" charset="-127"/>
            </a:endParaRPr>
          </a:p>
        </p:txBody>
      </p:sp>
    </p:spTree>
    <p:extLst>
      <p:ext uri="{BB962C8B-B14F-4D97-AF65-F5344CB8AC3E}">
        <p14:creationId xmlns:p14="http://schemas.microsoft.com/office/powerpoint/2010/main" val="376369611"/>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95275" y="806451"/>
            <a:ext cx="8388350" cy="2365374"/>
          </a:xfrm>
        </p:spPr>
        <p:txBody>
          <a:bodyPr/>
          <a:lstStyle/>
          <a:p>
            <a:pPr>
              <a:lnSpc>
                <a:spcPct val="150000"/>
              </a:lnSpc>
            </a:pPr>
            <a:r>
              <a:rPr lang="en-US" altLang="zh-CN" sz="1800" dirty="0">
                <a:latin typeface="Times New Roman" panose="02020603050405020304" pitchFamily="18" charset="0"/>
                <a:ea typeface="等线" panose="02010600030101010101" pitchFamily="2" charset="-122"/>
              </a:rPr>
              <a:t>AKMA</a:t>
            </a:r>
          </a:p>
          <a:p>
            <a:pPr lvl="1">
              <a:lnSpc>
                <a:spcPct val="150000"/>
              </a:lnSpc>
            </a:pPr>
            <a:r>
              <a:rPr lang="en-US" altLang="zh-CN" sz="1400" dirty="0">
                <a:latin typeface="Times New Roman" panose="02020603050405020304" pitchFamily="18" charset="0"/>
                <a:ea typeface="等线" panose="02010600030101010101" pitchFamily="2" charset="-122"/>
              </a:rPr>
              <a:t>TS 33.535 </a:t>
            </a:r>
            <a:r>
              <a:rPr lang="en-GB" altLang="zh-CN" sz="1400" dirty="0">
                <a:latin typeface="Times New Roman" panose="02020603050405020304" pitchFamily="18" charset="0"/>
                <a:ea typeface="等线" panose="02010600030101010101" pitchFamily="2" charset="-122"/>
              </a:rPr>
              <a:t>specifies </a:t>
            </a:r>
            <a:r>
              <a:rPr lang="en-US" altLang="zh-CN" sz="1400" dirty="0">
                <a:latin typeface="Times New Roman" panose="02020603050405020304" pitchFamily="18" charset="0"/>
                <a:ea typeface="等线" panose="02010600030101010101" pitchFamily="2" charset="-122"/>
              </a:rPr>
              <a:t>the security features and mechanisms to support authentication and key management aspects for applications based on subscription credential(s) in 5G system. </a:t>
            </a:r>
          </a:p>
          <a:p>
            <a:pPr lvl="1"/>
            <a:r>
              <a:rPr lang="en-US" altLang="zh-CN" sz="1400" dirty="0">
                <a:latin typeface="Times New Roman" panose="02020603050405020304" pitchFamily="18" charset="0"/>
                <a:ea typeface="等线" panose="02010600030101010101" pitchFamily="2" charset="-122"/>
              </a:rPr>
              <a:t>GAP1:  AKMA is an authentication mechanism.</a:t>
            </a:r>
          </a:p>
          <a:p>
            <a:pPr lvl="1"/>
            <a:r>
              <a:rPr lang="en-US" altLang="zh-CN" sz="1400" dirty="0">
                <a:latin typeface="Times New Roman" panose="02020603050405020304" pitchFamily="18" charset="0"/>
                <a:ea typeface="等线" panose="02010600030101010101" pitchFamily="2" charset="-122"/>
              </a:rPr>
              <a:t>GAP2: The keys used in AKMA would be refreshed. </a:t>
            </a: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lvl="1">
              <a:lnSpc>
                <a:spcPct val="150000"/>
              </a:lnSpc>
            </a:pPr>
            <a:endParaRPr lang="en-US" altLang="zh-CN" sz="1400" dirty="0">
              <a:latin typeface="Times New Roman" panose="02020603050405020304" pitchFamily="18" charset="0"/>
              <a:ea typeface="等线" panose="02010600030101010101" pitchFamily="2" charset="-122"/>
            </a:endParaRPr>
          </a:p>
          <a:p>
            <a:pPr marL="400050" lvl="1" indent="0">
              <a:lnSpc>
                <a:spcPct val="150000"/>
              </a:lnSpc>
              <a:buNone/>
            </a:pPr>
            <a:endParaRPr lang="en-US" altLang="zh-CN" sz="1400" dirty="0">
              <a:latin typeface="Times New Roman" panose="02020603050405020304" pitchFamily="18" charset="0"/>
              <a:ea typeface="等线" panose="02010600030101010101" pitchFamily="2" charset="-122"/>
            </a:endParaRPr>
          </a:p>
          <a:p>
            <a:pPr marL="400050" lvl="1" indent="0">
              <a:lnSpc>
                <a:spcPct val="150000"/>
              </a:lnSpc>
              <a:buNone/>
            </a:pPr>
            <a:endParaRPr lang="en-US" altLang="zh-CN" sz="1400" dirty="0">
              <a:latin typeface="Times New Roman" panose="02020603050405020304" pitchFamily="18" charset="0"/>
              <a:ea typeface="等线" panose="02010600030101010101" pitchFamily="2" charset="-122"/>
            </a:endParaRPr>
          </a:p>
          <a:p>
            <a:pPr marL="0" indent="0">
              <a:lnSpc>
                <a:spcPct val="150000"/>
              </a:lnSpc>
              <a:buNone/>
            </a:pPr>
            <a:endParaRPr lang="zh-CN" altLang="en-US" sz="2400" dirty="0"/>
          </a:p>
        </p:txBody>
      </p:sp>
      <p:sp>
        <p:nvSpPr>
          <p:cNvPr id="4" name="Title 1"/>
          <p:cNvSpPr>
            <a:spLocks noGrp="1"/>
          </p:cNvSpPr>
          <p:nvPr>
            <p:ph type="title"/>
          </p:nvPr>
        </p:nvSpPr>
        <p:spPr>
          <a:xfrm>
            <a:off x="488950" y="38100"/>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Requirement Gap Analysis</a:t>
            </a:r>
          </a:p>
        </p:txBody>
      </p:sp>
      <p:sp>
        <p:nvSpPr>
          <p:cNvPr id="10" name="文本框 9"/>
          <p:cNvSpPr txBox="1"/>
          <p:nvPr/>
        </p:nvSpPr>
        <p:spPr>
          <a:xfrm>
            <a:off x="295275" y="4521726"/>
            <a:ext cx="8134350" cy="2294255"/>
          </a:xfrm>
          <a:prstGeom prst="rect">
            <a:avLst/>
          </a:prstGeom>
          <a:noFill/>
        </p:spPr>
        <p:txBody>
          <a:bodyPr wrap="square">
            <a:spAutoFit/>
          </a:bodyPr>
          <a:lstStyle/>
          <a:p>
            <a:pPr marL="342900" marR="0" lvl="0" indent="-342900" algn="l" defTabSz="914400" rtl="0" eaLnBrk="0" fontAlgn="base" latinLnBrk="0" hangingPunct="0">
              <a:lnSpc>
                <a:spcPct val="150000"/>
              </a:lnSpc>
              <a:spcBef>
                <a:spcPct val="20000"/>
              </a:spcBef>
              <a:spcAft>
                <a:spcPct val="0"/>
              </a:spcAft>
              <a:buClrTx/>
              <a:buSzTx/>
              <a:buFontTx/>
              <a:buBlip>
                <a:blip r:embed="rId3"/>
              </a:buBlip>
              <a:defRPr/>
            </a:pPr>
            <a:r>
              <a:rPr lang="en-US" altLang="zh-CN" sz="1800" kern="0" dirty="0">
                <a:solidFill>
                  <a:prstClr val="black"/>
                </a:solidFill>
                <a:latin typeface="Times New Roman" panose="02020603050405020304" pitchFamily="18" charset="0"/>
                <a:ea typeface="等线" panose="02010600030101010101" pitchFamily="2" charset="-122"/>
              </a:rPr>
              <a:t>Study on Data Integrity in 5GS  </a:t>
            </a:r>
          </a:p>
          <a:p>
            <a:pPr marL="742950" lvl="1" indent="-285750" eaLnBrk="0" hangingPunct="0">
              <a:lnSpc>
                <a:spcPct val="150000"/>
              </a:lnSpc>
              <a:spcBef>
                <a:spcPct val="20000"/>
              </a:spcBef>
              <a:buClr>
                <a:srgbClr val="C00000"/>
              </a:buClr>
              <a:buFont typeface="Arial" panose="020B0604020202020204" pitchFamily="34" charset="0"/>
              <a:buChar char="•"/>
              <a:defRPr/>
            </a:pPr>
            <a:r>
              <a:rPr lang="en-US" altLang="zh-CN" sz="1400" dirty="0">
                <a:latin typeface="Times New Roman" panose="02020603050405020304" pitchFamily="18" charset="0"/>
                <a:ea typeface="等线" panose="02010600030101010101" pitchFamily="2" charset="-122"/>
              </a:rPr>
              <a:t>This WID is designed to provide an end-to-end IoT data integrity from 3GPP UE to a</a:t>
            </a:r>
            <a:r>
              <a:rPr lang="zh-CN" altLang="en-US" sz="1400" dirty="0">
                <a:latin typeface="Times New Roman" panose="02020603050405020304" pitchFamily="18" charset="0"/>
                <a:ea typeface="等线" panose="02010600030101010101" pitchFamily="2" charset="-122"/>
              </a:rPr>
              <a:t> </a:t>
            </a:r>
            <a:r>
              <a:rPr lang="en-US" altLang="zh-CN" sz="1400" dirty="0">
                <a:latin typeface="Times New Roman" panose="02020603050405020304" pitchFamily="18" charset="0"/>
                <a:ea typeface="等线" panose="02010600030101010101" pitchFamily="2" charset="-122"/>
              </a:rPr>
              <a:t>third</a:t>
            </a:r>
            <a:r>
              <a:rPr lang="zh-CN" altLang="en-US" sz="1400" dirty="0">
                <a:latin typeface="Times New Roman" panose="02020603050405020304" pitchFamily="18" charset="0"/>
                <a:ea typeface="等线" panose="02010600030101010101" pitchFamily="2" charset="-122"/>
              </a:rPr>
              <a:t> </a:t>
            </a:r>
            <a:r>
              <a:rPr lang="en-US" altLang="zh-CN" sz="1400" dirty="0">
                <a:latin typeface="Times New Roman" panose="02020603050405020304" pitchFamily="18" charset="0"/>
                <a:ea typeface="等线" panose="02010600030101010101" pitchFamily="2" charset="-122"/>
              </a:rPr>
              <a:t>party</a:t>
            </a:r>
            <a:r>
              <a:rPr lang="zh-CN" altLang="en-US" sz="1400" dirty="0">
                <a:latin typeface="Times New Roman" panose="02020603050405020304" pitchFamily="18" charset="0"/>
                <a:ea typeface="等线" panose="02010600030101010101" pitchFamily="2" charset="-122"/>
              </a:rPr>
              <a:t> </a:t>
            </a:r>
            <a:r>
              <a:rPr lang="en-US" altLang="zh-CN" sz="1400" dirty="0">
                <a:latin typeface="Times New Roman" panose="02020603050405020304" pitchFamily="18" charset="0"/>
                <a:ea typeface="等线" panose="02010600030101010101" pitchFamily="2" charset="-122"/>
              </a:rPr>
              <a:t>SP based on 3GPP system..</a:t>
            </a:r>
          </a:p>
          <a:p>
            <a:pPr lvl="1" eaLnBrk="0" hangingPunct="0">
              <a:lnSpc>
                <a:spcPct val="150000"/>
              </a:lnSpc>
              <a:spcBef>
                <a:spcPct val="20000"/>
              </a:spcBef>
              <a:buClr>
                <a:srgbClr val="C00000"/>
              </a:buClr>
              <a:defRPr/>
            </a:pPr>
            <a:r>
              <a:rPr lang="en-US" altLang="zh-CN" sz="1400" dirty="0">
                <a:solidFill>
                  <a:srgbClr val="1D1D1A"/>
                </a:solidFill>
              </a:rPr>
              <a:t>      NOTE: Only 3GPP UE is considered in this study. </a:t>
            </a:r>
          </a:p>
          <a:p>
            <a:pPr marL="742950" lvl="1" indent="-285750" eaLnBrk="0" hangingPunct="0">
              <a:lnSpc>
                <a:spcPct val="150000"/>
              </a:lnSpc>
              <a:spcBef>
                <a:spcPct val="20000"/>
              </a:spcBef>
              <a:buClr>
                <a:srgbClr val="C00000"/>
              </a:buClr>
              <a:buFont typeface="Arial" panose="020B0604020202020204" pitchFamily="34" charset="0"/>
              <a:buChar char="•"/>
              <a:defRPr/>
            </a:pPr>
            <a:endParaRPr lang="en-US" altLang="zh-CN" sz="1400" dirty="0">
              <a:latin typeface="Times New Roman" panose="02020603050405020304" pitchFamily="18" charset="0"/>
              <a:ea typeface="等线" panose="02010600030101010101" pitchFamily="2" charset="-122"/>
            </a:endParaRPr>
          </a:p>
          <a:p>
            <a:pPr lvl="1" eaLnBrk="0" hangingPunct="0">
              <a:lnSpc>
                <a:spcPct val="150000"/>
              </a:lnSpc>
              <a:spcBef>
                <a:spcPct val="20000"/>
              </a:spcBef>
              <a:buClr>
                <a:srgbClr val="C00000"/>
              </a:buClr>
              <a:defRPr/>
            </a:pPr>
            <a:endParaRPr lang="en-US" altLang="zh-CN" sz="1400" dirty="0">
              <a:solidFill>
                <a:srgbClr val="1D1D1A"/>
              </a:solidFill>
            </a:endParaRPr>
          </a:p>
        </p:txBody>
      </p:sp>
      <p:sp>
        <p:nvSpPr>
          <p:cNvPr id="6" name="内容占位符 2"/>
          <p:cNvSpPr txBox="1"/>
          <p:nvPr/>
        </p:nvSpPr>
        <p:spPr>
          <a:xfrm>
            <a:off x="295275" y="2445152"/>
            <a:ext cx="8388350" cy="1714315"/>
          </a:xfrm>
          <a:prstGeom prst="rect">
            <a:avLst/>
          </a:prstGeom>
          <a:noFill/>
          <a:ln w="9525">
            <a:noFill/>
          </a:ln>
        </p:spPr>
        <p:txBody>
          <a:bodyPr anchor="t">
            <a:spAutoFit/>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lnSpc>
                <a:spcPct val="150000"/>
              </a:lnSpc>
            </a:pPr>
            <a:r>
              <a:rPr lang="en-US" altLang="zh-CN" sz="1800" kern="0" dirty="0">
                <a:latin typeface="Times New Roman" panose="02020603050405020304" pitchFamily="18" charset="0"/>
                <a:ea typeface="等线" panose="02010600030101010101" pitchFamily="2" charset="-122"/>
              </a:rPr>
              <a:t>GBA</a:t>
            </a:r>
          </a:p>
          <a:p>
            <a:pPr lvl="1">
              <a:lnSpc>
                <a:spcPct val="150000"/>
              </a:lnSpc>
            </a:pPr>
            <a:r>
              <a:rPr lang="en-US" altLang="zh-CN" sz="1400" kern="0" dirty="0">
                <a:latin typeface="Times New Roman" panose="02020603050405020304" pitchFamily="18" charset="0"/>
                <a:ea typeface="等线" panose="02010600030101010101" pitchFamily="2" charset="-122"/>
              </a:rPr>
              <a:t>TS 33.220 </a:t>
            </a:r>
            <a:r>
              <a:rPr lang="en-GB" altLang="zh-CN" sz="1400" kern="0" dirty="0">
                <a:latin typeface="Times New Roman" panose="02020603050405020304" pitchFamily="18" charset="0"/>
                <a:ea typeface="等线" panose="02010600030101010101" pitchFamily="2" charset="-122"/>
              </a:rPr>
              <a:t> describes the security features and mechanisms to bootstrap authentication and key agreement for application security. </a:t>
            </a:r>
            <a:endParaRPr lang="en-US" altLang="zh-CN" sz="1400" kern="0" dirty="0">
              <a:latin typeface="Times New Roman" panose="02020603050405020304" pitchFamily="18" charset="0"/>
              <a:ea typeface="等线" panose="02010600030101010101" pitchFamily="2" charset="-122"/>
            </a:endParaRPr>
          </a:p>
          <a:p>
            <a:pPr lvl="1"/>
            <a:r>
              <a:rPr lang="en-US" altLang="zh-CN" sz="1400" kern="0" dirty="0">
                <a:latin typeface="Times New Roman" panose="02020603050405020304" pitchFamily="18" charset="0"/>
                <a:ea typeface="等线" panose="02010600030101010101" pitchFamily="2" charset="-122"/>
              </a:rPr>
              <a:t>GAP1:GBA provide an authentication mechanism.</a:t>
            </a:r>
          </a:p>
          <a:p>
            <a:pPr lvl="1"/>
            <a:r>
              <a:rPr lang="en-US" altLang="zh-CN" sz="1400" kern="0" dirty="0">
                <a:latin typeface="Times New Roman" panose="02020603050405020304" pitchFamily="18" charset="0"/>
                <a:ea typeface="等线" panose="02010600030101010101" pitchFamily="2" charset="-122"/>
              </a:rPr>
              <a:t>GAP2:</a:t>
            </a:r>
            <a:r>
              <a:rPr lang="en-US" altLang="zh-CN" sz="1400" dirty="0">
                <a:latin typeface="Times New Roman" panose="02020603050405020304" pitchFamily="18" charset="0"/>
                <a:ea typeface="等线" panose="02010600030101010101" pitchFamily="2" charset="-122"/>
              </a:rPr>
              <a:t> The keys used in GBA would be refreshed. </a:t>
            </a:r>
            <a:endParaRPr lang="zh-CN" altLang="en-US" sz="1400" kern="0" dirty="0">
              <a:latin typeface="Times New Roman" panose="02020603050405020304" pitchFamily="18" charset="0"/>
              <a:ea typeface="等线" panose="02010600030101010101" pitchFamily="2"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0" y="2573338"/>
            <a:ext cx="9144000" cy="1143000"/>
          </a:xfrm>
        </p:spPr>
        <p:txBody>
          <a:bodyPr/>
          <a:lstStyle/>
          <a:p>
            <a:pPr>
              <a:defRPr/>
            </a:pPr>
            <a:r>
              <a:rPr lang="en-GB" altLang="en-US" b="1" i="1" noProof="1">
                <a:effectLst>
                  <a:outerShdw blurRad="38100" dist="38100" dir="2700000" algn="tl">
                    <a:srgbClr val="000000">
                      <a:alpha val="43137"/>
                    </a:srgbClr>
                  </a:outerShdw>
                </a:effectLst>
              </a:rPr>
              <a:t>Thank you</a:t>
            </a:r>
          </a:p>
        </p:txBody>
      </p:sp>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631825" y="228049"/>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rPr>
              <a:t>Motivation</a:t>
            </a:r>
          </a:p>
        </p:txBody>
      </p:sp>
      <p:sp>
        <p:nvSpPr>
          <p:cNvPr id="6" name="矩形 1"/>
          <p:cNvSpPr/>
          <p:nvPr/>
        </p:nvSpPr>
        <p:spPr>
          <a:xfrm>
            <a:off x="-65277" y="1080483"/>
            <a:ext cx="9348537" cy="3616375"/>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3"/>
              </a:buBlip>
            </a:pPr>
            <a:r>
              <a:rPr lang="en-US" altLang="zh-CN" sz="1600" b="1" dirty="0">
                <a:latin typeface="Calibri" panose="020F0502020204030204" pitchFamily="34" charset="0"/>
              </a:rPr>
              <a:t>The requirement of data integrity in verticals </a:t>
            </a:r>
            <a:endParaRPr lang="en-US" altLang="zh-CN" sz="1400" noProof="1">
              <a:sym typeface="+mn-ea"/>
            </a:endParaRPr>
          </a:p>
          <a:p>
            <a:pPr marL="800100" lvl="1" indent="-342900" eaLnBrk="0" hangingPunct="0">
              <a:buFont typeface="Arial" panose="020B0604020202020204" pitchFamily="34" charset="0"/>
              <a:buChar char="•"/>
            </a:pPr>
            <a:r>
              <a:rPr lang="en-US" altLang="ko-KR" sz="1200" dirty="0"/>
              <a:t>Data collected from IoT devices/sensors is mostly sent to service platform directly at the present, e.g. position data in logistics services.  </a:t>
            </a:r>
          </a:p>
          <a:p>
            <a:pPr marL="800100" lvl="1" indent="-342900" eaLnBrk="0" hangingPunct="0">
              <a:buFont typeface="Arial" panose="020B0604020202020204" pitchFamily="34" charset="0"/>
              <a:buChar char="•"/>
            </a:pPr>
            <a:r>
              <a:rPr lang="en-US" altLang="ko-KR" sz="1200" dirty="0"/>
              <a:t>However IoT data for finance related services may be very crucial. Hence verticals such as supply chain finance and insurance have strict requirements for data integrity, e.g. environment data(e.g. temperature and windspeed) for agricultural insurance and warehouse data (e.g. number and weight of goods) for inventory financing. Those services require to </a:t>
            </a:r>
            <a:r>
              <a:rPr lang="en-US" altLang="ko-KR" sz="1200" dirty="0" smtClean="0"/>
              <a:t>data </a:t>
            </a:r>
            <a:r>
              <a:rPr lang="en-US" altLang="zh-CN" sz="1200" dirty="0" smtClean="0"/>
              <a:t> exchange </a:t>
            </a:r>
            <a:r>
              <a:rPr lang="en-US" altLang="ko-KR" sz="1200" dirty="0" smtClean="0"/>
              <a:t>from </a:t>
            </a:r>
            <a:r>
              <a:rPr lang="en-US" altLang="ko-KR" sz="1200" dirty="0"/>
              <a:t>UE </a:t>
            </a:r>
            <a:r>
              <a:rPr lang="en-US" altLang="ko-KR" sz="1200" dirty="0">
                <a:solidFill>
                  <a:schemeClr val="tx2">
                    <a:lumMod val="60000"/>
                    <a:lumOff val="40000"/>
                  </a:schemeClr>
                </a:solidFill>
              </a:rPr>
              <a:t>to the third party </a:t>
            </a:r>
            <a:r>
              <a:rPr lang="en-US" altLang="ko-KR" sz="1200" dirty="0"/>
              <a:t>SP</a:t>
            </a:r>
            <a:r>
              <a:rPr lang="zh-CN" altLang="en-US" sz="1200" dirty="0"/>
              <a:t>（</a:t>
            </a:r>
            <a:r>
              <a:rPr lang="en-US" altLang="zh-CN" sz="1200" dirty="0"/>
              <a:t>service provider)</a:t>
            </a:r>
            <a:r>
              <a:rPr lang="en-US" altLang="ko-KR" sz="1200" dirty="0"/>
              <a:t>.</a:t>
            </a:r>
          </a:p>
          <a:p>
            <a:pPr marL="342900" lvl="1" indent="-342900" algn="l" eaLnBrk="0" hangingPunct="0">
              <a:spcBef>
                <a:spcPts val="600"/>
              </a:spcBef>
              <a:spcAft>
                <a:spcPts val="600"/>
              </a:spcAft>
              <a:buClrTx/>
              <a:buSzTx/>
              <a:buFontTx/>
              <a:buBlip>
                <a:blip r:embed="rId3"/>
              </a:buBlip>
            </a:pPr>
            <a:r>
              <a:rPr lang="en-US" altLang="ko-KR" sz="1400" b="1" dirty="0"/>
              <a:t>Gap between 3GPP and requirement of verticals</a:t>
            </a:r>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marL="800100" lvl="1" indent="-342900" eaLnBrk="0" hangingPunct="0">
              <a:buFont typeface="Arial" panose="020B0604020202020204" pitchFamily="34" charset="0"/>
              <a:buChar char="•"/>
            </a:pPr>
            <a:endParaRPr lang="en-US" altLang="ko-KR" sz="1400" dirty="0"/>
          </a:p>
          <a:p>
            <a:pPr lvl="1" eaLnBrk="0" hangingPunct="0"/>
            <a:endParaRPr lang="en-US" altLang="ko-KR" sz="1400" dirty="0"/>
          </a:p>
        </p:txBody>
      </p:sp>
      <p:sp>
        <p:nvSpPr>
          <p:cNvPr id="30" name="文本框 29"/>
          <p:cNvSpPr txBox="1"/>
          <p:nvPr/>
        </p:nvSpPr>
        <p:spPr>
          <a:xfrm>
            <a:off x="-331301" y="4891192"/>
            <a:ext cx="9598025" cy="1492716"/>
          </a:xfrm>
          <a:prstGeom prst="rect">
            <a:avLst/>
          </a:prstGeom>
          <a:noFill/>
        </p:spPr>
        <p:txBody>
          <a:bodyPr wrap="square">
            <a:spAutoFit/>
          </a:bodyPr>
          <a:lstStyle/>
          <a:p>
            <a:pPr marL="800100" lvl="1" indent="-342900" eaLnBrk="0" hangingPunct="0">
              <a:buFont typeface="Arial" panose="020B0604020202020204" pitchFamily="34" charset="0"/>
              <a:buChar char="•"/>
              <a:defRPr/>
            </a:pPr>
            <a:r>
              <a:rPr lang="en-US" altLang="ko-KR" sz="1300" dirty="0">
                <a:solidFill>
                  <a:schemeClr val="accent1">
                    <a:lumMod val="75000"/>
                  </a:schemeClr>
                </a:solidFill>
                <a:ea typeface="Malgun Gothic" panose="020B0503020000020004" pitchFamily="34" charset="-127"/>
              </a:rPr>
              <a:t>While data integrity methods are provided within the 3GPP network, there are gaps in ensuring end-to-end data </a:t>
            </a:r>
            <a:r>
              <a:rPr lang="en-US" altLang="ko-KR" sz="1300" dirty="0" smtClean="0">
                <a:solidFill>
                  <a:schemeClr val="accent1">
                    <a:lumMod val="75000"/>
                  </a:schemeClr>
                </a:solidFill>
                <a:ea typeface="Malgun Gothic" panose="020B0503020000020004" pitchFamily="34" charset="-127"/>
              </a:rPr>
              <a:t>integrity service </a:t>
            </a:r>
            <a:r>
              <a:rPr lang="en-US" altLang="ko-KR" sz="1300" dirty="0">
                <a:solidFill>
                  <a:schemeClr val="accent1">
                    <a:lumMod val="75000"/>
                  </a:schemeClr>
                </a:solidFill>
                <a:ea typeface="Malgun Gothic" panose="020B0503020000020004" pitchFamily="34" charset="-127"/>
              </a:rPr>
              <a:t>from a UE to </a:t>
            </a:r>
            <a:r>
              <a:rPr lang="en-US" altLang="ko-KR" sz="1300" dirty="0" smtClean="0">
                <a:solidFill>
                  <a:schemeClr val="accent1">
                    <a:lumMod val="75000"/>
                  </a:schemeClr>
                </a:solidFill>
                <a:ea typeface="Malgun Gothic" panose="020B0503020000020004" pitchFamily="34" charset="-127"/>
              </a:rPr>
              <a:t>3rd </a:t>
            </a:r>
            <a:r>
              <a:rPr lang="en-US" altLang="ko-KR" sz="1300" dirty="0">
                <a:solidFill>
                  <a:schemeClr val="accent1">
                    <a:lumMod val="75000"/>
                  </a:schemeClr>
                </a:solidFill>
                <a:ea typeface="Malgun Gothic" panose="020B0503020000020004" pitchFamily="34" charset="-127"/>
              </a:rPr>
              <a:t>party Service </a:t>
            </a:r>
            <a:r>
              <a:rPr lang="en-US" altLang="ko-KR" sz="1300" dirty="0" smtClean="0">
                <a:solidFill>
                  <a:schemeClr val="accent1">
                    <a:lumMod val="75000"/>
                  </a:schemeClr>
                </a:solidFill>
                <a:ea typeface="Malgun Gothic" panose="020B0503020000020004" pitchFamily="34" charset="-127"/>
              </a:rPr>
              <a:t>Providers </a:t>
            </a:r>
            <a:r>
              <a:rPr lang="en-US" altLang="ko-KR" sz="1300" dirty="0">
                <a:solidFill>
                  <a:schemeClr val="accent1">
                    <a:lumMod val="75000"/>
                  </a:schemeClr>
                </a:solidFill>
                <a:ea typeface="Malgun Gothic" panose="020B0503020000020004" pitchFamily="34" charset="-127"/>
              </a:rPr>
              <a:t>using the 3GPP Network.</a:t>
            </a:r>
          </a:p>
          <a:p>
            <a:pPr marL="800100" marR="0" lvl="1"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defRPr/>
            </a:pPr>
            <a:r>
              <a:rPr lang="en-US" altLang="ko-KR" sz="1300" dirty="0">
                <a:solidFill>
                  <a:schemeClr val="accent1">
                    <a:lumMod val="75000"/>
                  </a:schemeClr>
                </a:solidFill>
                <a:ea typeface="Malgun Gothic" panose="020B0503020000020004" pitchFamily="34" charset="-127"/>
                <a:sym typeface="+mn-ea"/>
              </a:rPr>
              <a:t>Moreover, data integrity protection is important for data verification services(e.g. an insurance claim)</a:t>
            </a:r>
          </a:p>
          <a:p>
            <a:pPr marL="800100" lvl="1" indent="-342900" eaLnBrk="0" hangingPunct="0">
              <a:buFont typeface="Arial" panose="020B0604020202020204" pitchFamily="34" charset="0"/>
              <a:buChar char="•"/>
              <a:defRPr/>
            </a:pPr>
            <a:r>
              <a:rPr lang="en-US" altLang="ko-KR" sz="1300" dirty="0">
                <a:solidFill>
                  <a:schemeClr val="accent1">
                    <a:lumMod val="75000"/>
                  </a:schemeClr>
                </a:solidFill>
                <a:ea typeface="Malgun Gothic" panose="020B0503020000020004" pitchFamily="34" charset="-127"/>
                <a:sym typeface="+mn-ea"/>
              </a:rPr>
              <a:t>In any case, all kinds of </a:t>
            </a:r>
            <a:r>
              <a:rPr lang="en-US" altLang="ko-KR" sz="1300" dirty="0" err="1">
                <a:solidFill>
                  <a:schemeClr val="accent1">
                    <a:lumMod val="75000"/>
                  </a:schemeClr>
                </a:solidFill>
                <a:ea typeface="Malgun Gothic" panose="020B0503020000020004" pitchFamily="34" charset="-127"/>
                <a:sym typeface="+mn-ea"/>
              </a:rPr>
              <a:t>IoT</a:t>
            </a:r>
            <a:r>
              <a:rPr lang="en-US" altLang="ko-KR" sz="1300" dirty="0">
                <a:solidFill>
                  <a:schemeClr val="accent1">
                    <a:lumMod val="75000"/>
                  </a:schemeClr>
                </a:solidFill>
                <a:ea typeface="Malgun Gothic" panose="020B0503020000020004" pitchFamily="34" charset="-127"/>
                <a:sym typeface="+mn-ea"/>
              </a:rPr>
              <a:t> UEs </a:t>
            </a:r>
            <a:r>
              <a:rPr lang="en-US" altLang="ko-KR" sz="1300" dirty="0" smtClean="0">
                <a:solidFill>
                  <a:schemeClr val="accent1">
                    <a:lumMod val="75000"/>
                  </a:schemeClr>
                </a:solidFill>
                <a:ea typeface="Malgun Gothic" panose="020B0503020000020004" pitchFamily="34" charset="-127"/>
                <a:sym typeface="+mn-ea"/>
              </a:rPr>
              <a:t>and SPs of </a:t>
            </a:r>
            <a:r>
              <a:rPr lang="en-US" altLang="ko-KR" sz="1300" dirty="0">
                <a:solidFill>
                  <a:schemeClr val="accent1">
                    <a:lumMod val="75000"/>
                  </a:schemeClr>
                </a:solidFill>
                <a:ea typeface="Malgun Gothic" panose="020B0503020000020004" pitchFamily="34" charset="-127"/>
                <a:sym typeface="+mn-ea"/>
              </a:rPr>
              <a:t>the enterprises above are connected to MNO’s </a:t>
            </a:r>
            <a:r>
              <a:rPr lang="en-US" altLang="ko-KR" sz="1300" dirty="0" smtClean="0">
                <a:solidFill>
                  <a:schemeClr val="accent1">
                    <a:lumMod val="75000"/>
                  </a:schemeClr>
                </a:solidFill>
                <a:ea typeface="Malgun Gothic" panose="020B0503020000020004" pitchFamily="34" charset="-127"/>
                <a:sym typeface="+mn-ea"/>
              </a:rPr>
              <a:t>networks, especially </a:t>
            </a:r>
            <a:r>
              <a:rPr lang="en-US" altLang="ko-KR" sz="1300" dirty="0">
                <a:solidFill>
                  <a:schemeClr val="accent1">
                    <a:lumMod val="75000"/>
                  </a:schemeClr>
                </a:solidFill>
                <a:ea typeface="Malgun Gothic" panose="020B0503020000020004" pitchFamily="34" charset="-127"/>
                <a:sym typeface="+mn-ea"/>
              </a:rPr>
              <a:t>the more extensive cross industry SP business model</a:t>
            </a:r>
            <a:r>
              <a:rPr lang="en-US" altLang="ko-KR" sz="1300" dirty="0" smtClean="0">
                <a:solidFill>
                  <a:schemeClr val="accent1">
                    <a:lumMod val="75000"/>
                  </a:schemeClr>
                </a:solidFill>
                <a:ea typeface="Malgun Gothic" panose="020B0503020000020004" pitchFamily="34" charset="-127"/>
                <a:sym typeface="+mn-ea"/>
              </a:rPr>
              <a:t>. </a:t>
            </a:r>
          </a:p>
          <a:p>
            <a:pPr marL="800100" lvl="1" indent="-342900" eaLnBrk="0" hangingPunct="0">
              <a:buFont typeface="Arial" panose="020B0604020202020204" pitchFamily="34" charset="0"/>
              <a:buChar char="•"/>
              <a:defRPr/>
            </a:pPr>
            <a:r>
              <a:rPr lang="en-US" altLang="ko-KR" sz="1300" dirty="0" smtClean="0">
                <a:solidFill>
                  <a:schemeClr val="accent1">
                    <a:lumMod val="75000"/>
                  </a:schemeClr>
                </a:solidFill>
                <a:ea typeface="Malgun Gothic" panose="020B0503020000020004" pitchFamily="34" charset="-127"/>
                <a:sym typeface="+mn-ea"/>
              </a:rPr>
              <a:t>MNOs need to get ready to provide a mechanism to realize data integrity service for the community in the interest alliance.</a:t>
            </a:r>
            <a:endParaRPr lang="en-US" altLang="ko-KR" sz="1300" dirty="0">
              <a:solidFill>
                <a:schemeClr val="accent1">
                  <a:lumMod val="75000"/>
                </a:schemeClr>
              </a:solidFill>
              <a:ea typeface="Malgun Gothic" panose="020B0503020000020004" pitchFamily="34" charset="-127"/>
            </a:endParaRPr>
          </a:p>
        </p:txBody>
      </p:sp>
      <p:sp>
        <p:nvSpPr>
          <p:cNvPr id="22" name="Rectangle: Rounded Corners 38">
            <a:extLst>
              <a:ext uri="{FF2B5EF4-FFF2-40B4-BE49-F238E27FC236}">
                <a16:creationId xmlns:a16="http://schemas.microsoft.com/office/drawing/2014/main" id="{0E2A4606-929C-429C-AB93-E4E14B23A873}"/>
              </a:ext>
            </a:extLst>
          </p:cNvPr>
          <p:cNvSpPr/>
          <p:nvPr/>
        </p:nvSpPr>
        <p:spPr>
          <a:xfrm>
            <a:off x="466891" y="2869749"/>
            <a:ext cx="6030099" cy="1282176"/>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3" name="Cloud 3">
            <a:extLst>
              <a:ext uri="{FF2B5EF4-FFF2-40B4-BE49-F238E27FC236}">
                <a16:creationId xmlns:a16="http://schemas.microsoft.com/office/drawing/2014/main" id="{19175097-701B-4A18-8C88-5A9E43920DDE}"/>
              </a:ext>
            </a:extLst>
          </p:cNvPr>
          <p:cNvSpPr/>
          <p:nvPr/>
        </p:nvSpPr>
        <p:spPr>
          <a:xfrm>
            <a:off x="2218738" y="2841347"/>
            <a:ext cx="2636686" cy="1379148"/>
          </a:xfrm>
          <a:prstGeom prst="cloud">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en-US" sz="800" b="1" dirty="0"/>
          </a:p>
        </p:txBody>
      </p:sp>
      <p:cxnSp>
        <p:nvCxnSpPr>
          <p:cNvPr id="24" name="Straight Arrow Connector 44">
            <a:extLst>
              <a:ext uri="{FF2B5EF4-FFF2-40B4-BE49-F238E27FC236}">
                <a16:creationId xmlns:a16="http://schemas.microsoft.com/office/drawing/2014/main" id="{EFEBD288-9465-4C9C-94FC-92170621AAAB}"/>
              </a:ext>
            </a:extLst>
          </p:cNvPr>
          <p:cNvCxnSpPr>
            <a:stCxn id="28" idx="3"/>
            <a:endCxn id="44" idx="1"/>
          </p:cNvCxnSpPr>
          <p:nvPr/>
        </p:nvCxnSpPr>
        <p:spPr>
          <a:xfrm>
            <a:off x="1809447" y="3540446"/>
            <a:ext cx="3432607" cy="0"/>
          </a:xfrm>
          <a:prstGeom prst="straightConnector1">
            <a:avLst/>
          </a:prstGeom>
          <a:ln w="38100">
            <a:headEnd type="none"/>
            <a:tailEnd type="stealth"/>
          </a:ln>
        </p:spPr>
        <p:style>
          <a:lnRef idx="2">
            <a:schemeClr val="accent1"/>
          </a:lnRef>
          <a:fillRef idx="0">
            <a:schemeClr val="accent1"/>
          </a:fillRef>
          <a:effectRef idx="1">
            <a:schemeClr val="accent1"/>
          </a:effectRef>
          <a:fontRef idx="minor">
            <a:schemeClr val="tx1"/>
          </a:fontRef>
        </p:style>
      </p:cxnSp>
      <p:sp>
        <p:nvSpPr>
          <p:cNvPr id="26" name="文本框 25">
            <a:extLst>
              <a:ext uri="{FF2B5EF4-FFF2-40B4-BE49-F238E27FC236}">
                <a16:creationId xmlns:a16="http://schemas.microsoft.com/office/drawing/2014/main" id="{70EA198E-4FBA-4D04-A3B7-1CD76004A9CB}"/>
              </a:ext>
            </a:extLst>
          </p:cNvPr>
          <p:cNvSpPr txBox="1"/>
          <p:nvPr/>
        </p:nvSpPr>
        <p:spPr>
          <a:xfrm>
            <a:off x="3007395" y="3759226"/>
            <a:ext cx="1460317" cy="230832"/>
          </a:xfrm>
          <a:prstGeom prst="rect">
            <a:avLst/>
          </a:prstGeom>
          <a:noFill/>
        </p:spPr>
        <p:txBody>
          <a:bodyPr wrap="square" rtlCol="0">
            <a:spAutoFit/>
          </a:bodyPr>
          <a:lstStyle/>
          <a:p>
            <a:r>
              <a:rPr lang="en-US" altLang="zh-CN" sz="900" b="1" dirty="0"/>
              <a:t>3GPP System</a:t>
            </a:r>
            <a:endParaRPr lang="zh-CN" altLang="en-US" sz="900" b="1" dirty="0"/>
          </a:p>
        </p:txBody>
      </p:sp>
      <p:cxnSp>
        <p:nvCxnSpPr>
          <p:cNvPr id="27" name="Straight Arrow Connector 44">
            <a:extLst>
              <a:ext uri="{FF2B5EF4-FFF2-40B4-BE49-F238E27FC236}">
                <a16:creationId xmlns:a16="http://schemas.microsoft.com/office/drawing/2014/main" id="{A1CE5D7F-3C5E-4F20-BA4B-CABB5A27DF83}"/>
              </a:ext>
            </a:extLst>
          </p:cNvPr>
          <p:cNvCxnSpPr/>
          <p:nvPr/>
        </p:nvCxnSpPr>
        <p:spPr>
          <a:xfrm flipH="1">
            <a:off x="6205669" y="3549886"/>
            <a:ext cx="677951" cy="0"/>
          </a:xfrm>
          <a:prstGeom prst="straightConnector1">
            <a:avLst/>
          </a:prstGeom>
          <a:ln w="38100">
            <a:headEnd type="stealth"/>
            <a:tailEnd type="none"/>
          </a:ln>
        </p:spPr>
        <p:style>
          <a:lnRef idx="2">
            <a:schemeClr val="accent1"/>
          </a:lnRef>
          <a:fillRef idx="0">
            <a:schemeClr val="accent1"/>
          </a:fillRef>
          <a:effectRef idx="1">
            <a:schemeClr val="accent1"/>
          </a:effectRef>
          <a:fontRef idx="minor">
            <a:schemeClr val="tx1"/>
          </a:fontRef>
        </p:style>
      </p:cxnSp>
      <p:sp>
        <p:nvSpPr>
          <p:cNvPr id="28" name="Rectangle 9">
            <a:extLst>
              <a:ext uri="{FF2B5EF4-FFF2-40B4-BE49-F238E27FC236}">
                <a16:creationId xmlns:a16="http://schemas.microsoft.com/office/drawing/2014/main" id="{857FE7FD-263B-4EA6-AE79-B280E7A87DEC}"/>
              </a:ext>
            </a:extLst>
          </p:cNvPr>
          <p:cNvSpPr/>
          <p:nvPr/>
        </p:nvSpPr>
        <p:spPr>
          <a:xfrm>
            <a:off x="858057" y="3332474"/>
            <a:ext cx="951390" cy="4159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t>3GPP UE</a:t>
            </a:r>
            <a:endParaRPr lang="en-US" b="1" dirty="0"/>
          </a:p>
        </p:txBody>
      </p:sp>
      <p:grpSp>
        <p:nvGrpSpPr>
          <p:cNvPr id="29" name="组合 28">
            <a:extLst>
              <a:ext uri="{FF2B5EF4-FFF2-40B4-BE49-F238E27FC236}">
                <a16:creationId xmlns:a16="http://schemas.microsoft.com/office/drawing/2014/main" id="{E4CE97D0-31FA-4C53-83EC-713F37C709AF}"/>
              </a:ext>
            </a:extLst>
          </p:cNvPr>
          <p:cNvGrpSpPr/>
          <p:nvPr/>
        </p:nvGrpSpPr>
        <p:grpSpPr>
          <a:xfrm>
            <a:off x="1333752" y="4151925"/>
            <a:ext cx="4414693" cy="233473"/>
            <a:chOff x="1062540" y="5523333"/>
            <a:chExt cx="4414693" cy="233473"/>
          </a:xfrm>
        </p:grpSpPr>
        <p:cxnSp>
          <p:nvCxnSpPr>
            <p:cNvPr id="31" name="直接连接符 30">
              <a:extLst>
                <a:ext uri="{FF2B5EF4-FFF2-40B4-BE49-F238E27FC236}">
                  <a16:creationId xmlns:a16="http://schemas.microsoft.com/office/drawing/2014/main" id="{0865C2B7-D5A3-4552-B357-FD9ED0A4D124}"/>
                </a:ext>
              </a:extLst>
            </p:cNvPr>
            <p:cNvCxnSpPr/>
            <p:nvPr/>
          </p:nvCxnSpPr>
          <p:spPr bwMode="auto">
            <a:xfrm>
              <a:off x="1062540" y="5523333"/>
              <a:ext cx="0" cy="23347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32" name="直接连接符 31">
              <a:extLst>
                <a:ext uri="{FF2B5EF4-FFF2-40B4-BE49-F238E27FC236}">
                  <a16:creationId xmlns:a16="http://schemas.microsoft.com/office/drawing/2014/main" id="{EFB49996-3980-4691-8A95-4574DBE39C0F}"/>
                </a:ext>
              </a:extLst>
            </p:cNvPr>
            <p:cNvCxnSpPr/>
            <p:nvPr/>
          </p:nvCxnSpPr>
          <p:spPr bwMode="auto">
            <a:xfrm>
              <a:off x="5477233" y="5523333"/>
              <a:ext cx="0" cy="233473"/>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33" name="直接连接符 32">
              <a:extLst>
                <a:ext uri="{FF2B5EF4-FFF2-40B4-BE49-F238E27FC236}">
                  <a16:creationId xmlns:a16="http://schemas.microsoft.com/office/drawing/2014/main" id="{66D820C6-DE9E-4366-A439-EA6B2F266A8A}"/>
                </a:ext>
              </a:extLst>
            </p:cNvPr>
            <p:cNvCxnSpPr/>
            <p:nvPr/>
          </p:nvCxnSpPr>
          <p:spPr bwMode="auto">
            <a:xfrm>
              <a:off x="1062540" y="5640069"/>
              <a:ext cx="4409428"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grpSp>
      <p:grpSp>
        <p:nvGrpSpPr>
          <p:cNvPr id="34" name="组合 33">
            <a:extLst>
              <a:ext uri="{FF2B5EF4-FFF2-40B4-BE49-F238E27FC236}">
                <a16:creationId xmlns:a16="http://schemas.microsoft.com/office/drawing/2014/main" id="{37813CD9-AD40-4166-AABC-B44FCF19CEEF}"/>
              </a:ext>
            </a:extLst>
          </p:cNvPr>
          <p:cNvGrpSpPr/>
          <p:nvPr/>
        </p:nvGrpSpPr>
        <p:grpSpPr>
          <a:xfrm>
            <a:off x="1328487" y="4448690"/>
            <a:ext cx="6030095" cy="233473"/>
            <a:chOff x="1062540" y="5523333"/>
            <a:chExt cx="4414693" cy="233473"/>
          </a:xfrm>
          <a:effectLst>
            <a:outerShdw blurRad="50800" dist="38100" dir="2700000" algn="tl" rotWithShape="0">
              <a:prstClr val="black">
                <a:alpha val="40000"/>
              </a:prstClr>
            </a:outerShdw>
          </a:effectLst>
        </p:grpSpPr>
        <p:cxnSp>
          <p:nvCxnSpPr>
            <p:cNvPr id="36" name="直接连接符 35">
              <a:extLst>
                <a:ext uri="{FF2B5EF4-FFF2-40B4-BE49-F238E27FC236}">
                  <a16:creationId xmlns:a16="http://schemas.microsoft.com/office/drawing/2014/main" id="{1A3F550E-A411-4AB2-A845-CE0D8BF1F126}"/>
                </a:ext>
              </a:extLst>
            </p:cNvPr>
            <p:cNvCxnSpPr/>
            <p:nvPr/>
          </p:nvCxnSpPr>
          <p:spPr bwMode="auto">
            <a:xfrm>
              <a:off x="1062540" y="5523333"/>
              <a:ext cx="0" cy="233473"/>
            </a:xfrm>
            <a:prstGeom prst="line">
              <a:avLst/>
            </a:prstGeom>
            <a:ln w="317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39" name="直接连接符 38">
              <a:extLst>
                <a:ext uri="{FF2B5EF4-FFF2-40B4-BE49-F238E27FC236}">
                  <a16:creationId xmlns:a16="http://schemas.microsoft.com/office/drawing/2014/main" id="{04E561B5-7685-4E9F-A566-59B54ABB4F75}"/>
                </a:ext>
              </a:extLst>
            </p:cNvPr>
            <p:cNvCxnSpPr/>
            <p:nvPr/>
          </p:nvCxnSpPr>
          <p:spPr bwMode="auto">
            <a:xfrm>
              <a:off x="5477233" y="5523333"/>
              <a:ext cx="0" cy="233473"/>
            </a:xfrm>
            <a:prstGeom prst="line">
              <a:avLst/>
            </a:prstGeom>
            <a:ln w="31750">
              <a:headEnd type="none" w="med" len="med"/>
              <a:tailEnd type="none" w="med" len="med"/>
            </a:ln>
          </p:spPr>
          <p:style>
            <a:lnRef idx="1">
              <a:schemeClr val="accent2"/>
            </a:lnRef>
            <a:fillRef idx="0">
              <a:schemeClr val="accent2"/>
            </a:fillRef>
            <a:effectRef idx="0">
              <a:schemeClr val="accent2"/>
            </a:effectRef>
            <a:fontRef idx="minor">
              <a:schemeClr val="tx1"/>
            </a:fontRef>
          </p:style>
        </p:cxnSp>
        <p:cxnSp>
          <p:nvCxnSpPr>
            <p:cNvPr id="40" name="直接连接符 39">
              <a:extLst>
                <a:ext uri="{FF2B5EF4-FFF2-40B4-BE49-F238E27FC236}">
                  <a16:creationId xmlns:a16="http://schemas.microsoft.com/office/drawing/2014/main" id="{83C90265-64E4-465D-8D4C-AE772D11FECA}"/>
                </a:ext>
              </a:extLst>
            </p:cNvPr>
            <p:cNvCxnSpPr/>
            <p:nvPr/>
          </p:nvCxnSpPr>
          <p:spPr bwMode="auto">
            <a:xfrm>
              <a:off x="1062540" y="5640069"/>
              <a:ext cx="4409428" cy="0"/>
            </a:xfrm>
            <a:prstGeom prst="line">
              <a:avLst/>
            </a:prstGeom>
            <a:ln w="31750">
              <a:headEnd type="stealth" w="lg" len="lg"/>
              <a:tailEnd type="stealth" w="lg" len="lg"/>
            </a:ln>
          </p:spPr>
          <p:style>
            <a:lnRef idx="1">
              <a:schemeClr val="accent2"/>
            </a:lnRef>
            <a:fillRef idx="0">
              <a:schemeClr val="accent2"/>
            </a:fillRef>
            <a:effectRef idx="0">
              <a:schemeClr val="accent2"/>
            </a:effectRef>
            <a:fontRef idx="minor">
              <a:schemeClr val="tx1"/>
            </a:fontRef>
          </p:style>
        </p:cxnSp>
      </p:grpSp>
      <p:sp>
        <p:nvSpPr>
          <p:cNvPr id="42" name="文本框 41">
            <a:extLst>
              <a:ext uri="{FF2B5EF4-FFF2-40B4-BE49-F238E27FC236}">
                <a16:creationId xmlns:a16="http://schemas.microsoft.com/office/drawing/2014/main" id="{748C136B-3CF7-4F7B-A869-59B98A434BDB}"/>
              </a:ext>
            </a:extLst>
          </p:cNvPr>
          <p:cNvSpPr txBox="1"/>
          <p:nvPr/>
        </p:nvSpPr>
        <p:spPr>
          <a:xfrm>
            <a:off x="2169903" y="4301628"/>
            <a:ext cx="3132032" cy="230832"/>
          </a:xfrm>
          <a:prstGeom prst="rect">
            <a:avLst/>
          </a:prstGeom>
          <a:noFill/>
        </p:spPr>
        <p:txBody>
          <a:bodyPr wrap="square" rtlCol="0">
            <a:spAutoFit/>
          </a:bodyPr>
          <a:lstStyle/>
          <a:p>
            <a:r>
              <a:rPr lang="en-US" altLang="zh-CN" sz="900" b="1" dirty="0"/>
              <a:t>Data integrity and Encryption in 3GPP </a:t>
            </a:r>
            <a:endParaRPr lang="zh-CN" altLang="en-US" sz="900" b="1" dirty="0"/>
          </a:p>
        </p:txBody>
      </p:sp>
      <p:sp>
        <p:nvSpPr>
          <p:cNvPr id="43" name="文本框 42">
            <a:extLst>
              <a:ext uri="{FF2B5EF4-FFF2-40B4-BE49-F238E27FC236}">
                <a16:creationId xmlns:a16="http://schemas.microsoft.com/office/drawing/2014/main" id="{1CCF9BC6-0B1B-4891-8D4C-6F30A1BEA1C6}"/>
              </a:ext>
            </a:extLst>
          </p:cNvPr>
          <p:cNvSpPr txBox="1"/>
          <p:nvPr/>
        </p:nvSpPr>
        <p:spPr>
          <a:xfrm>
            <a:off x="3431131" y="4614650"/>
            <a:ext cx="2924778" cy="230832"/>
          </a:xfrm>
          <a:prstGeom prst="rect">
            <a:avLst/>
          </a:prstGeom>
          <a:noFill/>
        </p:spPr>
        <p:txBody>
          <a:bodyPr wrap="square" rtlCol="0">
            <a:spAutoFit/>
          </a:bodyPr>
          <a:lstStyle/>
          <a:p>
            <a:r>
              <a:rPr lang="en-US" altLang="zh-CN" sz="900" b="1" dirty="0"/>
              <a:t>Data integrity from UE to </a:t>
            </a:r>
            <a:r>
              <a:rPr lang="en-US" altLang="zh-CN" sz="900" b="1" dirty="0" smtClean="0"/>
              <a:t>SPs </a:t>
            </a:r>
            <a:endParaRPr lang="zh-CN" altLang="en-US" sz="900" b="1" dirty="0"/>
          </a:p>
        </p:txBody>
      </p:sp>
      <p:sp>
        <p:nvSpPr>
          <p:cNvPr id="44" name="Rectangle 9">
            <a:extLst>
              <a:ext uri="{FF2B5EF4-FFF2-40B4-BE49-F238E27FC236}">
                <a16:creationId xmlns:a16="http://schemas.microsoft.com/office/drawing/2014/main" id="{BA7E1500-8C4E-4547-B743-30D9EE8F45CA}"/>
              </a:ext>
            </a:extLst>
          </p:cNvPr>
          <p:cNvSpPr/>
          <p:nvPr/>
        </p:nvSpPr>
        <p:spPr>
          <a:xfrm>
            <a:off x="5242054" y="3332474"/>
            <a:ext cx="951390" cy="415944"/>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b="1" dirty="0"/>
              <a:t>UPF</a:t>
            </a:r>
            <a:endParaRPr lang="en-US" b="1" dirty="0"/>
          </a:p>
        </p:txBody>
      </p:sp>
      <p:sp>
        <p:nvSpPr>
          <p:cNvPr id="45" name="Rectangle 9">
            <a:extLst>
              <a:ext uri="{FF2B5EF4-FFF2-40B4-BE49-F238E27FC236}">
                <a16:creationId xmlns:a16="http://schemas.microsoft.com/office/drawing/2014/main" id="{7BA2B7FF-DF56-4F51-BBA3-6DE4A7AC2C2A}"/>
              </a:ext>
            </a:extLst>
          </p:cNvPr>
          <p:cNvSpPr/>
          <p:nvPr/>
        </p:nvSpPr>
        <p:spPr>
          <a:xfrm>
            <a:off x="6883620" y="3311253"/>
            <a:ext cx="1140942" cy="41594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altLang="zh-CN" sz="1100" b="1" dirty="0"/>
              <a:t>3</a:t>
            </a:r>
            <a:r>
              <a:rPr lang="en-US" altLang="zh-CN" sz="1100" b="1" baseline="30000" dirty="0"/>
              <a:t>rd</a:t>
            </a:r>
            <a:r>
              <a:rPr lang="en-US" altLang="zh-CN" sz="1100" b="1" dirty="0"/>
              <a:t> party </a:t>
            </a:r>
            <a:r>
              <a:rPr lang="en-US" altLang="zh-CN" sz="1100" b="1" dirty="0" smtClean="0"/>
              <a:t>SPs</a:t>
            </a:r>
          </a:p>
          <a:p>
            <a:pPr algn="ctr"/>
            <a:r>
              <a:rPr lang="en-US" altLang="zh-CN" sz="1100" b="1" dirty="0" smtClean="0"/>
              <a:t>Cross industry</a:t>
            </a:r>
            <a:endParaRPr lang="en-US" altLang="zh-CN" sz="1100" b="1" dirty="0"/>
          </a:p>
        </p:txBody>
      </p:sp>
      <p:cxnSp>
        <p:nvCxnSpPr>
          <p:cNvPr id="46" name="直接连接符 45">
            <a:extLst>
              <a:ext uri="{FF2B5EF4-FFF2-40B4-BE49-F238E27FC236}">
                <a16:creationId xmlns:a16="http://schemas.microsoft.com/office/drawing/2014/main" id="{9482B009-4A4F-46E5-95D6-B1DFE0500357}"/>
              </a:ext>
            </a:extLst>
          </p:cNvPr>
          <p:cNvCxnSpPr/>
          <p:nvPr/>
        </p:nvCxnSpPr>
        <p:spPr bwMode="auto">
          <a:xfrm>
            <a:off x="7358582" y="4565426"/>
            <a:ext cx="323080" cy="0"/>
          </a:xfrm>
          <a:prstGeom prst="line">
            <a:avLst/>
          </a:prstGeom>
          <a:solidFill>
            <a:schemeClr val="accent1"/>
          </a:solidFill>
          <a:ln w="9525" cap="flat" cmpd="sng" algn="ctr">
            <a:solidFill>
              <a:schemeClr val="tx1"/>
            </a:solidFill>
            <a:prstDash val="solid"/>
            <a:round/>
            <a:headEnd type="none" w="med" len="med"/>
            <a:tailEnd type="none" w="med" len="med"/>
          </a:ln>
        </p:spPr>
      </p:cxnSp>
      <p:cxnSp>
        <p:nvCxnSpPr>
          <p:cNvPr id="47" name="直接连接符 46">
            <a:extLst>
              <a:ext uri="{FF2B5EF4-FFF2-40B4-BE49-F238E27FC236}">
                <a16:creationId xmlns:a16="http://schemas.microsoft.com/office/drawing/2014/main" id="{7943A01D-8AA9-43F3-8AF5-304E5CC07C94}"/>
              </a:ext>
            </a:extLst>
          </p:cNvPr>
          <p:cNvCxnSpPr/>
          <p:nvPr/>
        </p:nvCxnSpPr>
        <p:spPr bwMode="auto">
          <a:xfrm flipV="1">
            <a:off x="7672137" y="4151925"/>
            <a:ext cx="352425" cy="413501"/>
          </a:xfrm>
          <a:prstGeom prst="line">
            <a:avLst/>
          </a:prstGeom>
          <a:solidFill>
            <a:schemeClr val="accent1"/>
          </a:solidFill>
          <a:ln w="9525" cap="flat" cmpd="sng" algn="ctr">
            <a:solidFill>
              <a:schemeClr val="tx1"/>
            </a:solidFill>
            <a:prstDash val="solid"/>
            <a:round/>
            <a:headEnd type="none" w="med" len="med"/>
            <a:tailEnd type="none" w="med" len="med"/>
          </a:ln>
        </p:spPr>
      </p:cxnSp>
      <p:sp>
        <p:nvSpPr>
          <p:cNvPr id="48" name="矩形 39">
            <a:extLst>
              <a:ext uri="{FF2B5EF4-FFF2-40B4-BE49-F238E27FC236}">
                <a16:creationId xmlns:a16="http://schemas.microsoft.com/office/drawing/2014/main" id="{5F09DB32-8D11-4A04-987D-224F8F25F533}"/>
              </a:ext>
            </a:extLst>
          </p:cNvPr>
          <p:cNvSpPr>
            <a:spLocks noChangeArrowheads="1"/>
          </p:cNvSpPr>
          <p:nvPr/>
        </p:nvSpPr>
        <p:spPr bwMode="auto">
          <a:xfrm>
            <a:off x="8018007" y="3990058"/>
            <a:ext cx="959055" cy="230399"/>
          </a:xfrm>
          <a:prstGeom prst="rect">
            <a:avLst/>
          </a:prstGeom>
          <a:solidFill>
            <a:schemeClr val="bg1"/>
          </a:solidFill>
          <a:ln w="9525" algn="ctr">
            <a:solidFill>
              <a:schemeClr val="tx1"/>
            </a:solidFill>
            <a:round/>
          </a:ln>
          <a:effectLst>
            <a:outerShdw blurRad="50800" dist="38100" dir="2700000" algn="tl" rotWithShape="0">
              <a:prstClr val="black">
                <a:alpha val="40000"/>
              </a:prstClr>
            </a:outerShdw>
          </a:effectLst>
        </p:spPr>
        <p:txBody>
          <a:bodyPr anchor="ctr" anchorCtr="0"/>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r>
              <a:rPr lang="en-US" altLang="zh-CN" sz="800" dirty="0"/>
              <a:t>WID Study Area</a:t>
            </a:r>
          </a:p>
        </p:txBody>
      </p:sp>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55D0E0E-C11E-4599-94E3-7028A02FC568}"/>
              </a:ext>
            </a:extLst>
          </p:cNvPr>
          <p:cNvSpPr>
            <a:spLocks noGrp="1"/>
          </p:cNvSpPr>
          <p:nvPr>
            <p:ph type="title"/>
          </p:nvPr>
        </p:nvSpPr>
        <p:spPr>
          <a:xfrm>
            <a:off x="631825" y="256624"/>
            <a:ext cx="6827838" cy="1143000"/>
          </a:xfrm>
        </p:spPr>
        <p:txBody>
          <a:bodyPr vert="horz" wrap="square" lIns="91440" tIns="45720" rIns="91440" bIns="4572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lang="en-GB" altLang="en-US" b="1" noProof="1">
                <a:effectLst>
                  <a:outerShdw blurRad="38100" dist="38100" dir="2700000" algn="tl">
                    <a:srgbClr val="000000">
                      <a:alpha val="43137"/>
                    </a:srgbClr>
                  </a:outerShdw>
                </a:effectLst>
              </a:rPr>
              <a:t>What SA1 can do?</a:t>
            </a:r>
            <a:endParaRPr kumimoji="0" lang="en-GB" altLang="en-US" sz="3200" b="1" i="0" u="none" strike="noStrike" kern="0" cap="none" spc="0" normalizeH="0" baseline="0" noProof="1">
              <a:ln>
                <a:noFill/>
              </a:ln>
              <a:solidFill>
                <a:srgbClr val="FF0000"/>
              </a:solidFill>
              <a:effectLst>
                <a:outerShdw blurRad="38100" dist="38100" dir="2700000" algn="tl">
                  <a:srgbClr val="000000">
                    <a:alpha val="43137"/>
                  </a:srgbClr>
                </a:outerShdw>
              </a:effectLst>
              <a:uLnTx/>
              <a:uFillTx/>
              <a:latin typeface="+mj-lt"/>
              <a:ea typeface="+mj-ea"/>
              <a:cs typeface="+mj-cs"/>
            </a:endParaRPr>
          </a:p>
        </p:txBody>
      </p:sp>
      <p:graphicFrame>
        <p:nvGraphicFramePr>
          <p:cNvPr id="5" name="表格 5">
            <a:extLst>
              <a:ext uri="{FF2B5EF4-FFF2-40B4-BE49-F238E27FC236}">
                <a16:creationId xmlns:a16="http://schemas.microsoft.com/office/drawing/2014/main" id="{D047AFCA-2450-4BFE-AF60-61CFAD33AD7A}"/>
              </a:ext>
            </a:extLst>
          </p:cNvPr>
          <p:cNvGraphicFramePr>
            <a:graphicFrameLocks noGrp="1"/>
          </p:cNvGraphicFramePr>
          <p:nvPr>
            <p:extLst>
              <p:ext uri="{D42A27DB-BD31-4B8C-83A1-F6EECF244321}">
                <p14:modId xmlns:p14="http://schemas.microsoft.com/office/powerpoint/2010/main" val="3243323320"/>
              </p:ext>
            </p:extLst>
          </p:nvPr>
        </p:nvGraphicFramePr>
        <p:xfrm>
          <a:off x="739393" y="1966861"/>
          <a:ext cx="5293897" cy="3141583"/>
        </p:xfrm>
        <a:graphic>
          <a:graphicData uri="http://schemas.openxmlformats.org/drawingml/2006/table">
            <a:tbl>
              <a:tblPr firstRow="1" bandRow="1">
                <a:tableStyleId>{073A0DAA-6AF3-43AB-8588-CEC1D06C72B9}</a:tableStyleId>
              </a:tblPr>
              <a:tblGrid>
                <a:gridCol w="818147">
                  <a:extLst>
                    <a:ext uri="{9D8B030D-6E8A-4147-A177-3AD203B41FA5}">
                      <a16:colId xmlns:a16="http://schemas.microsoft.com/office/drawing/2014/main" val="2216772582"/>
                    </a:ext>
                  </a:extLst>
                </a:gridCol>
                <a:gridCol w="775105">
                  <a:extLst>
                    <a:ext uri="{9D8B030D-6E8A-4147-A177-3AD203B41FA5}">
                      <a16:colId xmlns:a16="http://schemas.microsoft.com/office/drawing/2014/main" val="3204299023"/>
                    </a:ext>
                  </a:extLst>
                </a:gridCol>
                <a:gridCol w="962991">
                  <a:extLst>
                    <a:ext uri="{9D8B030D-6E8A-4147-A177-3AD203B41FA5}">
                      <a16:colId xmlns:a16="http://schemas.microsoft.com/office/drawing/2014/main" val="1531195448"/>
                    </a:ext>
                  </a:extLst>
                </a:gridCol>
                <a:gridCol w="910604">
                  <a:extLst>
                    <a:ext uri="{9D8B030D-6E8A-4147-A177-3AD203B41FA5}">
                      <a16:colId xmlns:a16="http://schemas.microsoft.com/office/drawing/2014/main" val="377790601"/>
                    </a:ext>
                  </a:extLst>
                </a:gridCol>
                <a:gridCol w="1018903">
                  <a:extLst>
                    <a:ext uri="{9D8B030D-6E8A-4147-A177-3AD203B41FA5}">
                      <a16:colId xmlns:a16="http://schemas.microsoft.com/office/drawing/2014/main" val="2698449067"/>
                    </a:ext>
                  </a:extLst>
                </a:gridCol>
                <a:gridCol w="808147">
                  <a:extLst>
                    <a:ext uri="{9D8B030D-6E8A-4147-A177-3AD203B41FA5}">
                      <a16:colId xmlns:a16="http://schemas.microsoft.com/office/drawing/2014/main" val="416964269"/>
                    </a:ext>
                  </a:extLst>
                </a:gridCol>
              </a:tblGrid>
              <a:tr h="409075">
                <a:tc>
                  <a:txBody>
                    <a:bodyPr/>
                    <a:lstStyle/>
                    <a:p>
                      <a:pPr marL="0" algn="ctr" defTabSz="914400" rtl="0" eaLnBrk="1" latinLnBrk="0" hangingPunct="1"/>
                      <a:r>
                        <a:rPr lang="en-US" altLang="zh-CN" sz="1400" b="0" kern="1200" dirty="0">
                          <a:solidFill>
                            <a:schemeClr val="lt1"/>
                          </a:solidFill>
                          <a:latin typeface="+mn-lt"/>
                          <a:ea typeface="+mn-ea"/>
                          <a:cs typeface="+mn-cs"/>
                        </a:rPr>
                        <a:t>Solution</a:t>
                      </a:r>
                      <a:endParaRPr lang="zh-CN" altLang="en-US" sz="1400" b="0" kern="1200" dirty="0">
                        <a:solidFill>
                          <a:schemeClr val="lt1"/>
                        </a:solidFill>
                        <a:latin typeface="+mn-lt"/>
                        <a:ea typeface="+mn-ea"/>
                        <a:cs typeface="+mn-cs"/>
                      </a:endParaRPr>
                    </a:p>
                  </a:txBody>
                  <a:tcPr anchor="ctr">
                    <a:solidFill>
                      <a:schemeClr val="tx1">
                        <a:lumMod val="50000"/>
                        <a:lumOff val="50000"/>
                      </a:schemeClr>
                    </a:solidFill>
                  </a:tcPr>
                </a:tc>
                <a:tc>
                  <a:txBody>
                    <a:bodyPr/>
                    <a:lstStyle/>
                    <a:p>
                      <a:pPr algn="ctr"/>
                      <a:r>
                        <a:rPr lang="en-US" altLang="zh-CN" sz="1400" b="0" dirty="0"/>
                        <a:t>UE(App)</a:t>
                      </a:r>
                      <a:endParaRPr lang="zh-CN" altLang="en-US" sz="1400" b="0" dirty="0"/>
                    </a:p>
                  </a:txBody>
                  <a:tcPr anchor="ctr">
                    <a:solidFill>
                      <a:schemeClr val="tx1">
                        <a:lumMod val="50000"/>
                        <a:lumOff val="50000"/>
                      </a:schemeClr>
                    </a:solidFill>
                  </a:tcPr>
                </a:tc>
                <a:tc>
                  <a:txBody>
                    <a:bodyPr/>
                    <a:lstStyle/>
                    <a:p>
                      <a:pPr algn="ctr"/>
                      <a:r>
                        <a:rPr lang="en-US" altLang="zh-CN" sz="1600" b="0" dirty="0"/>
                        <a:t>UE(</a:t>
                      </a:r>
                      <a:r>
                        <a:rPr lang="en-US" altLang="zh-CN" sz="1200" b="0" dirty="0"/>
                        <a:t>Module</a:t>
                      </a:r>
                      <a:r>
                        <a:rPr lang="en-US" altLang="zh-CN" sz="1600" b="0" dirty="0"/>
                        <a:t>)</a:t>
                      </a:r>
                      <a:endParaRPr lang="zh-CN" altLang="en-US" sz="1600" b="0" dirty="0"/>
                    </a:p>
                  </a:txBody>
                  <a:tcPr anchor="ctr">
                    <a:solidFill>
                      <a:schemeClr val="tx1">
                        <a:lumMod val="50000"/>
                        <a:lumOff val="50000"/>
                      </a:schemeClr>
                    </a:solidFill>
                  </a:tcPr>
                </a:tc>
                <a:tc>
                  <a:txBody>
                    <a:bodyPr/>
                    <a:lstStyle/>
                    <a:p>
                      <a:pPr algn="ctr"/>
                      <a:r>
                        <a:rPr lang="en-US" altLang="zh-CN" sz="1600" b="0" dirty="0"/>
                        <a:t>UE(</a:t>
                      </a:r>
                      <a:r>
                        <a:rPr lang="en-US" altLang="zh-CN" sz="1400" b="0" dirty="0"/>
                        <a:t>SIM</a:t>
                      </a:r>
                      <a:r>
                        <a:rPr lang="en-US" altLang="zh-CN" sz="1600" b="0" dirty="0"/>
                        <a:t>)</a:t>
                      </a:r>
                      <a:endParaRPr lang="zh-CN" altLang="en-US" sz="1600" b="0" dirty="0"/>
                    </a:p>
                  </a:txBody>
                  <a:tcPr anchor="ctr">
                    <a:solidFill>
                      <a:schemeClr val="tx1">
                        <a:lumMod val="50000"/>
                        <a:lumOff val="50000"/>
                      </a:schemeClr>
                    </a:solidFill>
                  </a:tcPr>
                </a:tc>
                <a:tc>
                  <a:txBody>
                    <a:bodyPr/>
                    <a:lstStyle/>
                    <a:p>
                      <a:pPr algn="ctr"/>
                      <a:r>
                        <a:rPr lang="en-US" altLang="zh-CN" sz="1600" b="0" dirty="0"/>
                        <a:t>SP</a:t>
                      </a:r>
                      <a:endParaRPr lang="zh-CN" altLang="en-US" sz="1600" b="0" dirty="0"/>
                    </a:p>
                  </a:txBody>
                  <a:tcPr anchor="ctr">
                    <a:solidFill>
                      <a:schemeClr val="tx1">
                        <a:lumMod val="50000"/>
                        <a:lumOff val="50000"/>
                      </a:schemeClr>
                    </a:solidFill>
                  </a:tcPr>
                </a:tc>
                <a:tc>
                  <a:txBody>
                    <a:bodyPr/>
                    <a:lstStyle/>
                    <a:p>
                      <a:pPr algn="ctr"/>
                      <a:r>
                        <a:rPr lang="en-US" altLang="zh-CN" sz="1600" b="0" dirty="0"/>
                        <a:t>3GPP</a:t>
                      </a:r>
                      <a:endParaRPr lang="zh-CN" altLang="en-US" sz="1600" b="0" dirty="0"/>
                    </a:p>
                  </a:txBody>
                  <a:tcPr anchor="ctr">
                    <a:solidFill>
                      <a:schemeClr val="tx1">
                        <a:lumMod val="50000"/>
                        <a:lumOff val="50000"/>
                      </a:schemeClr>
                    </a:solidFill>
                  </a:tcPr>
                </a:tc>
                <a:extLst>
                  <a:ext uri="{0D108BD9-81ED-4DB2-BD59-A6C34878D82A}">
                    <a16:rowId xmlns:a16="http://schemas.microsoft.com/office/drawing/2014/main" val="3429105522"/>
                  </a:ext>
                </a:extLst>
              </a:tr>
              <a:tr h="683127">
                <a:tc>
                  <a:txBody>
                    <a:bodyPr/>
                    <a:lstStyle/>
                    <a:p>
                      <a:endParaRPr lang="zh-CN" altLang="en-US" b="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altLang="zh-CN" b="0" dirty="0"/>
                        <a:t> </a:t>
                      </a: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tc>
                  <a:txBody>
                    <a:bodyPr/>
                    <a:lstStyle/>
                    <a:p>
                      <a:pPr algn="ct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extLst>
                  <a:ext uri="{0D108BD9-81ED-4DB2-BD59-A6C34878D82A}">
                    <a16:rowId xmlns:a16="http://schemas.microsoft.com/office/drawing/2014/main" val="109507958"/>
                  </a:ext>
                </a:extLst>
              </a:tr>
              <a:tr h="683127">
                <a:tc>
                  <a:txBody>
                    <a:bodyPr/>
                    <a:lstStyle/>
                    <a:p>
                      <a:endParaRPr lang="zh-CN" altLang="en-US" b="0" dirty="0"/>
                    </a:p>
                  </a:txBody>
                  <a:tcPr/>
                </a:tc>
                <a:tc>
                  <a:txBody>
                    <a:bodyPr/>
                    <a:lstStyle/>
                    <a:p>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extLst>
                  <a:ext uri="{0D108BD9-81ED-4DB2-BD59-A6C34878D82A}">
                    <a16:rowId xmlns:a16="http://schemas.microsoft.com/office/drawing/2014/main" val="239955062"/>
                  </a:ext>
                </a:extLst>
              </a:tr>
              <a:tr h="683127">
                <a:tc>
                  <a:txBody>
                    <a:bodyPr/>
                    <a:lstStyle/>
                    <a:p>
                      <a:endParaRPr lang="zh-CN" altLang="en-US" b="0"/>
                    </a:p>
                  </a:txBody>
                  <a:tcPr/>
                </a:tc>
                <a:tc>
                  <a:txBody>
                    <a:bodyPr/>
                    <a:lstStyle/>
                    <a:p>
                      <a:endParaRPr lang="zh-CN" altLang="en-US" b="0" dirty="0"/>
                    </a:p>
                  </a:txBody>
                  <a:tcPr anchor="ctr"/>
                </a:tc>
                <a:tc>
                  <a:txBody>
                    <a:bodyPr/>
                    <a:lstStyle/>
                    <a:p>
                      <a:pPr algn="ct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extLst>
                  <a:ext uri="{0D108BD9-81ED-4DB2-BD59-A6C34878D82A}">
                    <a16:rowId xmlns:a16="http://schemas.microsoft.com/office/drawing/2014/main" val="2218421541"/>
                  </a:ext>
                </a:extLst>
              </a:tr>
              <a:tr h="683127">
                <a:tc>
                  <a:txBody>
                    <a:bodyPr/>
                    <a:lstStyle/>
                    <a:p>
                      <a:endParaRPr lang="zh-CN" altLang="en-US" b="0" dirty="0"/>
                    </a:p>
                  </a:txBody>
                  <a:tcPr/>
                </a:tc>
                <a:tc>
                  <a:txBody>
                    <a:bodyPr/>
                    <a:lstStyle/>
                    <a:p>
                      <a:endParaRPr lang="zh-CN" altLang="en-US" b="0" dirty="0"/>
                    </a:p>
                  </a:txBody>
                  <a:tcPr anchor="ctr"/>
                </a:tc>
                <a:tc>
                  <a:txBody>
                    <a:bodyPr/>
                    <a:lstStyle/>
                    <a:p>
                      <a:pPr algn="ctr"/>
                      <a:endParaRPr lang="zh-CN" altLang="en-US" b="0"/>
                    </a:p>
                  </a:txBody>
                  <a:tcPr anchor="ctr"/>
                </a:tc>
                <a:tc>
                  <a:txBody>
                    <a:bodyPr/>
                    <a:lstStyle/>
                    <a:p>
                      <a:pPr algn="ctr"/>
                      <a:r>
                        <a:rPr lang="zh-CN" altLang="en-US" b="0" dirty="0">
                          <a:sym typeface="Wingdings" panose="05000000000000000000" pitchFamily="2" charset="2"/>
                        </a:rPr>
                        <a:t></a:t>
                      </a:r>
                      <a:endParaRPr lang="zh-CN" altLang="en-US" b="0" dirty="0"/>
                    </a:p>
                  </a:txBody>
                  <a:tcPr anchor="ctr"/>
                </a:tc>
                <a:tc>
                  <a:txBody>
                    <a:bodyPr/>
                    <a:lstStyle/>
                    <a:p>
                      <a:pPr algn="ctr"/>
                      <a:endParaRPr lang="zh-CN" altLang="en-US" b="0" dirty="0"/>
                    </a:p>
                  </a:txBody>
                  <a:tcPr anchor="ctr"/>
                </a:tc>
                <a:tc>
                  <a:txBody>
                    <a:bodyPr/>
                    <a:lstStyle/>
                    <a:p>
                      <a:pPr algn="ctr"/>
                      <a:r>
                        <a:rPr lang="zh-CN" altLang="en-US" b="0" dirty="0">
                          <a:sym typeface="Wingdings" panose="05000000000000000000" pitchFamily="2" charset="2"/>
                        </a:rPr>
                        <a:t></a:t>
                      </a:r>
                      <a:endParaRPr lang="zh-CN" altLang="en-US" b="0" dirty="0"/>
                    </a:p>
                  </a:txBody>
                  <a:tcPr anchor="ctr"/>
                </a:tc>
                <a:extLst>
                  <a:ext uri="{0D108BD9-81ED-4DB2-BD59-A6C34878D82A}">
                    <a16:rowId xmlns:a16="http://schemas.microsoft.com/office/drawing/2014/main" val="2736534337"/>
                  </a:ext>
                </a:extLst>
              </a:tr>
            </a:tbl>
          </a:graphicData>
        </a:graphic>
      </p:graphicFrame>
      <p:sp>
        <p:nvSpPr>
          <p:cNvPr id="6" name="矩形 39">
            <a:extLst>
              <a:ext uri="{FF2B5EF4-FFF2-40B4-BE49-F238E27FC236}">
                <a16:creationId xmlns:a16="http://schemas.microsoft.com/office/drawing/2014/main" id="{3A598AFD-E2F7-43F4-BC84-D34FEE58D4C9}"/>
              </a:ext>
            </a:extLst>
          </p:cNvPr>
          <p:cNvSpPr>
            <a:spLocks noChangeArrowheads="1"/>
          </p:cNvSpPr>
          <p:nvPr/>
        </p:nvSpPr>
        <p:spPr bwMode="auto">
          <a:xfrm>
            <a:off x="88233" y="4318164"/>
            <a:ext cx="8662736" cy="1716636"/>
          </a:xfrm>
          <a:prstGeom prst="rect">
            <a:avLst/>
          </a:prstGeom>
          <a:noFill/>
          <a:ln w="12700">
            <a:solidFill>
              <a:srgbClr val="FF0000"/>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solidFill>
                <a:srgbClr val="FF0000"/>
              </a:solidFill>
            </a:endParaRPr>
          </a:p>
        </p:txBody>
      </p:sp>
      <p:sp>
        <p:nvSpPr>
          <p:cNvPr id="13" name="文本框 12">
            <a:extLst>
              <a:ext uri="{FF2B5EF4-FFF2-40B4-BE49-F238E27FC236}">
                <a16:creationId xmlns:a16="http://schemas.microsoft.com/office/drawing/2014/main" id="{44AB6AE1-5718-4D5F-A780-BCF5860B0F34}"/>
              </a:ext>
            </a:extLst>
          </p:cNvPr>
          <p:cNvSpPr txBox="1"/>
          <p:nvPr/>
        </p:nvSpPr>
        <p:spPr>
          <a:xfrm>
            <a:off x="6172345" y="4412169"/>
            <a:ext cx="2439569" cy="1477328"/>
          </a:xfrm>
          <a:prstGeom prst="rect">
            <a:avLst/>
          </a:prstGeom>
          <a:noFill/>
        </p:spPr>
        <p:txBody>
          <a:bodyPr wrap="square">
            <a:spAutoFit/>
          </a:bodyPr>
          <a:lstStyle/>
          <a:p>
            <a:pPr marL="228600" indent="-228600" eaLnBrk="0" hangingPunct="0">
              <a:buFontTx/>
              <a:buAutoNum type="arabicPeriod"/>
              <a:defRPr/>
            </a:pPr>
            <a:r>
              <a:rPr lang="en-US" altLang="ko-KR" dirty="0">
                <a:solidFill>
                  <a:prstClr val="black"/>
                </a:solidFill>
                <a:latin typeface="Calibri" panose="020F0502020204030204" pitchFamily="34" charset="0"/>
                <a:ea typeface="Malgun Gothic" panose="020B0503020000020004" pitchFamily="34" charset="-127"/>
              </a:rPr>
              <a:t>A data integrity protection service which can be used as a 3GPP capability.</a:t>
            </a:r>
            <a:endPar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marL="228600" marR="0" lvl="0" indent="-228600" algn="l" defTabSz="914400" rtl="0" eaLnBrk="0" fontAlgn="base" latinLnBrk="0" hangingPunct="0">
              <a:lnSpc>
                <a:spcPct val="100000"/>
              </a:lnSpc>
              <a:spcBef>
                <a:spcPct val="0"/>
              </a:spcBef>
              <a:spcAft>
                <a:spcPct val="0"/>
              </a:spcAft>
              <a:buClrTx/>
              <a:buSzTx/>
              <a:buFontTx/>
              <a:buAutoNum type="arabicPeriod"/>
              <a:tabLst/>
              <a:defRPr/>
            </a:pP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 data integrity protection service which is provided by operators and cover lots of UEs and SPs. </a:t>
            </a:r>
          </a:p>
          <a:p>
            <a:pPr marL="228600" marR="0" lvl="0" indent="-228600" algn="l" defTabSz="914400" rtl="0" eaLnBrk="0" fontAlgn="base" latinLnBrk="0" hangingPunct="0">
              <a:lnSpc>
                <a:spcPct val="100000"/>
              </a:lnSpc>
              <a:spcBef>
                <a:spcPct val="0"/>
              </a:spcBef>
              <a:spcAft>
                <a:spcPct val="0"/>
              </a:spcAft>
              <a:buClrTx/>
              <a:buSzTx/>
              <a:buFontTx/>
              <a:buAutoNum type="arabicPeriod"/>
              <a:tabLst/>
              <a:defRPr/>
            </a:pPr>
            <a:r>
              <a:rPr lang="en-US" altLang="ko-KR" dirty="0">
                <a:solidFill>
                  <a:prstClr val="black"/>
                </a:solidFill>
                <a:latin typeface="Calibri" panose="020F0502020204030204" pitchFamily="34" charset="0"/>
                <a:ea typeface="Malgun Gothic" panose="020B0503020000020004" pitchFamily="34" charset="-127"/>
              </a:rPr>
              <a:t>A data integrity protection service which is end-to-end from UEs and the SPs.</a:t>
            </a:r>
          </a:p>
        </p:txBody>
      </p:sp>
      <p:sp>
        <p:nvSpPr>
          <p:cNvPr id="16" name="文本框 15">
            <a:extLst>
              <a:ext uri="{FF2B5EF4-FFF2-40B4-BE49-F238E27FC236}">
                <a16:creationId xmlns:a16="http://schemas.microsoft.com/office/drawing/2014/main" id="{EEB7C72A-610A-406E-81F7-84B582299E8E}"/>
              </a:ext>
            </a:extLst>
          </p:cNvPr>
          <p:cNvSpPr txBox="1"/>
          <p:nvPr/>
        </p:nvSpPr>
        <p:spPr>
          <a:xfrm>
            <a:off x="6172345" y="2136272"/>
            <a:ext cx="2805910" cy="1015663"/>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Many SPs may </a:t>
            </a:r>
            <a:r>
              <a:rPr lang="en-US" altLang="ko-KR" dirty="0">
                <a:solidFill>
                  <a:prstClr val="black"/>
                </a:solidFill>
                <a:latin typeface="Calibri" panose="020F0502020204030204" pitchFamily="34" charset="0"/>
                <a:ea typeface="Malgun Gothic" panose="020B0503020000020004" pitchFamily="34" charset="-127"/>
              </a:rPr>
              <a:t>have realized</a:t>
            </a: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data integrity services in several ways. That’s depends on SP themselves, however the data protected </a:t>
            </a:r>
            <a:r>
              <a:rPr lang="en-US" altLang="ko-KR" dirty="0">
                <a:solidFill>
                  <a:prstClr val="black"/>
                </a:solidFill>
                <a:latin typeface="Calibri" panose="020F0502020204030204" pitchFamily="34" charset="0"/>
                <a:ea typeface="Malgun Gothic" panose="020B0503020000020004" pitchFamily="34" charset="-127"/>
              </a:rPr>
              <a:t>of</a:t>
            </a: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SP private data integrity cannot be fully trusted by other SPs. In other words, it is not easy to achieve a wide </a:t>
            </a:r>
            <a:r>
              <a:rPr lang="en-US" altLang="ko-KR" dirty="0">
                <a:solidFill>
                  <a:prstClr val="black"/>
                </a:solidFill>
                <a:latin typeface="Calibri" panose="020F0502020204030204" pitchFamily="34" charset="0"/>
                <a:ea typeface="Malgun Gothic" panose="020B0503020000020004" pitchFamily="34" charset="-127"/>
              </a:rPr>
              <a:t>coverage of </a:t>
            </a:r>
            <a:r>
              <a:rPr kumimoji="0" lang="en-US" altLang="ko-KR"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UEs and SPs.</a:t>
            </a:r>
          </a:p>
        </p:txBody>
      </p:sp>
      <p:sp>
        <p:nvSpPr>
          <p:cNvPr id="18" name="文本框 17">
            <a:extLst>
              <a:ext uri="{FF2B5EF4-FFF2-40B4-BE49-F238E27FC236}">
                <a16:creationId xmlns:a16="http://schemas.microsoft.com/office/drawing/2014/main" id="{067C4EFE-C933-4CD4-8D1D-C35E764839BD}"/>
              </a:ext>
            </a:extLst>
          </p:cNvPr>
          <p:cNvSpPr txBox="1"/>
          <p:nvPr/>
        </p:nvSpPr>
        <p:spPr>
          <a:xfrm>
            <a:off x="88233" y="4909509"/>
            <a:ext cx="1047834" cy="369332"/>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ko-KR" sz="1800" b="1" i="0" u="none" strike="noStrike" kern="1200" cap="none" spc="0" normalizeH="0" baseline="0" noProof="0" dirty="0">
                <a:ln>
                  <a:noFill/>
                </a:ln>
                <a:solidFill>
                  <a:srgbClr val="FF0000"/>
                </a:solidFill>
                <a:effectLst/>
                <a:uLnTx/>
                <a:uFillTx/>
                <a:latin typeface="Calibri" panose="020F0502020204030204" pitchFamily="34" charset="0"/>
                <a:ea typeface="Malgun Gothic" panose="020B0503020000020004" pitchFamily="34" charset="-127"/>
                <a:cs typeface="+mn-cs"/>
              </a:rPr>
              <a:t>3GPP</a:t>
            </a:r>
          </a:p>
        </p:txBody>
      </p:sp>
      <p:sp>
        <p:nvSpPr>
          <p:cNvPr id="19" name="矩形 1">
            <a:extLst>
              <a:ext uri="{FF2B5EF4-FFF2-40B4-BE49-F238E27FC236}">
                <a16:creationId xmlns:a16="http://schemas.microsoft.com/office/drawing/2014/main" id="{AAE62892-47B6-4A48-BF23-E8035EF1F2C9}"/>
              </a:ext>
            </a:extLst>
          </p:cNvPr>
          <p:cNvSpPr/>
          <p:nvPr/>
        </p:nvSpPr>
        <p:spPr>
          <a:xfrm>
            <a:off x="120316" y="1289156"/>
            <a:ext cx="9348537"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3"/>
              </a:buBlip>
            </a:pPr>
            <a:r>
              <a:rPr lang="en-US" altLang="zh-CN" sz="1600" b="1" dirty="0">
                <a:latin typeface="Calibri" panose="020F0502020204030204" pitchFamily="34" charset="0"/>
              </a:rPr>
              <a:t>Data </a:t>
            </a:r>
            <a:r>
              <a:rPr lang="en-US" altLang="zh-CN" sz="1600" b="1">
                <a:latin typeface="Calibri" panose="020F0502020204030204" pitchFamily="34" charset="0"/>
              </a:rPr>
              <a:t>Integrity Service </a:t>
            </a:r>
            <a:r>
              <a:rPr lang="en-US" altLang="zh-CN" sz="1600" b="1" dirty="0">
                <a:latin typeface="Calibri" panose="020F0502020204030204" pitchFamily="34" charset="0"/>
              </a:rPr>
              <a:t>solutions</a:t>
            </a:r>
            <a:endParaRPr lang="en-US" altLang="zh-CN" sz="1400" noProof="1">
              <a:sym typeface="+mn-ea"/>
            </a:endParaRPr>
          </a:p>
        </p:txBody>
      </p:sp>
      <p:sp>
        <p:nvSpPr>
          <p:cNvPr id="20" name="文本框 19">
            <a:extLst>
              <a:ext uri="{FF2B5EF4-FFF2-40B4-BE49-F238E27FC236}">
                <a16:creationId xmlns:a16="http://schemas.microsoft.com/office/drawing/2014/main" id="{BEB0994C-0A16-477C-82AB-79CD3E51B3FF}"/>
              </a:ext>
            </a:extLst>
          </p:cNvPr>
          <p:cNvSpPr txBox="1"/>
          <p:nvPr/>
        </p:nvSpPr>
        <p:spPr>
          <a:xfrm>
            <a:off x="962151" y="2379644"/>
            <a:ext cx="698209" cy="461665"/>
          </a:xfrm>
          <a:prstGeom prst="rect">
            <a:avLst/>
          </a:prstGeom>
          <a:noFill/>
        </p:spPr>
        <p:txBody>
          <a:bodyPr wrap="square" rtlCol="0">
            <a:spAutoFit/>
          </a:bodyPr>
          <a:lstStyle/>
          <a:p>
            <a:pPr marL="342900" indent="-342900">
              <a:buFont typeface="+mj-ea"/>
              <a:buAutoNum type="circleNumDbPlain"/>
            </a:pPr>
            <a:endParaRPr lang="en-US" altLang="zh-CN" sz="1200" b="1" dirty="0"/>
          </a:p>
          <a:p>
            <a:pPr marL="342900" indent="-342900">
              <a:buFont typeface="+mj-ea"/>
              <a:buAutoNum type="circleNumDbPlain"/>
            </a:pPr>
            <a:r>
              <a:rPr lang="en-US" altLang="zh-CN" sz="1200" b="1" dirty="0"/>
              <a:t> </a:t>
            </a:r>
            <a:endParaRPr lang="zh-CN" altLang="en-US" sz="1200" b="1" dirty="0"/>
          </a:p>
        </p:txBody>
      </p:sp>
      <p:sp>
        <p:nvSpPr>
          <p:cNvPr id="21" name="文本框 20">
            <a:extLst>
              <a:ext uri="{FF2B5EF4-FFF2-40B4-BE49-F238E27FC236}">
                <a16:creationId xmlns:a16="http://schemas.microsoft.com/office/drawing/2014/main" id="{51CC467F-01EA-4F20-AE1B-522D31441959}"/>
              </a:ext>
            </a:extLst>
          </p:cNvPr>
          <p:cNvSpPr txBox="1"/>
          <p:nvPr/>
        </p:nvSpPr>
        <p:spPr>
          <a:xfrm>
            <a:off x="962151" y="3056983"/>
            <a:ext cx="409265" cy="461665"/>
          </a:xfrm>
          <a:prstGeom prst="rect">
            <a:avLst/>
          </a:prstGeom>
          <a:noFill/>
        </p:spPr>
        <p:txBody>
          <a:bodyPr wrap="square" rtlCol="0">
            <a:spAutoFit/>
          </a:bodyPr>
          <a:lstStyle/>
          <a:p>
            <a:pPr marL="342900" indent="-342900">
              <a:buFont typeface="+mj-ea"/>
              <a:buAutoNum type="circleNumDbPlain"/>
            </a:pPr>
            <a:endParaRPr lang="en-US" altLang="zh-CN" sz="1200" b="1" dirty="0"/>
          </a:p>
          <a:p>
            <a:pPr marL="342900" indent="-342900">
              <a:buFont typeface="+mj-ea"/>
              <a:buAutoNum type="circleNumDbPlain" startAt="2"/>
            </a:pPr>
            <a:r>
              <a:rPr lang="en-US" altLang="zh-CN" sz="1200" b="1" dirty="0"/>
              <a:t> </a:t>
            </a:r>
            <a:endParaRPr lang="zh-CN" altLang="en-US" sz="1200" b="1" dirty="0"/>
          </a:p>
        </p:txBody>
      </p:sp>
      <p:sp>
        <p:nvSpPr>
          <p:cNvPr id="22" name="文本框 21">
            <a:extLst>
              <a:ext uri="{FF2B5EF4-FFF2-40B4-BE49-F238E27FC236}">
                <a16:creationId xmlns:a16="http://schemas.microsoft.com/office/drawing/2014/main" id="{8B3483FC-84A4-4F04-AEC1-AC047011C410}"/>
              </a:ext>
            </a:extLst>
          </p:cNvPr>
          <p:cNvSpPr txBox="1"/>
          <p:nvPr/>
        </p:nvSpPr>
        <p:spPr>
          <a:xfrm>
            <a:off x="970172" y="3767488"/>
            <a:ext cx="409265" cy="461665"/>
          </a:xfrm>
          <a:prstGeom prst="rect">
            <a:avLst/>
          </a:prstGeom>
          <a:noFill/>
        </p:spPr>
        <p:txBody>
          <a:bodyPr wrap="square" rtlCol="0">
            <a:spAutoFit/>
          </a:bodyPr>
          <a:lstStyle/>
          <a:p>
            <a:pPr marL="342900" indent="-342900">
              <a:buFont typeface="+mj-ea"/>
              <a:buAutoNum type="circleNumDbPlain"/>
            </a:pPr>
            <a:endParaRPr lang="en-US" altLang="zh-CN" sz="1200" b="1" dirty="0"/>
          </a:p>
          <a:p>
            <a:pPr marL="342900" indent="-342900">
              <a:buFont typeface="+mj-ea"/>
              <a:buAutoNum type="circleNumDbPlain" startAt="3"/>
            </a:pPr>
            <a:r>
              <a:rPr lang="en-US" altLang="zh-CN" sz="1200" b="1" dirty="0"/>
              <a:t> </a:t>
            </a:r>
            <a:endParaRPr lang="zh-CN" altLang="en-US" sz="1200" b="1" dirty="0"/>
          </a:p>
        </p:txBody>
      </p:sp>
      <p:sp>
        <p:nvSpPr>
          <p:cNvPr id="23" name="文本框 22">
            <a:extLst>
              <a:ext uri="{FF2B5EF4-FFF2-40B4-BE49-F238E27FC236}">
                <a16:creationId xmlns:a16="http://schemas.microsoft.com/office/drawing/2014/main" id="{A511C142-7339-427C-8FAF-77C5EC456E25}"/>
              </a:ext>
            </a:extLst>
          </p:cNvPr>
          <p:cNvSpPr txBox="1"/>
          <p:nvPr/>
        </p:nvSpPr>
        <p:spPr>
          <a:xfrm>
            <a:off x="977106" y="4646380"/>
            <a:ext cx="549364" cy="276999"/>
          </a:xfrm>
          <a:prstGeom prst="rect">
            <a:avLst/>
          </a:prstGeom>
          <a:noFill/>
        </p:spPr>
        <p:txBody>
          <a:bodyPr wrap="square">
            <a:spAutoFit/>
          </a:bodyPr>
          <a:lstStyle/>
          <a:p>
            <a:pPr marL="342900" indent="-342900">
              <a:buFont typeface="+mj-ea"/>
              <a:buAutoNum type="circleNumDbPlain" startAt="4"/>
            </a:pPr>
            <a:r>
              <a:rPr lang="en-US" altLang="zh-CN" sz="1200" b="1" dirty="0"/>
              <a:t> </a:t>
            </a:r>
            <a:endParaRPr lang="zh-CN" altLang="en-US" sz="1200" b="1" dirty="0"/>
          </a:p>
        </p:txBody>
      </p:sp>
    </p:spTree>
    <p:extLst>
      <p:ext uri="{BB962C8B-B14F-4D97-AF65-F5344CB8AC3E}">
        <p14:creationId xmlns:p14="http://schemas.microsoft.com/office/powerpoint/2010/main" val="1827248894"/>
      </p:ext>
    </p:extLst>
  </p:cSld>
  <p:clrMapOvr>
    <a:masterClrMapping/>
  </p:clrMapOvr>
  <p:transition spd="slow"/>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1"/>
          <p:cNvSpPr/>
          <p:nvPr/>
        </p:nvSpPr>
        <p:spPr>
          <a:xfrm>
            <a:off x="74612" y="906894"/>
            <a:ext cx="8994775" cy="4239879"/>
          </a:xfrm>
          <a:prstGeom prst="rect">
            <a:avLst/>
          </a:prstGeom>
          <a:noFill/>
          <a:ln w="9525">
            <a:noFill/>
          </a:ln>
        </p:spPr>
        <p:txBody>
          <a:bodyPr anchor="t">
            <a:spAutoFit/>
          </a:bodyPr>
          <a:lstStyle/>
          <a:p>
            <a:pPr marL="342900" indent="-342900" eaLnBrk="0" hangingPunct="0">
              <a:lnSpc>
                <a:spcPct val="150000"/>
              </a:lnSpc>
              <a:spcBef>
                <a:spcPts val="600"/>
              </a:spcBef>
              <a:spcAft>
                <a:spcPts val="600"/>
              </a:spcAft>
              <a:buBlip>
                <a:blip r:embed="rId3"/>
              </a:buBlip>
            </a:pPr>
            <a:r>
              <a:rPr lang="en-US" altLang="en-US" sz="1800" b="1" dirty="0">
                <a:latin typeface="Calibri" panose="020F0502020204030204" pitchFamily="34" charset="0"/>
              </a:rPr>
              <a:t>Cold chain logistics</a:t>
            </a:r>
            <a:endParaRPr lang="en-IN" altLang="en-US" sz="2000" b="1" dirty="0">
              <a:latin typeface="Calibri" panose="020F0502020204030204" pitchFamily="34" charset="0"/>
            </a:endParaRPr>
          </a:p>
          <a:p>
            <a:pPr marL="342900" indent="-342900" eaLnBrk="0" hangingPunct="0">
              <a:lnSpc>
                <a:spcPct val="150000"/>
              </a:lnSpc>
              <a:buFont typeface="Arial" panose="020B0604020202020204" pitchFamily="34" charset="0"/>
              <a:buChar char="•"/>
            </a:pPr>
            <a:r>
              <a:rPr lang="en-US" altLang="zh-CN" sz="1600" dirty="0">
                <a:latin typeface="Calibri" panose="020F0502020204030204" pitchFamily="34" charset="0"/>
                <a:ea typeface="Malgun Gothic" panose="020B0503020000020004" pitchFamily="34" charset="-127"/>
                <a:sym typeface="+mn-ea"/>
              </a:rPr>
              <a:t>During the transportation of vaccines/drugs,</a:t>
            </a:r>
            <a:r>
              <a:rPr lang="zh-CN" altLang="en-US" sz="1600" dirty="0">
                <a:latin typeface="Calibri" panose="020F0502020204030204" pitchFamily="34" charset="0"/>
                <a:ea typeface="Malgun Gothic" panose="020B0503020000020004" pitchFamily="34" charset="-127"/>
                <a:sym typeface="+mn-ea"/>
              </a:rPr>
              <a:t> </a:t>
            </a:r>
            <a:r>
              <a:rPr lang="en-US" altLang="zh-CN" sz="1600" dirty="0">
                <a:latin typeface="Calibri" panose="020F0502020204030204" pitchFamily="34" charset="0"/>
                <a:ea typeface="Malgun Gothic" panose="020B0503020000020004" pitchFamily="34" charset="-127"/>
                <a:sym typeface="+mn-ea"/>
              </a:rPr>
              <a:t>va</a:t>
            </a:r>
            <a:r>
              <a:rPr lang="en-US" altLang="ko-KR" sz="1600" dirty="0">
                <a:latin typeface="Calibri" panose="020F0502020204030204" pitchFamily="34" charset="0"/>
                <a:ea typeface="Malgun Gothic" panose="020B0503020000020004" pitchFamily="34" charset="-127"/>
                <a:sym typeface="+mn-ea"/>
              </a:rPr>
              <a:t>ccines/drugs c</a:t>
            </a:r>
            <a:r>
              <a:rPr lang="en-US" altLang="ko-KR" sz="1600" dirty="0">
                <a:latin typeface="Calibri" panose="020F0502020204030204" pitchFamily="34" charset="0"/>
                <a:ea typeface="Malgun Gothic" panose="020B0503020000020004" pitchFamily="34" charset="-127"/>
              </a:rPr>
              <a:t>ontainers in cold chain logistics may be equipped with IoT sensors which send data to the vehicles. Those vehicles connect to a SP </a:t>
            </a:r>
            <a:r>
              <a:rPr lang="en-US" altLang="zh-CN" sz="1600" dirty="0">
                <a:latin typeface="Calibri" panose="020F0502020204030204" pitchFamily="34" charset="0"/>
                <a:ea typeface="宋体" panose="02010600030101010101" pitchFamily="2" charset="-122"/>
              </a:rPr>
              <a:t>platform</a:t>
            </a:r>
            <a:r>
              <a:rPr lang="en-US" altLang="ko-KR" sz="1600" dirty="0">
                <a:latin typeface="Calibri" panose="020F0502020204030204" pitchFamily="34" charset="0"/>
                <a:ea typeface="Malgun Gothic" panose="020B0503020000020004" pitchFamily="34" charset="-127"/>
              </a:rPr>
              <a:t> by 3</a:t>
            </a:r>
            <a:r>
              <a:rPr lang="en-US" altLang="zh-CN" sz="1600" dirty="0">
                <a:latin typeface="Calibri" panose="020F0502020204030204" pitchFamily="34" charset="0"/>
                <a:ea typeface="Malgun Gothic" panose="020B0503020000020004" pitchFamily="34" charset="-127"/>
              </a:rPr>
              <a:t>GPP network </a:t>
            </a:r>
            <a:r>
              <a:rPr lang="en-US" altLang="ko-KR" sz="1600" dirty="0">
                <a:latin typeface="Calibri" panose="020F0502020204030204" pitchFamily="34" charset="0"/>
                <a:ea typeface="Malgun Gothic" panose="020B0503020000020004" pitchFamily="34" charset="-127"/>
              </a:rPr>
              <a:t>for data gathering and processing. </a:t>
            </a:r>
            <a:r>
              <a:rPr lang="en-US" altLang="ko-KR" sz="1600" dirty="0">
                <a:solidFill>
                  <a:schemeClr val="tx2">
                    <a:lumMod val="60000"/>
                    <a:lumOff val="40000"/>
                  </a:schemeClr>
                </a:solidFill>
                <a:latin typeface="Calibri" panose="020F0502020204030204" pitchFamily="34" charset="0"/>
                <a:ea typeface="Malgun Gothic" panose="020B0503020000020004" pitchFamily="34" charset="-127"/>
              </a:rPr>
              <a:t>Monitoring</a:t>
            </a:r>
            <a:r>
              <a:rPr lang="en-US" altLang="ko-KR" sz="1600" dirty="0">
                <a:latin typeface="Calibri" panose="020F0502020204030204" pitchFamily="34" charset="0"/>
                <a:ea typeface="Malgun Gothic" panose="020B0503020000020004" pitchFamily="34" charset="-127"/>
              </a:rPr>
              <a:t> is very critical since the products in the container may exceptionally sensitive to changes in pH, temperature and even light conditions. </a:t>
            </a:r>
          </a:p>
          <a:p>
            <a:pPr marL="342900" indent="-342900" eaLnBrk="0" hangingPunct="0">
              <a:lnSpc>
                <a:spcPct val="150000"/>
              </a:lnSpc>
              <a:buFont typeface="Arial" panose="020B0604020202020204" pitchFamily="34" charset="0"/>
              <a:buChar char="•"/>
            </a:pPr>
            <a:r>
              <a:rPr lang="en-US" altLang="ko-KR" sz="1600" dirty="0">
                <a:latin typeface="Calibri" panose="020F0502020204030204" pitchFamily="34" charset="0"/>
                <a:ea typeface="Malgun Gothic" panose="020B0503020000020004" pitchFamily="34" charset="-127"/>
              </a:rPr>
              <a:t>Ensuring the trustiness of the collected environment data in each container/sensor is necessary to the service in order </a:t>
            </a:r>
            <a:r>
              <a:rPr lang="en-US" altLang="zh-CN" sz="1600" dirty="0">
                <a:latin typeface="Calibri" panose="020F0502020204030204" pitchFamily="34" charset="0"/>
                <a:ea typeface="宋体" panose="02010600030101010101" pitchFamily="2" charset="-122"/>
              </a:rPr>
              <a:t>to guarantee vaccine/drug activity.</a:t>
            </a:r>
            <a:endParaRPr lang="en-US" altLang="ko-KR" sz="1600" dirty="0">
              <a:latin typeface="Calibri" panose="020F0502020204030204" pitchFamily="34" charset="0"/>
              <a:ea typeface="Malgun Gothic" panose="020B0503020000020004" pitchFamily="34" charset="-127"/>
            </a:endParaRPr>
          </a:p>
          <a:p>
            <a:pPr marL="342900" indent="-342900" eaLnBrk="0" hangingPunct="0">
              <a:lnSpc>
                <a:spcPct val="150000"/>
              </a:lnSpc>
              <a:buFont typeface="Arial" panose="020B0604020202020204" pitchFamily="34" charset="0"/>
              <a:buChar char="•"/>
            </a:pPr>
            <a:r>
              <a:rPr lang="en-US" altLang="ko-KR" sz="1600" dirty="0">
                <a:latin typeface="Calibri" panose="020F0502020204030204" pitchFamily="34" charset="0"/>
                <a:ea typeface="Malgun Gothic" panose="020B0503020000020004" pitchFamily="34" charset="-127"/>
              </a:rPr>
              <a:t>In this use case, the requirements </a:t>
            </a:r>
            <a:r>
              <a:rPr lang="en-US" altLang="zh-CN" sz="1600" dirty="0">
                <a:latin typeface="Calibri" panose="020F0502020204030204" pitchFamily="34" charset="0"/>
                <a:ea typeface="Malgun Gothic" panose="020B0503020000020004" pitchFamily="34" charset="-127"/>
              </a:rPr>
              <a:t>are</a:t>
            </a:r>
            <a:r>
              <a:rPr lang="en-US" altLang="ko-KR" sz="1600" dirty="0">
                <a:latin typeface="Calibri" panose="020F0502020204030204" pitchFamily="34" charset="0"/>
                <a:ea typeface="Malgun Gothic" panose="020B0503020000020004" pitchFamily="34" charset="-127"/>
              </a:rPr>
              <a:t> to achieve the data integrity for the environment data from IoT </a:t>
            </a:r>
            <a:r>
              <a:rPr lang="en-US" altLang="ko-KR" sz="1600" dirty="0">
                <a:latin typeface="Calibri" panose="020F0502020204030204" pitchFamily="34" charset="0"/>
                <a:ea typeface="Malgun Gothic" panose="020B0503020000020004" pitchFamily="34" charset="-127"/>
                <a:sym typeface="+mn-ea"/>
              </a:rPr>
              <a:t>sensors </a:t>
            </a:r>
            <a:r>
              <a:rPr lang="en-US" altLang="ko-KR" sz="1600" dirty="0">
                <a:latin typeface="Calibri" panose="020F0502020204030204" pitchFamily="34" charset="0"/>
                <a:ea typeface="Malgun Gothic" panose="020B0503020000020004" pitchFamily="34" charset="-127"/>
              </a:rPr>
              <a:t>to the SP.</a:t>
            </a:r>
          </a:p>
          <a:p>
            <a:pPr marL="342900" indent="-342900" eaLnBrk="0" hangingPunct="0">
              <a:lnSpc>
                <a:spcPct val="150000"/>
              </a:lnSpc>
              <a:buFont typeface="Arial" panose="020B0604020202020204" pitchFamily="34" charset="0"/>
              <a:buChar char="•"/>
            </a:pPr>
            <a:r>
              <a:rPr lang="en-US" altLang="zh-CN" sz="1600" dirty="0">
                <a:latin typeface="Calibri" panose="020F0502020204030204" pitchFamily="34" charset="0"/>
                <a:ea typeface="Malgun Gothic" panose="020B0503020000020004" pitchFamily="34" charset="-127"/>
              </a:rPr>
              <a:t>Moreover, I</a:t>
            </a:r>
            <a:r>
              <a:rPr lang="en-US" altLang="ko-KR" sz="1600" dirty="0">
                <a:latin typeface="Calibri" panose="020F0502020204030204" pitchFamily="34" charset="0"/>
                <a:ea typeface="Malgun Gothic" panose="020B0503020000020004" pitchFamily="34" charset="-127"/>
              </a:rPr>
              <a:t>f problems arose, SP (</a:t>
            </a:r>
            <a:r>
              <a:rPr lang="en-US" altLang="zh-CN" sz="1600" dirty="0">
                <a:latin typeface="Calibri" panose="020F0502020204030204" pitchFamily="34" charset="0"/>
                <a:ea typeface="Malgun Gothic" panose="020B0503020000020004" pitchFamily="34" charset="-127"/>
              </a:rPr>
              <a:t>hospital or vaccine company) would claim to trace and verify all the environment data </a:t>
            </a:r>
            <a:r>
              <a:rPr lang="en-US" altLang="ko-KR" sz="1600" dirty="0">
                <a:latin typeface="Calibri" panose="020F0502020204030204" pitchFamily="34" charset="0"/>
                <a:ea typeface="Malgun Gothic" panose="020B0503020000020004" pitchFamily="34" charset="-127"/>
              </a:rPr>
              <a:t>during transportation afterwards.  </a:t>
            </a:r>
          </a:p>
        </p:txBody>
      </p:sp>
      <p:sp>
        <p:nvSpPr>
          <p:cNvPr id="33" name="Title 1"/>
          <p:cNvSpPr txBox="1"/>
          <p:nvPr/>
        </p:nvSpPr>
        <p:spPr>
          <a:xfrm>
            <a:off x="577134" y="89138"/>
            <a:ext cx="6827838" cy="114300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defRPr/>
            </a:pPr>
            <a:r>
              <a:rPr lang="en-GB" altLang="en-US" b="1" kern="0" noProof="1">
                <a:effectLst>
                  <a:outerShdw blurRad="38100" dist="38100" dir="2700000" algn="tl">
                    <a:srgbClr val="000000">
                      <a:alpha val="43137"/>
                    </a:srgbClr>
                  </a:outerShdw>
                </a:effectLst>
              </a:rPr>
              <a:t>Example Use Case</a:t>
            </a:r>
          </a:p>
        </p:txBody>
      </p:sp>
    </p:spTree>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4"/>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2246668" cy="307777"/>
          </a:xfrm>
          <a:prstGeom prst="rect">
            <a:avLst/>
          </a:prstGeom>
          <a:noFill/>
        </p:spPr>
        <p:txBody>
          <a:bodyPr wrap="square" rtlCol="0">
            <a:spAutoFit/>
          </a:bodyPr>
          <a:lstStyle/>
          <a:p>
            <a:r>
              <a:rPr lang="en-US" altLang="zh-CN" sz="1400" b="1" dirty="0" err="1">
                <a:solidFill>
                  <a:schemeClr val="tx2">
                    <a:lumMod val="60000"/>
                    <a:lumOff val="40000"/>
                  </a:schemeClr>
                </a:solidFill>
              </a:rPr>
              <a:t>Data+data</a:t>
            </a:r>
            <a:r>
              <a:rPr lang="en-US" altLang="zh-CN" sz="1400" b="1" dirty="0">
                <a:solidFill>
                  <a:schemeClr val="tx2">
                    <a:lumMod val="60000"/>
                    <a:lumOff val="40000"/>
                  </a:schemeClr>
                </a:solidFill>
              </a:rPr>
              <a:t> signature</a:t>
            </a:r>
            <a:endParaRPr lang="zh-CN" altLang="en-US" sz="1400" b="1" dirty="0">
              <a:solidFill>
                <a:schemeClr val="tx2">
                  <a:lumMod val="60000"/>
                  <a:lumOff val="40000"/>
                </a:schemeClr>
              </a:solidFill>
            </a:endParaRPr>
          </a:p>
        </p:txBody>
      </p:sp>
      <p:grpSp>
        <p:nvGrpSpPr>
          <p:cNvPr id="31" name="组合 30">
            <a:extLst>
              <a:ext uri="{FF2B5EF4-FFF2-40B4-BE49-F238E27FC236}">
                <a16:creationId xmlns:a16="http://schemas.microsoft.com/office/drawing/2014/main" id="{125C7E49-82FC-49E1-9257-3BEA8C71FB8D}"/>
              </a:ext>
            </a:extLst>
          </p:cNvPr>
          <p:cNvGrpSpPr/>
          <p:nvPr/>
        </p:nvGrpSpPr>
        <p:grpSpPr>
          <a:xfrm>
            <a:off x="5041126" y="4170398"/>
            <a:ext cx="1694551" cy="442234"/>
            <a:chOff x="5325565" y="2566207"/>
            <a:chExt cx="2133188" cy="619557"/>
          </a:xfrm>
        </p:grpSpPr>
        <p:sp>
          <p:nvSpPr>
            <p:cNvPr id="22" name="箭头: 上下 21">
              <a:extLst>
                <a:ext uri="{FF2B5EF4-FFF2-40B4-BE49-F238E27FC236}">
                  <a16:creationId xmlns:a16="http://schemas.microsoft.com/office/drawing/2014/main" id="{0610B95E-5510-4A7B-A201-9478987EB782}"/>
                </a:ext>
              </a:extLst>
            </p:cNvPr>
            <p:cNvSpPr/>
            <p:nvPr/>
          </p:nvSpPr>
          <p:spPr bwMode="auto">
            <a:xfrm rot="17378737">
              <a:off x="6190752" y="1975656"/>
              <a:ext cx="344921" cy="207529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a:p>
          </p:txBody>
        </p:sp>
        <p:sp>
          <p:nvSpPr>
            <p:cNvPr id="30" name="文本框 29">
              <a:extLst>
                <a:ext uri="{FF2B5EF4-FFF2-40B4-BE49-F238E27FC236}">
                  <a16:creationId xmlns:a16="http://schemas.microsoft.com/office/drawing/2014/main" id="{0B8C9C7A-C8F7-4462-A523-9CE314C7E454}"/>
                </a:ext>
              </a:extLst>
            </p:cNvPr>
            <p:cNvSpPr txBox="1"/>
            <p:nvPr/>
          </p:nvSpPr>
          <p:spPr>
            <a:xfrm rot="1175999">
              <a:off x="5461101" y="2566207"/>
              <a:ext cx="1997652" cy="388067"/>
            </a:xfrm>
            <a:prstGeom prst="rect">
              <a:avLst/>
            </a:prstGeom>
            <a:noFill/>
          </p:spPr>
          <p:txBody>
            <a:bodyPr wrap="square" rtlCol="0">
              <a:spAutoFit/>
            </a:bodyPr>
            <a:lstStyle/>
            <a:p>
              <a:r>
                <a:rPr lang="en-US" altLang="zh-CN" sz="1200" dirty="0"/>
                <a:t>Verify Data integrity</a:t>
              </a:r>
              <a:endParaRPr lang="zh-CN" altLang="en-US" sz="1200" dirty="0"/>
            </a:p>
          </p:txBody>
        </p:sp>
      </p:grpSp>
      <p:sp>
        <p:nvSpPr>
          <p:cNvPr id="7" name="文本框 6">
            <a:extLst>
              <a:ext uri="{FF2B5EF4-FFF2-40B4-BE49-F238E27FC236}">
                <a16:creationId xmlns:a16="http://schemas.microsoft.com/office/drawing/2014/main" id="{1188F22A-0FA8-4535-9B6C-7E964BDD7446}"/>
              </a:ext>
            </a:extLst>
          </p:cNvPr>
          <p:cNvSpPr txBox="1"/>
          <p:nvPr/>
        </p:nvSpPr>
        <p:spPr>
          <a:xfrm>
            <a:off x="3914797" y="4112194"/>
            <a:ext cx="1247227" cy="283510"/>
          </a:xfrm>
          <a:prstGeom prst="rect">
            <a:avLst/>
          </a:prstGeom>
          <a:noFill/>
        </p:spPr>
        <p:txBody>
          <a:bodyPr wrap="square" rtlCol="0">
            <a:spAutoFit/>
          </a:bodyPr>
          <a:lstStyle/>
          <a:p>
            <a:r>
              <a:rPr lang="en-US" altLang="zh-CN" sz="1200" dirty="0"/>
              <a:t>3GPP System</a:t>
            </a:r>
            <a:endParaRPr lang="zh-CN" altLang="en-US" sz="1200" dirty="0"/>
          </a:p>
        </p:txBody>
      </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810195"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smtClean="0">
                <a:effectLst>
                  <a:outerShdw blurRad="38100" dist="38100" dir="2700000" algn="tl">
                    <a:srgbClr val="000000">
                      <a:alpha val="43137"/>
                    </a:srgbClr>
                  </a:outerShdw>
                </a:effectLst>
              </a:rPr>
              <a:t>Data exchange between UE and SP</a:t>
            </a:r>
            <a:endParaRPr lang="zh-CN" altLang="en-US" b="1" dirty="0">
              <a:effectLst>
                <a:outerShdw blurRad="38100" dist="38100" dir="2700000" algn="tl">
                  <a:srgbClr val="000000">
                    <a:alpha val="43137"/>
                  </a:srgbClr>
                </a:outerShdw>
              </a:effectLst>
            </a:endParaRPr>
          </a:p>
        </p:txBody>
      </p:sp>
      <p:sp>
        <p:nvSpPr>
          <p:cNvPr id="45" name="矩形 1">
            <a:extLst>
              <a:ext uri="{FF2B5EF4-FFF2-40B4-BE49-F238E27FC236}">
                <a16:creationId xmlns:a16="http://schemas.microsoft.com/office/drawing/2014/main" id="{9D948552-03C8-4D4D-A47C-992A946FC254}"/>
              </a:ext>
            </a:extLst>
          </p:cNvPr>
          <p:cNvSpPr/>
          <p:nvPr/>
        </p:nvSpPr>
        <p:spPr>
          <a:xfrm>
            <a:off x="2154" y="9920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5"/>
              </a:buBlip>
            </a:pPr>
            <a:r>
              <a:rPr lang="en-US" altLang="zh-CN" sz="1600" b="1" dirty="0" smtClean="0">
                <a:latin typeface="Calibri" panose="020F0502020204030204" pitchFamily="34" charset="0"/>
              </a:rPr>
              <a:t>Example of Logistics</a:t>
            </a:r>
            <a:endParaRPr lang="en-IN" altLang="en-US" sz="1800" b="1" dirty="0">
              <a:latin typeface="Calibri" panose="020F0502020204030204" pitchFamily="34" charset="0"/>
            </a:endParaRPr>
          </a:p>
        </p:txBody>
      </p:sp>
      <p:sp>
        <p:nvSpPr>
          <p:cNvPr id="46" name="文本框 45">
            <a:extLst>
              <a:ext uri="{FF2B5EF4-FFF2-40B4-BE49-F238E27FC236}">
                <a16:creationId xmlns:a16="http://schemas.microsoft.com/office/drawing/2014/main" id="{E73D8308-7479-4305-B915-DF10FD43037F}"/>
              </a:ext>
            </a:extLst>
          </p:cNvPr>
          <p:cNvSpPr txBox="1"/>
          <p:nvPr/>
        </p:nvSpPr>
        <p:spPr>
          <a:xfrm>
            <a:off x="326461" y="1907138"/>
            <a:ext cx="8839200" cy="1384995"/>
          </a:xfrm>
          <a:prstGeom prst="rect">
            <a:avLst/>
          </a:prstGeom>
          <a:noFill/>
        </p:spPr>
        <p:txBody>
          <a:bodyPr wrap="square">
            <a:spAutoFit/>
          </a:bodyPr>
          <a:lstStyle/>
          <a:p>
            <a:pPr marL="342900" lvl="0" indent="-342900" eaLnBrk="0" hangingPunct="0">
              <a:buFontTx/>
              <a:buAutoNum type="arabicPeriod"/>
              <a:defRPr/>
            </a:pPr>
            <a:r>
              <a:rPr lang="en-US" altLang="zh-CN" sz="1400" b="1" dirty="0" err="1">
                <a:solidFill>
                  <a:schemeClr val="tx2">
                    <a:lumMod val="60000"/>
                    <a:lumOff val="40000"/>
                  </a:schemeClr>
                </a:solidFill>
              </a:rPr>
              <a:t>IoT</a:t>
            </a:r>
            <a:r>
              <a:rPr lang="zh-CN" altLang="en-US" sz="1400" b="1" dirty="0">
                <a:solidFill>
                  <a:schemeClr val="tx2">
                    <a:lumMod val="60000"/>
                    <a:lumOff val="40000"/>
                  </a:schemeClr>
                </a:solidFill>
              </a:rPr>
              <a:t> </a:t>
            </a:r>
            <a:r>
              <a:rPr lang="en-US" altLang="zh-CN" sz="1400" b="1" dirty="0">
                <a:solidFill>
                  <a:schemeClr val="tx2">
                    <a:lumMod val="60000"/>
                    <a:lumOff val="40000"/>
                  </a:schemeClr>
                </a:solidFill>
              </a:rPr>
              <a:t>UE=</a:t>
            </a:r>
            <a:r>
              <a:rPr lang="en-US" altLang="zh-CN" sz="1400" dirty="0">
                <a:solidFill>
                  <a:prstClr val="black"/>
                </a:solidFill>
                <a:latin typeface="Calibri" panose="020F0502020204030204" pitchFamily="34" charset="0"/>
                <a:ea typeface="Malgun Gothic" panose="020B0503020000020004" pitchFamily="34" charset="-127"/>
              </a:rPr>
              <a:t>Vehicles</a:t>
            </a:r>
            <a:r>
              <a:rPr lang="en-US" altLang="zh-CN" sz="1400" b="1" dirty="0">
                <a:solidFill>
                  <a:schemeClr val="tx2">
                    <a:lumMod val="60000"/>
                    <a:lumOff val="40000"/>
                  </a:schemeClr>
                </a:solidFill>
              </a:rPr>
              <a:t> </a:t>
            </a:r>
            <a:r>
              <a:rPr lang="en-US" altLang="zh-CN" sz="1400" dirty="0">
                <a:solidFill>
                  <a:prstClr val="black"/>
                </a:solidFill>
                <a:latin typeface="Calibri" panose="020F0502020204030204" pitchFamily="34" charset="0"/>
                <a:ea typeface="Malgun Gothic" panose="020B0503020000020004" pitchFamily="34" charset="-127"/>
              </a:rPr>
              <a:t>belonging to logistics companies that deliver vaccines and medicines.</a:t>
            </a:r>
          </a:p>
          <a:p>
            <a:pPr marL="342900" indent="-342900" eaLnBrk="0" hangingPunct="0">
              <a:buFontTx/>
              <a:buAutoNum type="arabicPeriod"/>
              <a:defRPr/>
            </a:pPr>
            <a:r>
              <a:rPr lang="en-US" altLang="zh-CN" sz="1400" b="1" dirty="0" err="1">
                <a:solidFill>
                  <a:schemeClr val="tx2">
                    <a:lumMod val="60000"/>
                    <a:lumOff val="40000"/>
                  </a:schemeClr>
                </a:solidFill>
              </a:rPr>
              <a:t>Data+data</a:t>
            </a:r>
            <a:r>
              <a:rPr lang="en-US" altLang="zh-CN" sz="1400" b="1" dirty="0">
                <a:solidFill>
                  <a:schemeClr val="tx2">
                    <a:lumMod val="60000"/>
                    <a:lumOff val="40000"/>
                  </a:schemeClr>
                </a:solidFill>
              </a:rPr>
              <a:t> signature=</a:t>
            </a:r>
            <a:r>
              <a:rPr lang="en-US" altLang="ko-KR" sz="1400" dirty="0">
                <a:solidFill>
                  <a:prstClr val="black"/>
                </a:solidFill>
                <a:latin typeface="Calibri" panose="020F0502020204030204" pitchFamily="34" charset="0"/>
                <a:ea typeface="Malgun Gothic" panose="020B0503020000020004" pitchFamily="34" charset="-127"/>
              </a:rPr>
              <a:t>application</a:t>
            </a:r>
            <a:r>
              <a:rPr lang="en-US" altLang="ko-KR" sz="1400" b="1" dirty="0">
                <a:solidFill>
                  <a:schemeClr val="tx2">
                    <a:lumMod val="60000"/>
                    <a:lumOff val="40000"/>
                  </a:schemeClr>
                </a:solidFill>
              </a:rPr>
              <a:t> </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data</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lang="en-US" altLang="zh-CN" sz="1400" dirty="0">
                <a:solidFill>
                  <a:prstClr val="black"/>
                </a:solidFill>
                <a:latin typeface="Calibri" panose="020F0502020204030204" pitchFamily="34" charset="0"/>
                <a:ea typeface="Malgun Gothic" panose="020B0503020000020004" pitchFamily="34" charset="-127"/>
              </a:rPr>
              <a:t>temperature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in the container</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and related digital </a:t>
            </a:r>
            <a:r>
              <a:rPr lang="en-US" altLang="ko-KR" sz="1400" dirty="0">
                <a:solidFill>
                  <a:prstClr val="black"/>
                </a:solidFill>
                <a:latin typeface="Calibri" panose="020F0502020204030204" pitchFamily="34" charset="0"/>
                <a:ea typeface="Malgun Gothic" panose="020B0503020000020004" pitchFamily="34" charset="-127"/>
              </a:rPr>
              <a:t>signature </a:t>
            </a:r>
            <a:r>
              <a:rPr lang="en-US" altLang="zh-CN" sz="1400" dirty="0">
                <a:solidFill>
                  <a:prstClr val="black"/>
                </a:solidFill>
                <a:latin typeface="Calibri" panose="020F0502020204030204" pitchFamily="34" charset="0"/>
                <a:ea typeface="Malgun Gothic" panose="020B0503020000020004" pitchFamily="34" charset="-127"/>
              </a:rPr>
              <a:t>(</a:t>
            </a:r>
            <a:r>
              <a:rPr lang="en-US" altLang="ko-KR" sz="1400" dirty="0">
                <a:solidFill>
                  <a:prstClr val="black"/>
                </a:solidFill>
                <a:latin typeface="Calibri" panose="020F0502020204030204" pitchFamily="34" charset="0"/>
                <a:ea typeface="Malgun Gothic" panose="020B0503020000020004" pitchFamily="34" charset="-127"/>
              </a:rPr>
              <a:t>IoT UE source</a:t>
            </a:r>
            <a:r>
              <a:rPr lang="en-US" altLang="zh-CN" sz="1400" dirty="0">
                <a:solidFill>
                  <a:prstClr val="black"/>
                </a:solidFill>
                <a:latin typeface="Calibri" panose="020F0502020204030204" pitchFamily="34" charset="0"/>
                <a:ea typeface="Malgun Gothic" panose="020B0503020000020004" pitchFamily="34" charset="-127"/>
              </a:rPr>
              <a:t>)</a:t>
            </a:r>
            <a:r>
              <a:rPr lang="en-US" altLang="ko-KR" sz="1400" dirty="0">
                <a:solidFill>
                  <a:prstClr val="black"/>
                </a:solidFill>
                <a:latin typeface="Calibri" panose="020F0502020204030204" pitchFamily="34" charset="0"/>
                <a:ea typeface="Malgun Gothic" panose="020B0503020000020004" pitchFamily="34" charset="-127"/>
              </a:rPr>
              <a:t> . </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eaLnBrk="0" hangingPunct="0">
              <a:defRPr/>
            </a:pPr>
            <a:r>
              <a:rPr lang="en-US" altLang="zh-CN" sz="1400" i="1" dirty="0">
                <a:solidFill>
                  <a:prstClr val="black"/>
                </a:solidFill>
                <a:latin typeface="Calibri" panose="020F0502020204030204" pitchFamily="34" charset="0"/>
                <a:ea typeface="Malgun Gothic" panose="020B0503020000020004" pitchFamily="34" charset="-127"/>
              </a:rPr>
              <a:t>  </a:t>
            </a:r>
            <a:r>
              <a:rPr lang="en-US" altLang="zh-CN" sz="1400" b="1" dirty="0">
                <a:solidFill>
                  <a:schemeClr val="tx2">
                    <a:lumMod val="60000"/>
                    <a:lumOff val="40000"/>
                  </a:schemeClr>
                </a:solidFill>
              </a:rPr>
              <a:t>NOTE: </a:t>
            </a:r>
            <a:r>
              <a:rPr lang="en-US" altLang="zh-CN" sz="1400" i="1" dirty="0">
                <a:solidFill>
                  <a:prstClr val="black"/>
                </a:solidFill>
                <a:latin typeface="Calibri" panose="020F0502020204030204" pitchFamily="34" charset="0"/>
                <a:ea typeface="Malgun Gothic" panose="020B0503020000020004" pitchFamily="34" charset="-127"/>
              </a:rPr>
              <a:t>Application data and data signature is only transmitted .</a:t>
            </a:r>
            <a:r>
              <a:rPr lang="en-US" altLang="zh-CN" sz="1400" b="1" dirty="0">
                <a:solidFill>
                  <a:schemeClr val="tx2">
                    <a:lumMod val="60000"/>
                    <a:lumOff val="40000"/>
                  </a:schemeClr>
                </a:solidFill>
              </a:rPr>
              <a:t>3GPP would not store or process any of this part of data. (3GPP does not want to repeat the work of OPC UA)</a:t>
            </a:r>
            <a:endParaRPr lang="en-US" altLang="ko-KR" sz="1400" b="1" dirty="0">
              <a:solidFill>
                <a:schemeClr val="tx2">
                  <a:lumMod val="60000"/>
                  <a:lumOff val="40000"/>
                </a:schemeClr>
              </a:solidFill>
            </a:endParaRPr>
          </a:p>
          <a:p>
            <a:pPr eaLnBrk="0" hangingPunct="0">
              <a:defRPr/>
            </a:pP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a:solidFill>
                  <a:prstClr val="black"/>
                </a:solidFill>
                <a:latin typeface="Calibri" panose="020F0502020204030204" pitchFamily="34" charset="0"/>
                <a:ea typeface="Malgun Gothic" panose="020B0503020000020004" pitchFamily="34" charset="-127"/>
              </a:rPr>
              <a:t>Application</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collected data</a:t>
            </a:r>
            <a:r>
              <a:rPr lang="en-US" altLang="zh-CN" sz="1400" noProof="0" dirty="0">
                <a:solidFill>
                  <a:prstClr val="black"/>
                </a:solidFill>
                <a:latin typeface="Calibri" panose="020F0502020204030204" pitchFamily="34" charset="0"/>
                <a:ea typeface="Malgun Gothic" panose="020B0503020000020004" pitchFamily="34" charset="-127"/>
              </a:rPr>
              <a:t>(</a:t>
            </a:r>
            <a:r>
              <a:rPr lang="en-US" altLang="zh-CN" sz="1400" dirty="0">
                <a:solidFill>
                  <a:prstClr val="black"/>
                </a:solidFill>
                <a:latin typeface="Calibri" panose="020F0502020204030204" pitchFamily="34" charset="0"/>
                <a:ea typeface="Malgun Gothic" panose="020B0503020000020004" pitchFamily="34" charset="-127"/>
              </a:rPr>
              <a:t>temperature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in the container</a:t>
            </a:r>
            <a:r>
              <a:rPr lang="en-US" altLang="zh-CN" sz="1400" noProof="0" dirty="0">
                <a:solidFill>
                  <a:prstClr val="black"/>
                </a:solidFill>
                <a:latin typeface="Calibri" panose="020F0502020204030204" pitchFamily="34" charset="0"/>
                <a:ea typeface="Malgun Gothic" panose="020B0503020000020004" pitchFamily="34" charset="-127"/>
              </a:rPr>
              <a:t>)+hash </a:t>
            </a:r>
            <a:r>
              <a:rPr lang="en-US" altLang="zh-CN" sz="1400" noProof="0" dirty="0" err="1">
                <a:solidFill>
                  <a:prstClr val="black"/>
                </a:solidFill>
                <a:latin typeface="Calibri" panose="020F0502020204030204" pitchFamily="34" charset="0"/>
                <a:ea typeface="Malgun Gothic" panose="020B0503020000020004" pitchFamily="34" charset="-127"/>
              </a:rPr>
              <a:t>algorithm+UE</a:t>
            </a:r>
            <a:r>
              <a:rPr lang="en-US" altLang="zh-CN" sz="1400" noProof="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private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key</a:t>
            </a:r>
            <a:r>
              <a:rPr lang="en-US" altLang="zh-CN" sz="1400" noProof="0" dirty="0">
                <a:solidFill>
                  <a:prstClr val="black"/>
                </a:solidFill>
                <a:latin typeface="Calibri" panose="020F0502020204030204" pitchFamily="34" charset="0"/>
                <a:ea typeface="Malgun Gothic" panose="020B0503020000020004" pitchFamily="34" charset="-127"/>
              </a:rPr>
              <a:t>-&gt;</a:t>
            </a:r>
            <a:r>
              <a:rPr lang="en-US" altLang="zh-CN" sz="1400" dirty="0"/>
              <a:t>Data signature</a:t>
            </a:r>
            <a:endParaRPr lang="zh-CN" altLang="en-US" sz="1400" dirty="0"/>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2" name="圆角矩形 1"/>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36" name="圆角矩形 35"/>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
        <p:nvSpPr>
          <p:cNvPr id="4" name="椭圆 3"/>
          <p:cNvSpPr/>
          <p:nvPr/>
        </p:nvSpPr>
        <p:spPr bwMode="auto">
          <a:xfrm>
            <a:off x="1209030" y="5335854"/>
            <a:ext cx="6800042" cy="615011"/>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5" name="矩形 4"/>
          <p:cNvSpPr/>
          <p:nvPr/>
        </p:nvSpPr>
        <p:spPr>
          <a:xfrm>
            <a:off x="1639281" y="5861435"/>
            <a:ext cx="2892138" cy="400110"/>
          </a:xfrm>
          <a:prstGeom prst="rect">
            <a:avLst/>
          </a:prstGeom>
        </p:spPr>
        <p:txBody>
          <a:bodyPr wrap="none">
            <a:spAutoFit/>
          </a:bodyPr>
          <a:lstStyle/>
          <a:p>
            <a:r>
              <a:rPr lang="en-US" altLang="zh-CN" dirty="0">
                <a:solidFill>
                  <a:prstClr val="black"/>
                </a:solidFill>
                <a:latin typeface="Calibri" panose="020F0502020204030204" pitchFamily="34" charset="0"/>
                <a:ea typeface="Malgun Gothic" panose="020B0503020000020004" pitchFamily="34" charset="-127"/>
              </a:rPr>
              <a:t>UE :</a:t>
            </a:r>
            <a:r>
              <a:rPr lang="en-US" altLang="ko-KR" sz="1000" dirty="0">
                <a:solidFill>
                  <a:prstClr val="black"/>
                </a:solidFill>
                <a:latin typeface="Calibri" panose="020F0502020204030204" pitchFamily="34" charset="0"/>
                <a:ea typeface="Malgun Gothic" panose="020B0503020000020004" pitchFamily="34" charset="-127"/>
              </a:rPr>
              <a:t> Application</a:t>
            </a:r>
            <a:r>
              <a:rPr lang="en-US" altLang="ko-KR" sz="1000" b="1" dirty="0">
                <a:solidFill>
                  <a:schemeClr val="tx2">
                    <a:lumMod val="60000"/>
                    <a:lumOff val="40000"/>
                  </a:schemeClr>
                </a:solidFill>
              </a:rPr>
              <a:t> </a:t>
            </a: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data</a:t>
            </a:r>
            <a:r>
              <a:rPr kumimoji="0" lang="en-US" altLang="zh-CN"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lang="en-US" altLang="zh-CN" sz="1000" dirty="0">
                <a:solidFill>
                  <a:prstClr val="black"/>
                </a:solidFill>
                <a:latin typeface="Calibri" panose="020F0502020204030204" pitchFamily="34" charset="0"/>
                <a:ea typeface="Malgun Gothic" panose="020B0503020000020004" pitchFamily="34" charset="-127"/>
              </a:rPr>
              <a:t>temperature</a:t>
            </a:r>
            <a:r>
              <a:rPr lang="zh-CN" altLang="en-US" sz="1000" dirty="0">
                <a:solidFill>
                  <a:prstClr val="black"/>
                </a:solidFill>
                <a:latin typeface="Calibri" panose="020F0502020204030204" pitchFamily="34" charset="0"/>
                <a:ea typeface="Malgun Gothic" panose="020B0503020000020004" pitchFamily="34" charset="-127"/>
              </a:rPr>
              <a:t> </a:t>
            </a:r>
            <a:r>
              <a:rPr lang="en-US" altLang="zh-CN" sz="1000" dirty="0">
                <a:solidFill>
                  <a:prstClr val="black"/>
                </a:solidFill>
                <a:latin typeface="Calibri" panose="020F0502020204030204" pitchFamily="34" charset="0"/>
                <a:ea typeface="Malgun Gothic" panose="020B0503020000020004" pitchFamily="34" charset="-127"/>
              </a:rPr>
              <a:t>in the container</a:t>
            </a:r>
            <a:r>
              <a:rPr kumimoji="0" lang="en-US" altLang="zh-CN"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kumimoji="0" lang="en-US" altLang="ko-KR" sz="10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a:t>
            </a:r>
          </a:p>
          <a:p>
            <a:r>
              <a:rPr lang="en-US" altLang="zh-CN" dirty="0">
                <a:solidFill>
                  <a:prstClr val="black"/>
                </a:solidFill>
                <a:latin typeface="Calibri" panose="020F0502020204030204" pitchFamily="34" charset="0"/>
                <a:ea typeface="Malgun Gothic" panose="020B0503020000020004" pitchFamily="34" charset="-127"/>
              </a:rPr>
              <a:t>+Data signature</a:t>
            </a:r>
            <a:endParaRPr lang="zh-CN" altLang="en-US" dirty="0"/>
          </a:p>
        </p:txBody>
      </p:sp>
      <p:sp>
        <p:nvSpPr>
          <p:cNvPr id="8" name="矩形 7"/>
          <p:cNvSpPr/>
          <p:nvPr/>
        </p:nvSpPr>
        <p:spPr>
          <a:xfrm>
            <a:off x="382769" y="1463406"/>
            <a:ext cx="8311282" cy="446276"/>
          </a:xfrm>
          <a:prstGeom prst="rect">
            <a:avLst/>
          </a:prstGeom>
        </p:spPr>
        <p:txBody>
          <a:bodyPr wrap="square">
            <a:spAutoFit/>
          </a:bodyPr>
          <a:lstStyle/>
          <a:p>
            <a:pPr>
              <a:lnSpc>
                <a:spcPct val="115000"/>
              </a:lnSpc>
              <a:spcAft>
                <a:spcPts val="900"/>
              </a:spcAft>
            </a:pPr>
            <a:r>
              <a:rPr lang="en-US" altLang="zh-CN" u="sng" dirty="0">
                <a:latin typeface="Times New Roman" panose="02020603050405020304" pitchFamily="18" charset="0"/>
                <a:ea typeface="MS Mincho" panose="02020609040205080304" pitchFamily="49" charset="-128"/>
              </a:rPr>
              <a:t>The red circle is the </a:t>
            </a:r>
            <a:r>
              <a:rPr lang="en-US" altLang="zh-CN" u="sng" dirty="0" smtClean="0">
                <a:latin typeface="Times New Roman" panose="02020603050405020304" pitchFamily="18" charset="0"/>
                <a:ea typeface="MS Mincho" panose="02020609040205080304" pitchFamily="49" charset="-128"/>
              </a:rPr>
              <a:t>way of work </a:t>
            </a:r>
            <a:r>
              <a:rPr lang="en-US" altLang="zh-CN" u="sng" dirty="0">
                <a:latin typeface="Times New Roman" panose="02020603050405020304" pitchFamily="18" charset="0"/>
                <a:ea typeface="MS Mincho" panose="02020609040205080304" pitchFamily="49" charset="-128"/>
              </a:rPr>
              <a:t>of logistics company and UE in the application layer. </a:t>
            </a:r>
            <a:r>
              <a:rPr lang="en-US" altLang="zh-CN" u="sng" dirty="0" smtClean="0">
                <a:latin typeface="Times New Roman" panose="02020603050405020304" pitchFamily="18" charset="0"/>
                <a:ea typeface="MS Mincho" panose="02020609040205080304" pitchFamily="49" charset="-128"/>
              </a:rPr>
              <a:t>These </a:t>
            </a:r>
            <a:r>
              <a:rPr lang="en-US" altLang="zh-CN" u="sng" dirty="0">
                <a:latin typeface="Times New Roman" panose="02020603050405020304" pitchFamily="18" charset="0"/>
                <a:ea typeface="MS Mincho" panose="02020609040205080304" pitchFamily="49" charset="-128"/>
              </a:rPr>
              <a:t>UE are usually the terminals of the Internet of things, which is the scope of our discussion.</a:t>
            </a:r>
            <a:endParaRPr lang="zh-CN" altLang="zh-CN" dirty="0">
              <a:latin typeface="Times New Roman" panose="02020603050405020304" pitchFamily="18" charset="0"/>
              <a:ea typeface="MS Mincho" panose="02020609040205080304" pitchFamily="49" charset="-128"/>
            </a:endParaRPr>
          </a:p>
        </p:txBody>
      </p:sp>
    </p:spTree>
    <p:custDataLst>
      <p:tags r:id="rId1"/>
    </p:custDataLst>
    <p:extLst>
      <p:ext uri="{BB962C8B-B14F-4D97-AF65-F5344CB8AC3E}">
        <p14:creationId xmlns:p14="http://schemas.microsoft.com/office/powerpoint/2010/main" val="1648967272"/>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3"/>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grpSp>
        <p:nvGrpSpPr>
          <p:cNvPr id="31" name="组合 30">
            <a:extLst>
              <a:ext uri="{FF2B5EF4-FFF2-40B4-BE49-F238E27FC236}">
                <a16:creationId xmlns:a16="http://schemas.microsoft.com/office/drawing/2014/main" id="{125C7E49-82FC-49E1-9257-3BEA8C71FB8D}"/>
              </a:ext>
            </a:extLst>
          </p:cNvPr>
          <p:cNvGrpSpPr/>
          <p:nvPr/>
        </p:nvGrpSpPr>
        <p:grpSpPr>
          <a:xfrm>
            <a:off x="5041126" y="4170398"/>
            <a:ext cx="1694551" cy="442234"/>
            <a:chOff x="5325565" y="2566207"/>
            <a:chExt cx="2133188" cy="619557"/>
          </a:xfrm>
        </p:grpSpPr>
        <p:sp>
          <p:nvSpPr>
            <p:cNvPr id="22" name="箭头: 上下 21">
              <a:extLst>
                <a:ext uri="{FF2B5EF4-FFF2-40B4-BE49-F238E27FC236}">
                  <a16:creationId xmlns:a16="http://schemas.microsoft.com/office/drawing/2014/main" id="{0610B95E-5510-4A7B-A201-9478987EB782}"/>
                </a:ext>
              </a:extLst>
            </p:cNvPr>
            <p:cNvSpPr/>
            <p:nvPr/>
          </p:nvSpPr>
          <p:spPr bwMode="auto">
            <a:xfrm rot="17378737">
              <a:off x="6190752" y="1975656"/>
              <a:ext cx="344921" cy="207529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a:p>
          </p:txBody>
        </p:sp>
        <p:sp>
          <p:nvSpPr>
            <p:cNvPr id="30" name="文本框 29">
              <a:extLst>
                <a:ext uri="{FF2B5EF4-FFF2-40B4-BE49-F238E27FC236}">
                  <a16:creationId xmlns:a16="http://schemas.microsoft.com/office/drawing/2014/main" id="{0B8C9C7A-C8F7-4462-A523-9CE314C7E454}"/>
                </a:ext>
              </a:extLst>
            </p:cNvPr>
            <p:cNvSpPr txBox="1"/>
            <p:nvPr/>
          </p:nvSpPr>
          <p:spPr>
            <a:xfrm rot="1175999">
              <a:off x="5461101" y="2566207"/>
              <a:ext cx="1997652" cy="388067"/>
            </a:xfrm>
            <a:prstGeom prst="rect">
              <a:avLst/>
            </a:prstGeom>
            <a:noFill/>
          </p:spPr>
          <p:txBody>
            <a:bodyPr wrap="square" rtlCol="0">
              <a:spAutoFit/>
            </a:bodyPr>
            <a:lstStyle/>
            <a:p>
              <a:r>
                <a:rPr lang="en-US" altLang="zh-CN" sz="1200" dirty="0"/>
                <a:t>Verify Data integrity</a:t>
              </a:r>
              <a:endParaRPr lang="zh-CN" altLang="en-US" sz="1200" dirty="0"/>
            </a:p>
          </p:txBody>
        </p:sp>
      </p:gr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677838"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Operator's Role</a:t>
            </a:r>
          </a:p>
        </p:txBody>
      </p:sp>
      <p:sp>
        <p:nvSpPr>
          <p:cNvPr id="45" name="矩形 1">
            <a:extLst>
              <a:ext uri="{FF2B5EF4-FFF2-40B4-BE49-F238E27FC236}">
                <a16:creationId xmlns:a16="http://schemas.microsoft.com/office/drawing/2014/main" id="{9D948552-03C8-4D4D-A47C-992A946FC254}"/>
              </a:ext>
            </a:extLst>
          </p:cNvPr>
          <p:cNvSpPr/>
          <p:nvPr/>
        </p:nvSpPr>
        <p:spPr>
          <a:xfrm>
            <a:off x="2154" y="9920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4"/>
              </a:buBlip>
            </a:pPr>
            <a:r>
              <a:rPr lang="en-US" altLang="en-US" sz="1600" b="1" dirty="0" smtClean="0">
                <a:latin typeface="Calibri" panose="020F0502020204030204" pitchFamily="34" charset="0"/>
              </a:rPr>
              <a:t>MNOs play the trusted party</a:t>
            </a:r>
            <a:endParaRPr lang="en-IN" altLang="en-US" sz="1800" b="1" dirty="0">
              <a:latin typeface="Calibri" panose="020F0502020204030204" pitchFamily="34" charset="0"/>
            </a:endParaRPr>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4" name="椭圆 3"/>
          <p:cNvSpPr/>
          <p:nvPr/>
        </p:nvSpPr>
        <p:spPr bwMode="auto">
          <a:xfrm>
            <a:off x="6512327" y="4060333"/>
            <a:ext cx="1292883" cy="1942404"/>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8" name="矩形 7"/>
          <p:cNvSpPr/>
          <p:nvPr/>
        </p:nvSpPr>
        <p:spPr>
          <a:xfrm>
            <a:off x="779671" y="1446408"/>
            <a:ext cx="7359045" cy="517065"/>
          </a:xfrm>
          <a:prstGeom prst="rect">
            <a:avLst/>
          </a:prstGeom>
        </p:spPr>
        <p:txBody>
          <a:bodyPr wrap="square">
            <a:spAutoFit/>
          </a:bodyPr>
          <a:lstStyle/>
          <a:p>
            <a:pPr>
              <a:lnSpc>
                <a:spcPct val="115000"/>
              </a:lnSpc>
              <a:spcAft>
                <a:spcPts val="900"/>
              </a:spcAft>
            </a:pPr>
            <a:r>
              <a:rPr lang="en-US" altLang="zh-CN" u="sng" dirty="0">
                <a:latin typeface="Times New Roman" panose="02020603050405020304" pitchFamily="18" charset="0"/>
                <a:ea typeface="MS Mincho" panose="02020609040205080304" pitchFamily="49" charset="-128"/>
              </a:rPr>
              <a:t>CR part 1 </a:t>
            </a:r>
            <a:r>
              <a:rPr lang="en-US" altLang="zh-CN" dirty="0">
                <a:latin typeface="Times New Roman" panose="02020603050405020304" pitchFamily="18" charset="0"/>
                <a:ea typeface="MS Mincho" panose="02020609040205080304" pitchFamily="49" charset="-128"/>
              </a:rPr>
              <a:t>: Subject to regulatory requirements and based on operator policy, the 5G system shall provide a mechanism to support integrity protection </a:t>
            </a:r>
            <a:r>
              <a:rPr lang="en-US" altLang="zh-CN" dirty="0">
                <a:latin typeface="Times New Roman" panose="02020603050405020304" pitchFamily="18" charset="0"/>
              </a:rPr>
              <a:t>service</a:t>
            </a:r>
            <a:r>
              <a:rPr lang="en-US" altLang="zh-CN" dirty="0">
                <a:latin typeface="Times New Roman" panose="02020603050405020304" pitchFamily="18" charset="0"/>
                <a:ea typeface="MS Mincho" panose="02020609040205080304" pitchFamily="49" charset="-128"/>
              </a:rPr>
              <a:t> for data</a:t>
            </a:r>
            <a:r>
              <a:rPr lang="en-US" altLang="zh-CN" dirty="0">
                <a:latin typeface="Times New Roman" panose="02020603050405020304" pitchFamily="18" charset="0"/>
              </a:rPr>
              <a:t> exchange</a:t>
            </a:r>
            <a:r>
              <a:rPr lang="en-US" altLang="zh-CN" dirty="0">
                <a:latin typeface="Times New Roman" panose="02020603050405020304" pitchFamily="18" charset="0"/>
                <a:ea typeface="MS Mincho" panose="02020609040205080304" pitchFamily="49" charset="-128"/>
              </a:rPr>
              <a:t> between </a:t>
            </a:r>
            <a:r>
              <a:rPr lang="en-US" altLang="zh-CN" dirty="0">
                <a:latin typeface="宋体" panose="02010600030101010101" pitchFamily="2" charset="-122"/>
                <a:ea typeface="MS Mincho" panose="02020609040205080304" pitchFamily="49" charset="-128"/>
              </a:rPr>
              <a:t>a</a:t>
            </a:r>
            <a:r>
              <a:rPr lang="en-US" altLang="zh-CN" dirty="0">
                <a:latin typeface="Times New Roman" panose="02020603050405020304" pitchFamily="18" charset="0"/>
                <a:ea typeface="MS Mincho" panose="02020609040205080304" pitchFamily="49" charset="-128"/>
              </a:rPr>
              <a:t> UE and an application server offered by </a:t>
            </a:r>
            <a:r>
              <a:rPr lang="en-US" altLang="zh-CN" sz="1400" b="1" dirty="0">
                <a:solidFill>
                  <a:schemeClr val="tx2">
                    <a:lumMod val="60000"/>
                    <a:lumOff val="40000"/>
                  </a:schemeClr>
                </a:solidFill>
              </a:rPr>
              <a:t>a third-party service provider</a:t>
            </a:r>
            <a:r>
              <a:rPr lang="en-US" altLang="zh-CN" sz="1050" dirty="0">
                <a:solidFill>
                  <a:srgbClr val="000000"/>
                </a:solidFill>
                <a:latin typeface="Times New Roman" panose="02020603050405020304" pitchFamily="18" charset="0"/>
                <a:ea typeface="MS Mincho" panose="02020609040205080304" pitchFamily="49" charset="-128"/>
              </a:rPr>
              <a:t>.</a:t>
            </a:r>
            <a:endParaRPr lang="zh-CN" altLang="zh-CN" dirty="0">
              <a:latin typeface="Times New Roman" panose="02020603050405020304" pitchFamily="18" charset="0"/>
              <a:ea typeface="MS Mincho" panose="02020609040205080304" pitchFamily="49" charset="-128"/>
            </a:endParaRPr>
          </a:p>
        </p:txBody>
      </p:sp>
      <p:sp>
        <p:nvSpPr>
          <p:cNvPr id="16" name="Rectangle 1"/>
          <p:cNvSpPr>
            <a:spLocks noChangeArrowheads="1"/>
          </p:cNvSpPr>
          <p:nvPr/>
        </p:nvSpPr>
        <p:spPr bwMode="auto">
          <a:xfrm>
            <a:off x="486889" y="2011346"/>
            <a:ext cx="8072203"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hangingPunct="0"/>
            <a:r>
              <a:rPr lang="en-US" altLang="zh-CN" sz="1400" b="1" dirty="0">
                <a:solidFill>
                  <a:schemeClr val="tx2">
                    <a:lumMod val="60000"/>
                    <a:lumOff val="40000"/>
                  </a:schemeClr>
                </a:solidFill>
              </a:rPr>
              <a:t>3.    Third parity service </a:t>
            </a:r>
            <a:r>
              <a:rPr lang="en-US" altLang="zh-CN" sz="1400" b="1" dirty="0" smtClean="0">
                <a:solidFill>
                  <a:schemeClr val="tx2">
                    <a:lumMod val="60000"/>
                    <a:lumOff val="40000"/>
                  </a:schemeClr>
                </a:solidFill>
              </a:rPr>
              <a:t>providers’ Problem</a:t>
            </a:r>
            <a:endParaRPr lang="zh-CN" altLang="en-US" sz="1400" b="1" dirty="0">
              <a:solidFill>
                <a:schemeClr val="tx2">
                  <a:lumMod val="60000"/>
                  <a:lumOff val="40000"/>
                </a:schemeClr>
              </a:solidFill>
            </a:endParaRPr>
          </a:p>
          <a:p>
            <a:pPr lvl="0" eaLnBrk="0" hangingPunct="0"/>
            <a:r>
              <a:rPr lang="en-GB" altLang="zh-CN" sz="1400" dirty="0">
                <a:solidFill>
                  <a:prstClr val="black"/>
                </a:solidFill>
                <a:latin typeface="Calibri" panose="020F0502020204030204" pitchFamily="34" charset="0"/>
                <a:ea typeface="Malgun Gothic" panose="020B0503020000020004" pitchFamily="34" charset="-127"/>
              </a:rPr>
              <a:t>When SPs </a:t>
            </a:r>
            <a:r>
              <a:rPr lang="en-GB" altLang="zh-CN" sz="1400" dirty="0" smtClean="0">
                <a:solidFill>
                  <a:prstClr val="black"/>
                </a:solidFill>
                <a:latin typeface="Calibri" panose="020F0502020204030204" pitchFamily="34" charset="0"/>
                <a:ea typeface="Malgun Gothic" panose="020B0503020000020004" pitchFamily="34" charset="-127"/>
              </a:rPr>
              <a:t>are </a:t>
            </a:r>
            <a:r>
              <a:rPr lang="en-GB" altLang="zh-CN" sz="1400" dirty="0">
                <a:solidFill>
                  <a:prstClr val="black"/>
                </a:solidFill>
                <a:latin typeface="Calibri" panose="020F0502020204030204" pitchFamily="34" charset="0"/>
                <a:ea typeface="Malgun Gothic" panose="020B0503020000020004" pitchFamily="34" charset="-127"/>
              </a:rPr>
              <a:t>cross </a:t>
            </a:r>
            <a:r>
              <a:rPr lang="en-GB" altLang="zh-CN" sz="1400" dirty="0" smtClean="0">
                <a:solidFill>
                  <a:prstClr val="black"/>
                </a:solidFill>
                <a:latin typeface="Calibri" panose="020F0502020204030204" pitchFamily="34" charset="0"/>
                <a:ea typeface="Malgun Gothic" panose="020B0503020000020004" pitchFamily="34" charset="-127"/>
              </a:rPr>
              <a:t>industry, for example hospital and Logistics. </a:t>
            </a:r>
            <a:r>
              <a:rPr lang="en-GB" altLang="zh-CN" sz="1400" dirty="0">
                <a:solidFill>
                  <a:prstClr val="black"/>
                </a:solidFill>
                <a:latin typeface="Calibri" panose="020F0502020204030204" pitchFamily="34" charset="0"/>
                <a:ea typeface="Malgun Gothic" panose="020B0503020000020004" pitchFamily="34" charset="-127"/>
              </a:rPr>
              <a:t>UE </a:t>
            </a:r>
            <a:r>
              <a:rPr lang="en-GB" altLang="zh-CN" sz="1400" dirty="0">
                <a:solidFill>
                  <a:prstClr val="black"/>
                </a:solidFill>
                <a:latin typeface="Calibri" panose="020F0502020204030204" pitchFamily="34" charset="0"/>
                <a:ea typeface="Malgun Gothic" panose="020B0503020000020004" pitchFamily="34" charset="-127"/>
              </a:rPr>
              <a:t>and the application server are the two parties that want to communicate. But in that case the application server is not offered by a trusted third party, as the trusted third party is not one of the end-points in the communication. MNO plays the role of trusted third party, as it is trusted by both the UE and the application server. </a:t>
            </a:r>
          </a:p>
        </p:txBody>
      </p:sp>
      <p:sp>
        <p:nvSpPr>
          <p:cNvPr id="37" name="圆角矩形 1">
            <a:extLst>
              <a:ext uri="{FF2B5EF4-FFF2-40B4-BE49-F238E27FC236}">
                <a16:creationId xmlns:a16="http://schemas.microsoft.com/office/drawing/2014/main" id="{0DAE9947-9A44-47F2-9410-B2549350DEAB}"/>
              </a:ext>
            </a:extLst>
          </p:cNvPr>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46" name="圆角矩形 35">
            <a:extLst>
              <a:ext uri="{FF2B5EF4-FFF2-40B4-BE49-F238E27FC236}">
                <a16:creationId xmlns:a16="http://schemas.microsoft.com/office/drawing/2014/main" id="{89941398-AF77-48A7-A1BC-1837AEC87B62}"/>
              </a:ext>
            </a:extLst>
          </p:cNvPr>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
        <p:nvSpPr>
          <p:cNvPr id="35" name="文本框 34">
            <a:extLst>
              <a:ext uri="{FF2B5EF4-FFF2-40B4-BE49-F238E27FC236}">
                <a16:creationId xmlns:a16="http://schemas.microsoft.com/office/drawing/2014/main" id="{C216489B-AB36-42CF-9BC3-1A53A6A1DFF9}"/>
              </a:ext>
            </a:extLst>
          </p:cNvPr>
          <p:cNvSpPr txBox="1"/>
          <p:nvPr/>
        </p:nvSpPr>
        <p:spPr>
          <a:xfrm>
            <a:off x="3914797" y="4112194"/>
            <a:ext cx="1247227" cy="283510"/>
          </a:xfrm>
          <a:prstGeom prst="rect">
            <a:avLst/>
          </a:prstGeom>
          <a:noFill/>
        </p:spPr>
        <p:txBody>
          <a:bodyPr wrap="square" rtlCol="0">
            <a:spAutoFit/>
          </a:bodyPr>
          <a:lstStyle/>
          <a:p>
            <a:r>
              <a:rPr lang="en-US" altLang="zh-CN" sz="1200" dirty="0"/>
              <a:t>3GPP System</a:t>
            </a:r>
            <a:endParaRPr lang="zh-CN" altLang="en-US" sz="1200" dirty="0"/>
          </a:p>
        </p:txBody>
      </p:sp>
    </p:spTree>
    <p:custDataLst>
      <p:tags r:id="rId1"/>
    </p:custDataLst>
    <p:extLst>
      <p:ext uri="{BB962C8B-B14F-4D97-AF65-F5344CB8AC3E}">
        <p14:creationId xmlns:p14="http://schemas.microsoft.com/office/powerpoint/2010/main" val="2604322896"/>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3"/>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30" name="文本框 29">
            <a:extLst>
              <a:ext uri="{FF2B5EF4-FFF2-40B4-BE49-F238E27FC236}">
                <a16:creationId xmlns:a16="http://schemas.microsoft.com/office/drawing/2014/main" id="{0B8C9C7A-C8F7-4462-A523-9CE314C7E454}"/>
              </a:ext>
            </a:extLst>
          </p:cNvPr>
          <p:cNvSpPr txBox="1"/>
          <p:nvPr/>
        </p:nvSpPr>
        <p:spPr>
          <a:xfrm rot="1722483">
            <a:off x="5223326" y="4460998"/>
            <a:ext cx="1586885" cy="646331"/>
          </a:xfrm>
          <a:prstGeom prst="rect">
            <a:avLst/>
          </a:prstGeom>
          <a:noFill/>
        </p:spPr>
        <p:txBody>
          <a:bodyPr wrap="square" rtlCol="0">
            <a:spAutoFit/>
          </a:bodyPr>
          <a:lstStyle/>
          <a:p>
            <a:r>
              <a:rPr lang="en-US" altLang="zh-CN" sz="1200" dirty="0"/>
              <a:t>Verify Data </a:t>
            </a:r>
            <a:r>
              <a:rPr lang="en-US" altLang="zh-CN" sz="1200" dirty="0" smtClean="0"/>
              <a:t>integrity</a:t>
            </a:r>
          </a:p>
          <a:p>
            <a:endParaRPr lang="en-US" altLang="zh-CN" sz="1200" dirty="0"/>
          </a:p>
          <a:p>
            <a:r>
              <a:rPr lang="en-US" altLang="zh-CN" sz="1200" dirty="0" smtClean="0"/>
              <a:t>Gap</a:t>
            </a:r>
            <a:endParaRPr lang="zh-CN" altLang="en-US" sz="1200" dirty="0"/>
          </a:p>
        </p:txBody>
      </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677838"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smtClean="0">
                <a:effectLst>
                  <a:outerShdw blurRad="38100" dist="38100" dir="2700000" algn="tl">
                    <a:srgbClr val="000000">
                      <a:alpha val="43137"/>
                    </a:srgbClr>
                  </a:outerShdw>
                </a:effectLst>
              </a:rPr>
              <a:t>How to play</a:t>
            </a:r>
            <a:endParaRPr lang="zh-CN" altLang="en-US" b="1" dirty="0">
              <a:effectLst>
                <a:outerShdw blurRad="38100" dist="38100" dir="2700000" algn="tl">
                  <a:srgbClr val="000000">
                    <a:alpha val="43137"/>
                  </a:srgbClr>
                </a:outerShdw>
              </a:effectLst>
            </a:endParaRPr>
          </a:p>
        </p:txBody>
      </p:sp>
      <p:sp>
        <p:nvSpPr>
          <p:cNvPr id="45" name="矩形 1">
            <a:extLst>
              <a:ext uri="{FF2B5EF4-FFF2-40B4-BE49-F238E27FC236}">
                <a16:creationId xmlns:a16="http://schemas.microsoft.com/office/drawing/2014/main" id="{9D948552-03C8-4D4D-A47C-992A946FC254}"/>
              </a:ext>
            </a:extLst>
          </p:cNvPr>
          <p:cNvSpPr/>
          <p:nvPr/>
        </p:nvSpPr>
        <p:spPr>
          <a:xfrm>
            <a:off x="2154" y="11444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4"/>
              </a:buBlip>
            </a:pPr>
            <a:r>
              <a:rPr lang="en-US" altLang="en-US" sz="1600" b="1" dirty="0" smtClean="0">
                <a:latin typeface="Calibri" panose="020F0502020204030204" pitchFamily="34" charset="0"/>
              </a:rPr>
              <a:t>One way to achieve</a:t>
            </a:r>
            <a:endParaRPr lang="en-IN" altLang="en-US" sz="1800" b="1" dirty="0">
              <a:latin typeface="Calibri" panose="020F0502020204030204" pitchFamily="34" charset="0"/>
            </a:endParaRPr>
          </a:p>
        </p:txBody>
      </p:sp>
      <p:sp>
        <p:nvSpPr>
          <p:cNvPr id="46" name="文本框 45">
            <a:extLst>
              <a:ext uri="{FF2B5EF4-FFF2-40B4-BE49-F238E27FC236}">
                <a16:creationId xmlns:a16="http://schemas.microsoft.com/office/drawing/2014/main" id="{E73D8308-7479-4305-B915-DF10FD43037F}"/>
              </a:ext>
            </a:extLst>
          </p:cNvPr>
          <p:cNvSpPr txBox="1"/>
          <p:nvPr/>
        </p:nvSpPr>
        <p:spPr>
          <a:xfrm>
            <a:off x="326461" y="2258240"/>
            <a:ext cx="8839200" cy="954107"/>
          </a:xfrm>
          <a:prstGeom prst="rect">
            <a:avLst/>
          </a:prstGeom>
          <a:noFill/>
        </p:spPr>
        <p:txBody>
          <a:bodyPr wrap="square">
            <a:spAutoFit/>
          </a:bodyPr>
          <a:lstStyle/>
          <a:p>
            <a:pPr lvl="0" eaLnBrk="0" hangingPunct="0">
              <a:defRPr/>
            </a:pPr>
            <a:r>
              <a:rPr lang="en-GB" altLang="zh-CN" sz="1400" b="1" dirty="0">
                <a:solidFill>
                  <a:schemeClr val="tx2">
                    <a:lumMod val="60000"/>
                    <a:lumOff val="40000"/>
                  </a:schemeClr>
                </a:solidFill>
              </a:rPr>
              <a:t>4.   </a:t>
            </a:r>
            <a:r>
              <a:rPr lang="en-US" altLang="zh-CN" sz="1400" b="1" dirty="0">
                <a:solidFill>
                  <a:schemeClr val="tx2">
                    <a:lumMod val="60000"/>
                    <a:lumOff val="40000"/>
                  </a:schemeClr>
                </a:solidFill>
              </a:rPr>
              <a:t>V</a:t>
            </a:r>
            <a:r>
              <a:rPr lang="en-GB" altLang="zh-CN" sz="1400" b="1" dirty="0" err="1">
                <a:solidFill>
                  <a:schemeClr val="tx2">
                    <a:lumMod val="60000"/>
                    <a:lumOff val="40000"/>
                  </a:schemeClr>
                </a:solidFill>
              </a:rPr>
              <a:t>erify</a:t>
            </a:r>
            <a:r>
              <a:rPr lang="en-GB" altLang="zh-CN" sz="1400" b="1" dirty="0">
                <a:solidFill>
                  <a:schemeClr val="tx2">
                    <a:lumMod val="60000"/>
                    <a:lumOff val="40000"/>
                  </a:schemeClr>
                </a:solidFill>
              </a:rPr>
              <a:t> the integrity</a:t>
            </a:r>
          </a:p>
          <a:p>
            <a:pPr lvl="0" eaLnBrk="0" hangingPunct="0">
              <a:defRPr/>
            </a:pPr>
            <a:r>
              <a:rPr kumimoji="0" lang="en-GB" altLang="zh-CN" sz="1400" b="1" i="0" u="none" strike="noStrike" kern="1200" cap="none" spc="0" normalizeH="0" noProof="0" dirty="0">
                <a:ln>
                  <a:noFill/>
                </a:ln>
                <a:solidFill>
                  <a:schemeClr val="tx2">
                    <a:lumMod val="60000"/>
                    <a:lumOff val="40000"/>
                  </a:schemeClr>
                </a:solidFill>
                <a:effectLst/>
                <a:uLnTx/>
                <a:uFillTx/>
                <a:latin typeface="Calibri" panose="020F0502020204030204" pitchFamily="34" charset="0"/>
                <a:ea typeface="Malgun Gothic" panose="020B0503020000020004" pitchFamily="34" charset="-127"/>
                <a:cs typeface="+mn-cs"/>
              </a:rPr>
              <a:t>     </a:t>
            </a:r>
            <a:r>
              <a:rPr lang="en-US" altLang="zh-CN" sz="1400" noProof="0" dirty="0" err="1">
                <a:solidFill>
                  <a:prstClr val="black"/>
                </a:solidFill>
                <a:latin typeface="Calibri" panose="020F0502020204030204" pitchFamily="34" charset="0"/>
                <a:ea typeface="Malgun Gothic" panose="020B0503020000020004" pitchFamily="34" charset="-127"/>
              </a:rPr>
              <a:t>Logisics</a:t>
            </a:r>
            <a:r>
              <a:rPr lang="en-US" altLang="zh-CN" sz="1400" noProof="0" dirty="0">
                <a:solidFill>
                  <a:prstClr val="black"/>
                </a:solidFill>
                <a:latin typeface="Calibri" panose="020F0502020204030204" pitchFamily="34" charset="0"/>
                <a:ea typeface="Malgun Gothic" panose="020B0503020000020004" pitchFamily="34" charset="-127"/>
              </a:rPr>
              <a:t> company requires</a:t>
            </a: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a:solidFill>
                  <a:prstClr val="black"/>
                </a:solidFill>
                <a:latin typeface="Calibri" panose="020F0502020204030204" pitchFamily="34" charset="0"/>
                <a:ea typeface="Malgun Gothic" panose="020B0503020000020004" pitchFamily="34" charset="-127"/>
              </a:rPr>
              <a:t>to</a:t>
            </a: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err="1">
                <a:solidFill>
                  <a:prstClr val="black"/>
                </a:solidFill>
                <a:latin typeface="Calibri" panose="020F0502020204030204" pitchFamily="34" charset="0"/>
                <a:ea typeface="Malgun Gothic" panose="020B0503020000020004" pitchFamily="34" charset="-127"/>
              </a:rPr>
              <a:t>verif</a:t>
            </a:r>
            <a:r>
              <a:rPr lang="en-US" altLang="zh-CN" sz="1400" dirty="0">
                <a:solidFill>
                  <a:prstClr val="black"/>
                </a:solidFill>
                <a:latin typeface="Calibri" panose="020F0502020204030204" pitchFamily="34" charset="0"/>
                <a:ea typeface="Malgun Gothic" panose="020B0503020000020004" pitchFamily="34" charset="-127"/>
              </a:rPr>
              <a:t>y the data in ”</a:t>
            </a:r>
            <a:r>
              <a:rPr lang="en-US" altLang="zh-CN" sz="1400" dirty="0"/>
              <a:t> </a:t>
            </a:r>
            <a:r>
              <a:rPr lang="en-US" altLang="zh-CN" sz="1400" dirty="0" err="1"/>
              <a:t>Data+data</a:t>
            </a:r>
            <a:r>
              <a:rPr lang="en-US" altLang="zh-CN" sz="1400" dirty="0"/>
              <a:t> signature</a:t>
            </a:r>
            <a:r>
              <a:rPr lang="en-US" altLang="zh-CN" sz="1400" dirty="0">
                <a:solidFill>
                  <a:prstClr val="black"/>
                </a:solidFill>
                <a:latin typeface="Calibri" panose="020F0502020204030204" pitchFamily="34" charset="0"/>
                <a:ea typeface="Malgun Gothic" panose="020B0503020000020004" pitchFamily="34" charset="-127"/>
              </a:rPr>
              <a:t>”</a:t>
            </a:r>
            <a:r>
              <a:rPr lang="en-US" altLang="zh-CN" sz="1400" dirty="0"/>
              <a:t> </a:t>
            </a:r>
            <a:r>
              <a:rPr lang="en-US" altLang="zh-CN" sz="1400" dirty="0">
                <a:solidFill>
                  <a:prstClr val="black"/>
                </a:solidFill>
                <a:latin typeface="Calibri" panose="020F0502020204030204" pitchFamily="34" charset="0"/>
                <a:ea typeface="Malgun Gothic" panose="020B0503020000020004" pitchFamily="34" charset="-127"/>
              </a:rPr>
              <a:t>has not be tampered.</a:t>
            </a:r>
            <a:endParaRPr lang="en-US" altLang="zh-CN" sz="1400" dirty="0"/>
          </a:p>
          <a:p>
            <a:pPr marL="800100" lvl="1" indent="-342900" eaLnBrk="0" hangingPunct="0">
              <a:buFont typeface="Arial" panose="020B0604020202020204" pitchFamily="34" charset="0"/>
              <a:buChar char="•"/>
              <a:defRPr/>
            </a:pPr>
            <a:r>
              <a:rPr lang="en-US" altLang="zh-CN" sz="1400" dirty="0" err="1"/>
              <a:t>Data+data</a:t>
            </a:r>
            <a:r>
              <a:rPr lang="en-US" altLang="zh-CN" sz="1400" dirty="0"/>
              <a:t> signature</a:t>
            </a:r>
            <a:r>
              <a:rPr lang="en-US" altLang="zh-CN" sz="1400" dirty="0">
                <a:solidFill>
                  <a:prstClr val="black"/>
                </a:solidFill>
                <a:latin typeface="Calibri" panose="020F0502020204030204" pitchFamily="34" charset="0"/>
                <a:ea typeface="Malgun Gothic" panose="020B0503020000020004" pitchFamily="34" charset="-127"/>
              </a:rPr>
              <a:t>”</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is</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transmitted via 3GPP system.</a:t>
            </a:r>
          </a:p>
          <a:p>
            <a:pPr marL="800100" lvl="1" indent="-342900" eaLnBrk="0" hangingPunct="0">
              <a:buFont typeface="Arial" panose="020B0604020202020204" pitchFamily="34" charset="0"/>
              <a:buChar char="•"/>
              <a:defRPr/>
            </a:pP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IoT UE</a:t>
            </a:r>
            <a:r>
              <a:rPr kumimoji="0" lang="zh-CN" altLang="en-US"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b</a:t>
            </a:r>
            <a:r>
              <a:rPr lang="en-US" altLang="zh-CN" sz="1400" dirty="0" err="1">
                <a:solidFill>
                  <a:prstClr val="black"/>
                </a:solidFill>
                <a:latin typeface="Calibri" panose="020F0502020204030204" pitchFamily="34" charset="0"/>
                <a:ea typeface="Malgun Gothic" panose="020B0503020000020004" pitchFamily="34" charset="-127"/>
              </a:rPr>
              <a:t>elong</a:t>
            </a:r>
            <a:r>
              <a:rPr lang="en-US" altLang="zh-CN" sz="1400" dirty="0">
                <a:solidFill>
                  <a:prstClr val="black"/>
                </a:solidFill>
                <a:latin typeface="Calibri" panose="020F0502020204030204" pitchFamily="34" charset="0"/>
                <a:ea typeface="Malgun Gothic" panose="020B0503020000020004" pitchFamily="34" charset="-127"/>
              </a:rPr>
              <a:t> to 3GPP.</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If</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a:t>
            </a:r>
            <a:r>
              <a:rPr lang="en-US" altLang="zh-CN" sz="1400" dirty="0"/>
              <a:t> </a:t>
            </a:r>
            <a:r>
              <a:rPr lang="en-US" altLang="zh-CN" sz="1400" dirty="0" err="1"/>
              <a:t>Data+data</a:t>
            </a:r>
            <a:r>
              <a:rPr lang="en-US" altLang="zh-CN" sz="1400" dirty="0"/>
              <a:t> signature</a:t>
            </a:r>
            <a:r>
              <a:rPr lang="en-US" altLang="zh-CN" sz="1400" dirty="0">
                <a:solidFill>
                  <a:prstClr val="black"/>
                </a:solidFill>
                <a:latin typeface="Calibri" panose="020F0502020204030204" pitchFamily="34" charset="0"/>
                <a:ea typeface="Malgun Gothic" panose="020B0503020000020004" pitchFamily="34" charset="-127"/>
              </a:rPr>
              <a:t>”</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have no changes, the vaccine is correctly transported.</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4" name="椭圆 3"/>
          <p:cNvSpPr/>
          <p:nvPr/>
        </p:nvSpPr>
        <p:spPr bwMode="auto">
          <a:xfrm rot="1281477">
            <a:off x="4403979" y="4114392"/>
            <a:ext cx="2788196" cy="840250"/>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3" name="矩形 2"/>
          <p:cNvSpPr/>
          <p:nvPr/>
        </p:nvSpPr>
        <p:spPr>
          <a:xfrm>
            <a:off x="819318" y="1509804"/>
            <a:ext cx="7398202" cy="694036"/>
          </a:xfrm>
          <a:prstGeom prst="rect">
            <a:avLst/>
          </a:prstGeom>
        </p:spPr>
        <p:txBody>
          <a:bodyPr wrap="square">
            <a:spAutoFit/>
          </a:bodyPr>
          <a:lstStyle/>
          <a:p>
            <a:pPr>
              <a:lnSpc>
                <a:spcPct val="115000"/>
              </a:lnSpc>
              <a:spcAft>
                <a:spcPts val="900"/>
              </a:spcAft>
            </a:pPr>
            <a:r>
              <a:rPr lang="en-GB" altLang="zh-CN" u="sng" dirty="0">
                <a:latin typeface="Times New Roman" panose="02020603050405020304" pitchFamily="18" charset="0"/>
              </a:rPr>
              <a:t>CR part2</a:t>
            </a:r>
            <a:r>
              <a:rPr lang="en-GB" altLang="zh-CN" dirty="0">
                <a:latin typeface="Times New Roman" panose="02020603050405020304" pitchFamily="18" charset="0"/>
              </a:rPr>
              <a:t>: Subject to regional or national regulatory requirements and based on operator policy, a 5G system shall provide suitable mechanisms to allow a UE, third party </a:t>
            </a:r>
            <a:r>
              <a:rPr lang="en-US" altLang="zh-CN" dirty="0">
                <a:latin typeface="Times New Roman" panose="02020603050405020304" pitchFamily="18" charset="0"/>
              </a:rPr>
              <a:t>s</a:t>
            </a:r>
            <a:r>
              <a:rPr lang="en-GB" altLang="zh-CN" dirty="0" err="1">
                <a:latin typeface="Times New Roman" panose="02020603050405020304" pitchFamily="18" charset="0"/>
              </a:rPr>
              <a:t>ervice</a:t>
            </a:r>
            <a:r>
              <a:rPr lang="en-GB" altLang="zh-CN" dirty="0">
                <a:latin typeface="Times New Roman" panose="02020603050405020304" pitchFamily="18" charset="0"/>
              </a:rPr>
              <a:t> </a:t>
            </a:r>
            <a:r>
              <a:rPr lang="en-US" altLang="zh-CN" dirty="0">
                <a:latin typeface="Times New Roman" panose="02020603050405020304" pitchFamily="18" charset="0"/>
              </a:rPr>
              <a:t>p</a:t>
            </a:r>
            <a:r>
              <a:rPr lang="en-GB" altLang="zh-CN" dirty="0" err="1">
                <a:latin typeface="Times New Roman" panose="02020603050405020304" pitchFamily="18" charset="0"/>
              </a:rPr>
              <a:t>rovider</a:t>
            </a:r>
            <a:r>
              <a:rPr lang="en-GB" altLang="zh-CN" dirty="0">
                <a:latin typeface="Times New Roman" panose="02020603050405020304" pitchFamily="18" charset="0"/>
              </a:rPr>
              <a:t> application servers, each to </a:t>
            </a:r>
            <a:r>
              <a:rPr lang="en-GB" altLang="zh-CN" sz="1400" b="1" dirty="0">
                <a:solidFill>
                  <a:schemeClr val="tx2">
                    <a:lumMod val="60000"/>
                    <a:lumOff val="40000"/>
                  </a:schemeClr>
                </a:solidFill>
              </a:rPr>
              <a:t>verify the integrity </a:t>
            </a:r>
            <a:r>
              <a:rPr lang="en-GB" altLang="zh-CN" dirty="0">
                <a:latin typeface="Times New Roman" panose="02020603050405020304" pitchFamily="18" charset="0"/>
              </a:rPr>
              <a:t>of the data exchange between a UE and </a:t>
            </a:r>
            <a:r>
              <a:rPr lang="en-US" altLang="zh-CN" dirty="0">
                <a:latin typeface="Times New Roman" panose="02020603050405020304" pitchFamily="18" charset="0"/>
              </a:rPr>
              <a:t>a</a:t>
            </a:r>
            <a:r>
              <a:rPr lang="en-GB" altLang="zh-CN" dirty="0" err="1">
                <a:latin typeface="Times New Roman" panose="02020603050405020304" pitchFamily="18" charset="0"/>
              </a:rPr>
              <a:t>pplication</a:t>
            </a:r>
            <a:r>
              <a:rPr lang="en-GB" altLang="zh-CN" dirty="0">
                <a:latin typeface="Times New Roman" panose="02020603050405020304" pitchFamily="18" charset="0"/>
              </a:rPr>
              <a:t> </a:t>
            </a:r>
            <a:r>
              <a:rPr lang="en-US" altLang="zh-CN" dirty="0">
                <a:latin typeface="Times New Roman" panose="02020603050405020304" pitchFamily="18" charset="0"/>
              </a:rPr>
              <a:t>s</a:t>
            </a:r>
            <a:r>
              <a:rPr lang="en-GB" altLang="zh-CN" dirty="0" err="1">
                <a:latin typeface="Times New Roman" panose="02020603050405020304" pitchFamily="18" charset="0"/>
              </a:rPr>
              <a:t>ervers</a:t>
            </a:r>
            <a:r>
              <a:rPr lang="en-GB" altLang="zh-CN" dirty="0">
                <a:latin typeface="Times New Roman" panose="02020603050405020304" pitchFamily="18" charset="0"/>
              </a:rPr>
              <a:t>.</a:t>
            </a:r>
            <a:r>
              <a:rPr lang="en-GB" altLang="zh-CN" sz="700" dirty="0">
                <a:latin typeface="Times New Roman" panose="02020603050405020304" pitchFamily="18" charset="0"/>
                <a:ea typeface="MS Mincho" panose="02020609040205080304" pitchFamily="49" charset="-128"/>
              </a:rPr>
              <a:t> </a:t>
            </a:r>
            <a:r>
              <a:rPr lang="zh-CN" altLang="zh-CN" dirty="0"/>
              <a:t> </a:t>
            </a:r>
            <a:r>
              <a:rPr lang="en-GB" altLang="zh-CN" sz="700" dirty="0">
                <a:latin typeface="Times New Roman" panose="02020603050405020304" pitchFamily="18" charset="0"/>
                <a:ea typeface="MS Mincho" panose="02020609040205080304" pitchFamily="49" charset="-128"/>
              </a:rPr>
              <a:t> </a:t>
            </a:r>
            <a:endParaRPr lang="zh-CN" altLang="zh-CN" sz="900" dirty="0">
              <a:effectLst/>
              <a:latin typeface="Times New Roman" panose="02020603050405020304" pitchFamily="18" charset="0"/>
              <a:ea typeface="MS Mincho" panose="02020609040205080304" pitchFamily="49" charset="-128"/>
            </a:endParaRPr>
          </a:p>
        </p:txBody>
      </p:sp>
      <p:sp>
        <p:nvSpPr>
          <p:cNvPr id="8" name="右箭头 7"/>
          <p:cNvSpPr/>
          <p:nvPr/>
        </p:nvSpPr>
        <p:spPr bwMode="auto">
          <a:xfrm rot="12489997">
            <a:off x="4959841" y="4811828"/>
            <a:ext cx="2722416" cy="252162"/>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8" name="椭圆 47"/>
          <p:cNvSpPr/>
          <p:nvPr/>
        </p:nvSpPr>
        <p:spPr bwMode="auto">
          <a:xfrm rot="1281477">
            <a:off x="7366654" y="5313584"/>
            <a:ext cx="1042370" cy="840250"/>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9" name="圆角矩形 1">
            <a:extLst>
              <a:ext uri="{FF2B5EF4-FFF2-40B4-BE49-F238E27FC236}">
                <a16:creationId xmlns:a16="http://schemas.microsoft.com/office/drawing/2014/main" id="{36612894-54B9-4C87-AF63-7B7FB8930F87}"/>
              </a:ext>
            </a:extLst>
          </p:cNvPr>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50" name="圆角矩形 35">
            <a:extLst>
              <a:ext uri="{FF2B5EF4-FFF2-40B4-BE49-F238E27FC236}">
                <a16:creationId xmlns:a16="http://schemas.microsoft.com/office/drawing/2014/main" id="{68ED0DA7-C860-44EF-8C9B-8B75DE36DAFB}"/>
              </a:ext>
            </a:extLst>
          </p:cNvPr>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
        <p:nvSpPr>
          <p:cNvPr id="35" name="文本框 34">
            <a:extLst>
              <a:ext uri="{FF2B5EF4-FFF2-40B4-BE49-F238E27FC236}">
                <a16:creationId xmlns:a16="http://schemas.microsoft.com/office/drawing/2014/main" id="{19ECF963-6A9D-4B23-983A-B00AC8F05B42}"/>
              </a:ext>
            </a:extLst>
          </p:cNvPr>
          <p:cNvSpPr txBox="1"/>
          <p:nvPr/>
        </p:nvSpPr>
        <p:spPr>
          <a:xfrm>
            <a:off x="3914797" y="4112194"/>
            <a:ext cx="1247227" cy="283510"/>
          </a:xfrm>
          <a:prstGeom prst="rect">
            <a:avLst/>
          </a:prstGeom>
          <a:noFill/>
        </p:spPr>
        <p:txBody>
          <a:bodyPr wrap="square" rtlCol="0">
            <a:spAutoFit/>
          </a:bodyPr>
          <a:lstStyle/>
          <a:p>
            <a:r>
              <a:rPr lang="en-US" altLang="zh-CN" sz="1200" dirty="0"/>
              <a:t>3GPP System</a:t>
            </a:r>
            <a:endParaRPr lang="zh-CN" altLang="en-US" sz="1200" dirty="0"/>
          </a:p>
        </p:txBody>
      </p:sp>
    </p:spTree>
    <p:custDataLst>
      <p:tags r:id="rId1"/>
    </p:custDataLst>
    <p:extLst>
      <p:ext uri="{BB962C8B-B14F-4D97-AF65-F5344CB8AC3E}">
        <p14:creationId xmlns:p14="http://schemas.microsoft.com/office/powerpoint/2010/main" val="1157680998"/>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3"/>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grpSp>
        <p:nvGrpSpPr>
          <p:cNvPr id="31" name="组合 30">
            <a:extLst>
              <a:ext uri="{FF2B5EF4-FFF2-40B4-BE49-F238E27FC236}">
                <a16:creationId xmlns:a16="http://schemas.microsoft.com/office/drawing/2014/main" id="{125C7E49-82FC-49E1-9257-3BEA8C71FB8D}"/>
              </a:ext>
            </a:extLst>
          </p:cNvPr>
          <p:cNvGrpSpPr/>
          <p:nvPr/>
        </p:nvGrpSpPr>
        <p:grpSpPr>
          <a:xfrm>
            <a:off x="5041126" y="4222577"/>
            <a:ext cx="1920084" cy="830997"/>
            <a:chOff x="5325565" y="2639309"/>
            <a:chExt cx="2417101" cy="1164203"/>
          </a:xfrm>
        </p:grpSpPr>
        <p:sp>
          <p:nvSpPr>
            <p:cNvPr id="22" name="箭头: 上下 21">
              <a:extLst>
                <a:ext uri="{FF2B5EF4-FFF2-40B4-BE49-F238E27FC236}">
                  <a16:creationId xmlns:a16="http://schemas.microsoft.com/office/drawing/2014/main" id="{0610B95E-5510-4A7B-A201-9478987EB782}"/>
                </a:ext>
              </a:extLst>
            </p:cNvPr>
            <p:cNvSpPr/>
            <p:nvPr/>
          </p:nvSpPr>
          <p:spPr bwMode="auto">
            <a:xfrm rot="17378737">
              <a:off x="6190752" y="1975656"/>
              <a:ext cx="344921" cy="2075296"/>
            </a:xfrm>
            <a:prstGeom prst="upDown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eaLnBrk="0" hangingPunct="0"/>
              <a:endParaRPr lang="zh-CN" altLang="en-US"/>
            </a:p>
          </p:txBody>
        </p:sp>
        <p:sp>
          <p:nvSpPr>
            <p:cNvPr id="30" name="文本框 29">
              <a:extLst>
                <a:ext uri="{FF2B5EF4-FFF2-40B4-BE49-F238E27FC236}">
                  <a16:creationId xmlns:a16="http://schemas.microsoft.com/office/drawing/2014/main" id="{0B8C9C7A-C8F7-4462-A523-9CE314C7E454}"/>
                </a:ext>
              </a:extLst>
            </p:cNvPr>
            <p:cNvSpPr txBox="1"/>
            <p:nvPr/>
          </p:nvSpPr>
          <p:spPr>
            <a:xfrm rot="1141141">
              <a:off x="5343903" y="2639309"/>
              <a:ext cx="2398763" cy="1164203"/>
            </a:xfrm>
            <a:prstGeom prst="rect">
              <a:avLst/>
            </a:prstGeom>
            <a:noFill/>
          </p:spPr>
          <p:txBody>
            <a:bodyPr wrap="square" rtlCol="0">
              <a:spAutoFit/>
            </a:bodyPr>
            <a:lstStyle/>
            <a:p>
              <a:r>
                <a:rPr lang="en-US" altLang="zh-CN" sz="1200" dirty="0"/>
                <a:t>Verify Data integrity</a:t>
              </a:r>
            </a:p>
            <a:p>
              <a:endParaRPr lang="en-US" altLang="zh-CN" sz="1200" dirty="0"/>
            </a:p>
            <a:p>
              <a:r>
                <a:rPr lang="en-US" altLang="ko-KR" sz="1200" b="1" dirty="0">
                  <a:solidFill>
                    <a:schemeClr val="tx2">
                      <a:lumMod val="60000"/>
                      <a:lumOff val="40000"/>
                    </a:schemeClr>
                  </a:solidFill>
                </a:rPr>
                <a:t>Obtain UE Public key</a:t>
              </a:r>
            </a:p>
            <a:p>
              <a:r>
                <a:rPr lang="en-US" altLang="zh-CN" sz="1200" dirty="0">
                  <a:solidFill>
                    <a:prstClr val="black"/>
                  </a:solidFill>
                  <a:latin typeface="Calibri" panose="020F0502020204030204" pitchFamily="34" charset="0"/>
                  <a:ea typeface="Malgun Gothic" panose="020B0503020000020004" pitchFamily="34" charset="-127"/>
                </a:rPr>
                <a:t>UE’s public</a:t>
              </a:r>
              <a:r>
                <a:rPr lang="zh-CN" altLang="en-US" sz="1200" dirty="0">
                  <a:solidFill>
                    <a:prstClr val="black"/>
                  </a:solidFill>
                  <a:latin typeface="Calibri" panose="020F0502020204030204" pitchFamily="34" charset="0"/>
                  <a:ea typeface="Malgun Gothic" panose="020B0503020000020004" pitchFamily="34" charset="-127"/>
                </a:rPr>
                <a:t> </a:t>
              </a:r>
              <a:r>
                <a:rPr lang="en-US" altLang="zh-CN" sz="1200" dirty="0">
                  <a:solidFill>
                    <a:prstClr val="black"/>
                  </a:solidFill>
                  <a:latin typeface="Calibri" panose="020F0502020204030204" pitchFamily="34" charset="0"/>
                  <a:ea typeface="Malgun Gothic" panose="020B0503020000020004" pitchFamily="34" charset="-127"/>
                </a:rPr>
                <a:t>Key</a:t>
              </a:r>
            </a:p>
          </p:txBody>
        </p:sp>
      </p:grpSp>
      <p:sp>
        <p:nvSpPr>
          <p:cNvPr id="7" name="文本框 6">
            <a:extLst>
              <a:ext uri="{FF2B5EF4-FFF2-40B4-BE49-F238E27FC236}">
                <a16:creationId xmlns:a16="http://schemas.microsoft.com/office/drawing/2014/main" id="{1188F22A-0FA8-4535-9B6C-7E964BDD7446}"/>
              </a:ext>
            </a:extLst>
          </p:cNvPr>
          <p:cNvSpPr txBox="1"/>
          <p:nvPr/>
        </p:nvSpPr>
        <p:spPr>
          <a:xfrm>
            <a:off x="3760851" y="4075657"/>
            <a:ext cx="1557412" cy="307777"/>
          </a:xfrm>
          <a:prstGeom prst="rect">
            <a:avLst/>
          </a:prstGeom>
          <a:noFill/>
        </p:spPr>
        <p:txBody>
          <a:bodyPr wrap="square" rtlCol="0">
            <a:spAutoFit/>
          </a:bodyPr>
          <a:lstStyle/>
          <a:p>
            <a:r>
              <a:rPr lang="en-US" altLang="zh-CN" sz="1400" b="1" dirty="0">
                <a:solidFill>
                  <a:schemeClr val="tx2">
                    <a:lumMod val="60000"/>
                    <a:lumOff val="40000"/>
                  </a:schemeClr>
                </a:solidFill>
              </a:rPr>
              <a:t>3GPP System</a:t>
            </a:r>
            <a:endParaRPr lang="zh-CN" altLang="en-US" sz="1400" b="1" dirty="0">
              <a:solidFill>
                <a:schemeClr val="tx2">
                  <a:lumMod val="60000"/>
                  <a:lumOff val="40000"/>
                </a:schemeClr>
              </a:solidFill>
            </a:endParaRPr>
          </a:p>
        </p:txBody>
      </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756215"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smtClean="0">
                <a:effectLst>
                  <a:outerShdw blurRad="38100" dist="38100" dir="2700000" algn="tl">
                    <a:srgbClr val="000000">
                      <a:alpha val="43137"/>
                    </a:srgbClr>
                  </a:outerShdw>
                </a:effectLst>
              </a:rPr>
              <a:t>How MNOs help</a:t>
            </a:r>
            <a:endParaRPr lang="zh-CN" altLang="en-US" b="1" dirty="0">
              <a:effectLst>
                <a:outerShdw blurRad="38100" dist="38100" dir="2700000" algn="tl">
                  <a:srgbClr val="000000">
                    <a:alpha val="43137"/>
                  </a:srgbClr>
                </a:outerShdw>
              </a:effectLst>
            </a:endParaRPr>
          </a:p>
        </p:txBody>
      </p:sp>
      <p:sp>
        <p:nvSpPr>
          <p:cNvPr id="45" name="矩形 1">
            <a:extLst>
              <a:ext uri="{FF2B5EF4-FFF2-40B4-BE49-F238E27FC236}">
                <a16:creationId xmlns:a16="http://schemas.microsoft.com/office/drawing/2014/main" id="{9D948552-03C8-4D4D-A47C-992A946FC254}"/>
              </a:ext>
            </a:extLst>
          </p:cNvPr>
          <p:cNvSpPr/>
          <p:nvPr/>
        </p:nvSpPr>
        <p:spPr>
          <a:xfrm>
            <a:off x="2154" y="11444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4"/>
              </a:buBlip>
            </a:pPr>
            <a:r>
              <a:rPr lang="en-US" altLang="en-US" sz="1600" b="1" dirty="0" smtClean="0">
                <a:latin typeface="Calibri" panose="020F0502020204030204" pitchFamily="34" charset="0"/>
              </a:rPr>
              <a:t>3GPP </a:t>
            </a:r>
            <a:r>
              <a:rPr lang="en-US" altLang="en-US" sz="1600" b="1" dirty="0">
                <a:latin typeface="Calibri" panose="020F0502020204030204" pitchFamily="34" charset="0"/>
              </a:rPr>
              <a:t>can </a:t>
            </a:r>
            <a:r>
              <a:rPr lang="en-US" altLang="en-US" sz="1600" b="1" dirty="0" smtClean="0">
                <a:latin typeface="Calibri" panose="020F0502020204030204" pitchFamily="34" charset="0"/>
              </a:rPr>
              <a:t>provide data </a:t>
            </a:r>
            <a:r>
              <a:rPr lang="en-US" altLang="en-US" sz="1600" b="1" dirty="0">
                <a:latin typeface="Calibri" panose="020F0502020204030204" pitchFamily="34" charset="0"/>
              </a:rPr>
              <a:t>integrity </a:t>
            </a:r>
            <a:r>
              <a:rPr lang="en-US" altLang="en-US" sz="1600" b="1" dirty="0" smtClean="0">
                <a:latin typeface="Calibri" panose="020F0502020204030204" pitchFamily="34" charset="0"/>
              </a:rPr>
              <a:t>verification </a:t>
            </a:r>
            <a:r>
              <a:rPr lang="en-US" altLang="en-US" sz="1600" b="1" dirty="0">
                <a:latin typeface="Calibri" panose="020F0502020204030204" pitchFamily="34" charset="0"/>
              </a:rPr>
              <a:t>of multiple </a:t>
            </a:r>
            <a:r>
              <a:rPr lang="en-US" altLang="en-US" sz="1600" b="1" dirty="0" smtClean="0">
                <a:latin typeface="Calibri" panose="020F0502020204030204" pitchFamily="34" charset="0"/>
              </a:rPr>
              <a:t>SPs of one UE</a:t>
            </a:r>
            <a:endParaRPr lang="en-IN" altLang="en-US" sz="1800" b="1" dirty="0">
              <a:latin typeface="Calibri" panose="020F0502020204030204" pitchFamily="34" charset="0"/>
            </a:endParaRPr>
          </a:p>
        </p:txBody>
      </p:sp>
      <p:sp>
        <p:nvSpPr>
          <p:cNvPr id="46" name="文本框 45">
            <a:extLst>
              <a:ext uri="{FF2B5EF4-FFF2-40B4-BE49-F238E27FC236}">
                <a16:creationId xmlns:a16="http://schemas.microsoft.com/office/drawing/2014/main" id="{E73D8308-7479-4305-B915-DF10FD43037F}"/>
              </a:ext>
            </a:extLst>
          </p:cNvPr>
          <p:cNvSpPr txBox="1"/>
          <p:nvPr/>
        </p:nvSpPr>
        <p:spPr>
          <a:xfrm>
            <a:off x="304800" y="2185163"/>
            <a:ext cx="8839200" cy="1169551"/>
          </a:xfrm>
          <a:prstGeom prst="rect">
            <a:avLst/>
          </a:prstGeom>
          <a:noFill/>
        </p:spPr>
        <p:txBody>
          <a:bodyPr wrap="square">
            <a:spAutoFit/>
          </a:bodyPr>
          <a:lstStyle/>
          <a:p>
            <a:pPr lvl="0" eaLnBrk="0" hangingPunct="0">
              <a:defRPr/>
            </a:pPr>
            <a:r>
              <a:rPr lang="en-US" altLang="zh-CN" sz="1400" dirty="0">
                <a:solidFill>
                  <a:prstClr val="black"/>
                </a:solidFill>
                <a:latin typeface="Calibri" panose="020F0502020204030204" pitchFamily="34" charset="0"/>
                <a:ea typeface="Malgun Gothic" panose="020B0503020000020004" pitchFamily="34" charset="-127"/>
              </a:rPr>
              <a:t>5.   </a:t>
            </a:r>
            <a:r>
              <a:rPr lang="en-US" altLang="zh-CN" sz="1400" b="1" dirty="0">
                <a:solidFill>
                  <a:schemeClr val="tx2">
                    <a:lumMod val="60000"/>
                    <a:lumOff val="40000"/>
                  </a:schemeClr>
                </a:solidFill>
              </a:rPr>
              <a:t>3GPP network</a:t>
            </a:r>
            <a:r>
              <a:rPr lang="zh-CN" altLang="en-US" sz="1400" noProof="0" dirty="0">
                <a:solidFill>
                  <a:prstClr val="black"/>
                </a:solidFill>
                <a:latin typeface="Calibri" panose="020F0502020204030204" pitchFamily="34" charset="0"/>
                <a:ea typeface="Malgun Gothic" panose="020B0503020000020004" pitchFamily="34" charset="-127"/>
              </a:rPr>
              <a:t>：</a:t>
            </a:r>
            <a:r>
              <a:rPr lang="en-US" altLang="zh-CN" sz="1400" noProof="0" dirty="0">
                <a:solidFill>
                  <a:prstClr val="black"/>
                </a:solidFill>
                <a:latin typeface="Calibri" panose="020F0502020204030204" pitchFamily="34" charset="0"/>
                <a:ea typeface="Malgun Gothic" panose="020B0503020000020004" pitchFamily="34" charset="-127"/>
              </a:rPr>
              <a:t>have</a:t>
            </a: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a:solidFill>
                  <a:prstClr val="black"/>
                </a:solidFill>
                <a:latin typeface="Calibri" panose="020F0502020204030204" pitchFamily="34" charset="0"/>
                <a:ea typeface="Malgun Gothic" panose="020B0503020000020004" pitchFamily="34" charset="-127"/>
              </a:rPr>
              <a:t>“UE’s public</a:t>
            </a:r>
            <a:r>
              <a:rPr lang="zh-CN" altLang="en-US" sz="1400" noProof="0" dirty="0">
                <a:solidFill>
                  <a:prstClr val="black"/>
                </a:solidFill>
                <a:latin typeface="Calibri" panose="020F0502020204030204" pitchFamily="34" charset="0"/>
                <a:ea typeface="Malgun Gothic" panose="020B0503020000020004" pitchFamily="34" charset="-127"/>
              </a:rPr>
              <a:t> </a:t>
            </a:r>
            <a:r>
              <a:rPr lang="en-US" altLang="zh-CN" sz="1400" noProof="0" dirty="0">
                <a:solidFill>
                  <a:prstClr val="black"/>
                </a:solidFill>
                <a:latin typeface="Calibri" panose="020F0502020204030204" pitchFamily="34" charset="0"/>
                <a:ea typeface="Malgun Gothic" panose="020B0503020000020004" pitchFamily="34" charset="-127"/>
              </a:rPr>
              <a:t>Key”</a:t>
            </a:r>
            <a:r>
              <a:rPr lang="zh-CN" altLang="en-US" sz="1400" noProof="0" dirty="0">
                <a:solidFill>
                  <a:prstClr val="black"/>
                </a:solidFill>
                <a:latin typeface="Calibri" panose="020F0502020204030204" pitchFamily="34" charset="0"/>
                <a:ea typeface="Malgun Gothic" panose="020B0503020000020004" pitchFamily="34" charset="-127"/>
              </a:rPr>
              <a:t>，</a:t>
            </a:r>
            <a:r>
              <a:rPr lang="en-US" altLang="zh-CN" sz="1400" noProof="0" dirty="0">
                <a:solidFill>
                  <a:prstClr val="black"/>
                </a:solidFill>
                <a:latin typeface="Calibri" panose="020F0502020204030204" pitchFamily="34" charset="0"/>
                <a:ea typeface="Malgun Gothic" panose="020B0503020000020004" pitchFamily="34" charset="-127"/>
              </a:rPr>
              <a:t>and</a:t>
            </a:r>
            <a:r>
              <a:rPr lang="en-US" altLang="ko-KR" sz="1400" dirty="0">
                <a:solidFill>
                  <a:prstClr val="black"/>
                </a:solidFill>
                <a:latin typeface="Calibri" panose="020F0502020204030204" pitchFamily="34" charset="0"/>
                <a:ea typeface="Malgun Gothic" panose="020B0503020000020004" pitchFamily="34" charset="-127"/>
              </a:rPr>
              <a:t> the “banding information” of the UE identifier and other necessary metadata for integrity verification </a:t>
            </a:r>
            <a:r>
              <a:rPr lang="zh-CN" altLang="en-US" sz="1400" noProof="0" dirty="0">
                <a:solidFill>
                  <a:prstClr val="black"/>
                </a:solidFill>
                <a:latin typeface="Calibri" panose="020F0502020204030204" pitchFamily="34" charset="0"/>
                <a:ea typeface="Malgun Gothic" panose="020B0503020000020004" pitchFamily="34" charset="-127"/>
              </a:rPr>
              <a:t>。</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eaLnBrk="0" hangingPunct="0">
              <a:defRPr/>
            </a:pP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6. </a:t>
            </a:r>
            <a:r>
              <a:rPr lang="en-US" altLang="ko-KR" sz="1400" b="1" dirty="0">
                <a:solidFill>
                  <a:schemeClr val="tx2">
                    <a:lumMod val="60000"/>
                    <a:lumOff val="40000"/>
                  </a:schemeClr>
                </a:solidFill>
              </a:rPr>
              <a:t>Obtain UE Public key: </a:t>
            </a:r>
            <a:r>
              <a:rPr lang="en-US" altLang="ko-KR" sz="1400" dirty="0">
                <a:solidFill>
                  <a:prstClr val="black"/>
                </a:solidFill>
                <a:latin typeface="Calibri" panose="020F0502020204030204" pitchFamily="34" charset="0"/>
                <a:ea typeface="Malgun Gothic" panose="020B0503020000020004" pitchFamily="34" charset="-127"/>
              </a:rPr>
              <a:t>The </a:t>
            </a:r>
            <a:r>
              <a:rPr lang="en-US" altLang="zh-CN" sz="1400" b="1" dirty="0">
                <a:solidFill>
                  <a:schemeClr val="tx2">
                    <a:lumMod val="60000"/>
                    <a:lumOff val="40000"/>
                  </a:schemeClr>
                </a:solidFill>
              </a:rPr>
              <a:t>Third parity service providers </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could</a:t>
            </a:r>
          </a:p>
          <a:p>
            <a:pPr marL="742950" lvl="1" indent="-285750" eaLnBrk="0" hangingPunct="0">
              <a:buFont typeface="Arial" panose="020B0604020202020204" pitchFamily="34" charset="0"/>
              <a:buChar char="•"/>
              <a:defRPr/>
            </a:pP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obtain “</a:t>
            </a:r>
            <a:r>
              <a:rPr lang="en-US" altLang="zh-CN" sz="1400" dirty="0">
                <a:solidFill>
                  <a:prstClr val="black"/>
                </a:solidFill>
                <a:latin typeface="Calibri" panose="020F0502020204030204" pitchFamily="34" charset="0"/>
                <a:ea typeface="Malgun Gothic" panose="020B0503020000020004" pitchFamily="34" charset="-127"/>
              </a:rPr>
              <a:t>UE’s public</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Key” from the 3GPP system.</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marL="742950" lvl="1" indent="-285750" eaLnBrk="0" hangingPunct="0">
              <a:buFont typeface="Arial" panose="020B0604020202020204" pitchFamily="34" charset="0"/>
              <a:buChar char="•"/>
              <a:defRPr/>
            </a:pPr>
            <a:r>
              <a:rPr lang="en-US" altLang="ko-KR" sz="1400" dirty="0">
                <a:solidFill>
                  <a:prstClr val="black"/>
                </a:solidFill>
                <a:latin typeface="Calibri" panose="020F0502020204030204" pitchFamily="34" charset="0"/>
                <a:ea typeface="Malgun Gothic" panose="020B0503020000020004" pitchFamily="34" charset="-127"/>
              </a:rPr>
              <a:t>verify the “</a:t>
            </a:r>
            <a:r>
              <a:rPr lang="en-US" altLang="ko-KR" sz="1400" dirty="0" err="1">
                <a:solidFill>
                  <a:prstClr val="black"/>
                </a:solidFill>
                <a:latin typeface="Calibri" panose="020F0502020204030204" pitchFamily="34" charset="0"/>
                <a:ea typeface="Malgun Gothic" panose="020B0503020000020004" pitchFamily="34" charset="-127"/>
              </a:rPr>
              <a:t>Data+data</a:t>
            </a:r>
            <a:r>
              <a:rPr lang="en-US" altLang="ko-KR" sz="1400" dirty="0">
                <a:solidFill>
                  <a:prstClr val="black"/>
                </a:solidFill>
                <a:latin typeface="Calibri" panose="020F0502020204030204" pitchFamily="34" charset="0"/>
                <a:ea typeface="Malgun Gothic" panose="020B0503020000020004" pitchFamily="34" charset="-127"/>
              </a:rPr>
              <a:t> signature” by using “UE Public key”.</a:t>
            </a:r>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3" name="矩形 2"/>
          <p:cNvSpPr/>
          <p:nvPr/>
        </p:nvSpPr>
        <p:spPr>
          <a:xfrm>
            <a:off x="3897643" y="3540819"/>
            <a:ext cx="1250663" cy="400110"/>
          </a:xfrm>
          <a:prstGeom prst="rect">
            <a:avLst/>
          </a:prstGeom>
        </p:spPr>
        <p:txBody>
          <a:bodyPr wrap="none">
            <a:spAutoFit/>
          </a:bodyPr>
          <a:lstStyle/>
          <a:p>
            <a:r>
              <a:rPr lang="en-US" altLang="zh-CN" dirty="0">
                <a:solidFill>
                  <a:prstClr val="black"/>
                </a:solidFill>
                <a:latin typeface="Calibri" panose="020F0502020204030204" pitchFamily="34" charset="0"/>
                <a:ea typeface="Malgun Gothic" panose="020B0503020000020004" pitchFamily="34" charset="-127"/>
              </a:rPr>
              <a:t>UE’s public</a:t>
            </a:r>
            <a:r>
              <a:rPr lang="zh-CN" altLang="en-US" dirty="0">
                <a:solidFill>
                  <a:prstClr val="black"/>
                </a:solidFill>
                <a:latin typeface="Calibri" panose="020F0502020204030204" pitchFamily="34" charset="0"/>
                <a:ea typeface="Malgun Gothic" panose="020B0503020000020004" pitchFamily="34" charset="-127"/>
              </a:rPr>
              <a:t> </a:t>
            </a:r>
            <a:r>
              <a:rPr lang="en-US" altLang="zh-CN" dirty="0">
                <a:solidFill>
                  <a:prstClr val="black"/>
                </a:solidFill>
                <a:latin typeface="Calibri" panose="020F0502020204030204" pitchFamily="34" charset="0"/>
                <a:ea typeface="Malgun Gothic" panose="020B0503020000020004" pitchFamily="34" charset="-127"/>
              </a:rPr>
              <a:t>Key</a:t>
            </a:r>
          </a:p>
          <a:p>
            <a:r>
              <a:rPr lang="en-US" altLang="ko-KR" dirty="0">
                <a:solidFill>
                  <a:prstClr val="black"/>
                </a:solidFill>
                <a:latin typeface="Calibri" panose="020F0502020204030204" pitchFamily="34" charset="0"/>
                <a:ea typeface="Malgun Gothic" panose="020B0503020000020004" pitchFamily="34" charset="-127"/>
              </a:rPr>
              <a:t>banding information</a:t>
            </a:r>
            <a:endParaRPr lang="zh-CN" altLang="en-US" dirty="0"/>
          </a:p>
        </p:txBody>
      </p:sp>
      <p:sp>
        <p:nvSpPr>
          <p:cNvPr id="37" name="矩形 36"/>
          <p:cNvSpPr/>
          <p:nvPr/>
        </p:nvSpPr>
        <p:spPr>
          <a:xfrm>
            <a:off x="819318" y="1509804"/>
            <a:ext cx="7398202" cy="694036"/>
          </a:xfrm>
          <a:prstGeom prst="rect">
            <a:avLst/>
          </a:prstGeom>
        </p:spPr>
        <p:txBody>
          <a:bodyPr wrap="square">
            <a:spAutoFit/>
          </a:bodyPr>
          <a:lstStyle/>
          <a:p>
            <a:pPr>
              <a:lnSpc>
                <a:spcPct val="115000"/>
              </a:lnSpc>
              <a:spcAft>
                <a:spcPts val="900"/>
              </a:spcAft>
            </a:pPr>
            <a:r>
              <a:rPr lang="en-GB" altLang="zh-CN" u="sng" dirty="0">
                <a:latin typeface="Times New Roman" panose="02020603050405020304" pitchFamily="18" charset="0"/>
              </a:rPr>
              <a:t>CR part2</a:t>
            </a:r>
            <a:r>
              <a:rPr lang="en-GB" altLang="zh-CN" dirty="0">
                <a:latin typeface="Times New Roman" panose="02020603050405020304" pitchFamily="18" charset="0"/>
              </a:rPr>
              <a:t>: Subject to regional or national regulatory requirements and based on operator policy, a 5G system shall provide suitable mechanisms to allow a UE, third party </a:t>
            </a:r>
            <a:r>
              <a:rPr lang="en-US" altLang="zh-CN" dirty="0">
                <a:latin typeface="Times New Roman" panose="02020603050405020304" pitchFamily="18" charset="0"/>
              </a:rPr>
              <a:t>s</a:t>
            </a:r>
            <a:r>
              <a:rPr lang="en-GB" altLang="zh-CN" dirty="0" err="1">
                <a:latin typeface="Times New Roman" panose="02020603050405020304" pitchFamily="18" charset="0"/>
              </a:rPr>
              <a:t>ervice</a:t>
            </a:r>
            <a:r>
              <a:rPr lang="en-GB" altLang="zh-CN" dirty="0">
                <a:latin typeface="Times New Roman" panose="02020603050405020304" pitchFamily="18" charset="0"/>
              </a:rPr>
              <a:t> </a:t>
            </a:r>
            <a:r>
              <a:rPr lang="en-US" altLang="zh-CN" dirty="0">
                <a:latin typeface="Times New Roman" panose="02020603050405020304" pitchFamily="18" charset="0"/>
              </a:rPr>
              <a:t>p</a:t>
            </a:r>
            <a:r>
              <a:rPr lang="en-GB" altLang="zh-CN" dirty="0" err="1">
                <a:latin typeface="Times New Roman" panose="02020603050405020304" pitchFamily="18" charset="0"/>
              </a:rPr>
              <a:t>rovider</a:t>
            </a:r>
            <a:r>
              <a:rPr lang="en-GB" altLang="zh-CN" dirty="0">
                <a:latin typeface="Times New Roman" panose="02020603050405020304" pitchFamily="18" charset="0"/>
              </a:rPr>
              <a:t> application servers, each to </a:t>
            </a:r>
            <a:r>
              <a:rPr lang="en-GB" altLang="zh-CN" sz="1400" b="1" dirty="0">
                <a:solidFill>
                  <a:schemeClr val="tx2">
                    <a:lumMod val="60000"/>
                    <a:lumOff val="40000"/>
                  </a:schemeClr>
                </a:solidFill>
              </a:rPr>
              <a:t>verify the integrity </a:t>
            </a:r>
            <a:r>
              <a:rPr lang="en-GB" altLang="zh-CN" dirty="0">
                <a:latin typeface="Times New Roman" panose="02020603050405020304" pitchFamily="18" charset="0"/>
              </a:rPr>
              <a:t>of the data exchange between a UE and </a:t>
            </a:r>
            <a:r>
              <a:rPr lang="en-US" altLang="zh-CN" dirty="0">
                <a:latin typeface="Times New Roman" panose="02020603050405020304" pitchFamily="18" charset="0"/>
              </a:rPr>
              <a:t>a</a:t>
            </a:r>
            <a:r>
              <a:rPr lang="en-GB" altLang="zh-CN" dirty="0" err="1">
                <a:latin typeface="Times New Roman" panose="02020603050405020304" pitchFamily="18" charset="0"/>
              </a:rPr>
              <a:t>pplication</a:t>
            </a:r>
            <a:r>
              <a:rPr lang="en-GB" altLang="zh-CN" dirty="0">
                <a:latin typeface="Times New Roman" panose="02020603050405020304" pitchFamily="18" charset="0"/>
              </a:rPr>
              <a:t> </a:t>
            </a:r>
            <a:r>
              <a:rPr lang="en-US" altLang="zh-CN" dirty="0">
                <a:latin typeface="Times New Roman" panose="02020603050405020304" pitchFamily="18" charset="0"/>
              </a:rPr>
              <a:t>s</a:t>
            </a:r>
            <a:r>
              <a:rPr lang="en-GB" altLang="zh-CN" dirty="0" err="1">
                <a:latin typeface="Times New Roman" panose="02020603050405020304" pitchFamily="18" charset="0"/>
              </a:rPr>
              <a:t>ervers</a:t>
            </a:r>
            <a:r>
              <a:rPr lang="en-GB" altLang="zh-CN" dirty="0">
                <a:latin typeface="Times New Roman" panose="02020603050405020304" pitchFamily="18" charset="0"/>
              </a:rPr>
              <a:t>.</a:t>
            </a:r>
            <a:r>
              <a:rPr lang="en-GB" altLang="zh-CN" sz="700" dirty="0">
                <a:latin typeface="Times New Roman" panose="02020603050405020304" pitchFamily="18" charset="0"/>
                <a:ea typeface="MS Mincho" panose="02020609040205080304" pitchFamily="49" charset="-128"/>
              </a:rPr>
              <a:t> </a:t>
            </a:r>
            <a:r>
              <a:rPr lang="zh-CN" altLang="zh-CN" dirty="0"/>
              <a:t> </a:t>
            </a:r>
            <a:r>
              <a:rPr lang="en-GB" altLang="zh-CN" sz="700" dirty="0">
                <a:latin typeface="Times New Roman" panose="02020603050405020304" pitchFamily="18" charset="0"/>
                <a:ea typeface="MS Mincho" panose="02020609040205080304" pitchFamily="49" charset="-128"/>
              </a:rPr>
              <a:t> </a:t>
            </a:r>
            <a:endParaRPr lang="zh-CN" altLang="zh-CN" sz="900" dirty="0">
              <a:effectLst/>
              <a:latin typeface="Times New Roman" panose="02020603050405020304" pitchFamily="18" charset="0"/>
              <a:ea typeface="MS Mincho" panose="02020609040205080304" pitchFamily="49" charset="-128"/>
            </a:endParaRPr>
          </a:p>
        </p:txBody>
      </p:sp>
      <p:sp>
        <p:nvSpPr>
          <p:cNvPr id="48" name="椭圆 47"/>
          <p:cNvSpPr/>
          <p:nvPr/>
        </p:nvSpPr>
        <p:spPr bwMode="auto">
          <a:xfrm rot="729950">
            <a:off x="3483759" y="3841207"/>
            <a:ext cx="3633609" cy="1103444"/>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9" name="圆角矩形 1">
            <a:extLst>
              <a:ext uri="{FF2B5EF4-FFF2-40B4-BE49-F238E27FC236}">
                <a16:creationId xmlns:a16="http://schemas.microsoft.com/office/drawing/2014/main" id="{ACD5FAC5-1419-4EEF-9E05-447AD7991D4B}"/>
              </a:ext>
            </a:extLst>
          </p:cNvPr>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50" name="圆角矩形 35">
            <a:extLst>
              <a:ext uri="{FF2B5EF4-FFF2-40B4-BE49-F238E27FC236}">
                <a16:creationId xmlns:a16="http://schemas.microsoft.com/office/drawing/2014/main" id="{DAA8B217-5BC3-4365-BD6F-A17762A70BFB}"/>
              </a:ext>
            </a:extLst>
          </p:cNvPr>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Tree>
    <p:custDataLst>
      <p:tags r:id="rId1"/>
    </p:custDataLst>
    <p:extLst>
      <p:ext uri="{BB962C8B-B14F-4D97-AF65-F5344CB8AC3E}">
        <p14:creationId xmlns:p14="http://schemas.microsoft.com/office/powerpoint/2010/main" val="1011947052"/>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45">
            <a:extLst>
              <a:ext uri="{FF2B5EF4-FFF2-40B4-BE49-F238E27FC236}">
                <a16:creationId xmlns:a16="http://schemas.microsoft.com/office/drawing/2014/main" id="{E73D8308-7479-4305-B915-DF10FD43037F}"/>
              </a:ext>
            </a:extLst>
          </p:cNvPr>
          <p:cNvSpPr txBox="1"/>
          <p:nvPr/>
        </p:nvSpPr>
        <p:spPr>
          <a:xfrm>
            <a:off x="304800" y="2200356"/>
            <a:ext cx="8839200" cy="954107"/>
          </a:xfrm>
          <a:prstGeom prst="rect">
            <a:avLst/>
          </a:prstGeom>
          <a:noFill/>
        </p:spPr>
        <p:txBody>
          <a:bodyPr wrap="square">
            <a:spAutoFit/>
          </a:bodyPr>
          <a:lstStyle/>
          <a:p>
            <a:pPr eaLnBrk="0" hangingPunct="0">
              <a:defRPr/>
            </a:pPr>
            <a:r>
              <a:rPr lang="en-US" altLang="zh-CN" sz="1400" dirty="0">
                <a:solidFill>
                  <a:prstClr val="black"/>
                </a:solidFill>
                <a:latin typeface="Calibri" panose="020F0502020204030204" pitchFamily="34" charset="0"/>
                <a:ea typeface="Malgun Gothic" panose="020B0503020000020004" pitchFamily="34" charset="-127"/>
              </a:rPr>
              <a:t>7</a:t>
            </a:r>
            <a:r>
              <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a:t>
            </a:r>
            <a:r>
              <a:rPr kumimoji="0" lang="zh-CN" altLang="en-US"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 </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Ho</a:t>
            </a:r>
            <a:r>
              <a:rPr lang="en-US" altLang="zh-CN" sz="1400" dirty="0">
                <a:solidFill>
                  <a:prstClr val="black"/>
                </a:solidFill>
                <a:latin typeface="Calibri" panose="020F0502020204030204" pitchFamily="34" charset="0"/>
                <a:ea typeface="Malgun Gothic" panose="020B0503020000020004" pitchFamily="34" charset="-127"/>
              </a:rPr>
              <a:t>spital requires to verity the data in ”</a:t>
            </a:r>
            <a:r>
              <a:rPr lang="en-US" altLang="zh-CN" sz="1400" dirty="0"/>
              <a:t> </a:t>
            </a:r>
            <a:r>
              <a:rPr lang="en-US" altLang="zh-CN" sz="1400" dirty="0" err="1"/>
              <a:t>Data+data</a:t>
            </a:r>
            <a:r>
              <a:rPr lang="en-US" altLang="zh-CN" sz="1400" dirty="0"/>
              <a:t> signature</a:t>
            </a:r>
            <a:r>
              <a:rPr lang="en-US" altLang="zh-CN" sz="1400" dirty="0">
                <a:solidFill>
                  <a:prstClr val="black"/>
                </a:solidFill>
                <a:latin typeface="Calibri" panose="020F0502020204030204" pitchFamily="34" charset="0"/>
                <a:ea typeface="Malgun Gothic" panose="020B0503020000020004" pitchFamily="34" charset="-127"/>
              </a:rPr>
              <a:t>” has not be tampered.</a:t>
            </a:r>
            <a:r>
              <a:rPr lang="en-US" altLang="zh-CN" sz="1400" dirty="0"/>
              <a:t> </a:t>
            </a:r>
          </a:p>
          <a:p>
            <a:pPr marL="742950" lvl="1" indent="-285750" eaLnBrk="0" hangingPunct="0">
              <a:buFont typeface="Arial" panose="020B0604020202020204" pitchFamily="34" charset="0"/>
              <a:buChar char="•"/>
              <a:defRPr/>
            </a:pPr>
            <a:r>
              <a:rPr lang="en-US" altLang="zh-CN" sz="1400" dirty="0">
                <a:solidFill>
                  <a:prstClr val="black"/>
                </a:solidFill>
                <a:latin typeface="Calibri" panose="020F0502020204030204" pitchFamily="34" charset="0"/>
                <a:ea typeface="Malgun Gothic" panose="020B0503020000020004" pitchFamily="34" charset="-127"/>
              </a:rPr>
              <a:t>Repeat</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procedure </a:t>
            </a:r>
            <a:r>
              <a:rPr kumimoji="0" lang="en-US" altLang="zh-CN"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rPr>
              <a:t>5</a:t>
            </a:r>
            <a:r>
              <a:rPr lang="en-US" altLang="zh-CN" sz="1400" dirty="0">
                <a:solidFill>
                  <a:prstClr val="black"/>
                </a:solidFill>
                <a:latin typeface="Calibri" panose="020F0502020204030204" pitchFamily="34" charset="0"/>
                <a:ea typeface="Malgun Gothic" panose="020B0503020000020004" pitchFamily="34" charset="-127"/>
              </a:rPr>
              <a:t>-6</a:t>
            </a:r>
            <a:r>
              <a:rPr lang="zh-CN" altLang="en-US" sz="1400" dirty="0">
                <a:solidFill>
                  <a:prstClr val="black"/>
                </a:solidFill>
                <a:latin typeface="Calibri" panose="020F0502020204030204" pitchFamily="34" charset="0"/>
                <a:ea typeface="Malgun Gothic" panose="020B0503020000020004" pitchFamily="34" charset="-127"/>
              </a:rPr>
              <a:t> </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a:p>
            <a:pPr marL="742950" lvl="1" indent="-285750" eaLnBrk="0" hangingPunct="0">
              <a:buFont typeface="Arial" panose="020B0604020202020204" pitchFamily="34" charset="0"/>
              <a:buChar char="•"/>
              <a:defRPr/>
            </a:pPr>
            <a:r>
              <a:rPr lang="en-US" altLang="zh-CN" sz="1400" dirty="0">
                <a:solidFill>
                  <a:prstClr val="black"/>
                </a:solidFill>
                <a:latin typeface="Calibri" panose="020F0502020204030204" pitchFamily="34" charset="0"/>
                <a:ea typeface="Malgun Gothic" panose="020B0503020000020004" pitchFamily="34" charset="-127"/>
              </a:rPr>
              <a:t>The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vaccine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transportation data</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in</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hospital may obtain </a:t>
            </a:r>
            <a:r>
              <a:rPr lang="en-US" altLang="zh-CN" sz="1400" noProof="0" dirty="0">
                <a:solidFill>
                  <a:prstClr val="black"/>
                </a:solidFill>
                <a:latin typeface="Calibri" panose="020F0502020204030204" pitchFamily="34" charset="0"/>
                <a:ea typeface="Malgun Gothic" panose="020B0503020000020004" pitchFamily="34" charset="-127"/>
              </a:rPr>
              <a:t>from logistics company.</a:t>
            </a:r>
          </a:p>
          <a:p>
            <a:pPr marL="742950" lvl="1" indent="-285750" eaLnBrk="0" hangingPunct="0">
              <a:buFont typeface="Arial" panose="020B0604020202020204" pitchFamily="34" charset="0"/>
              <a:buChar char="•"/>
              <a:defRPr/>
            </a:pPr>
            <a:r>
              <a:rPr lang="en-US" altLang="zh-CN" sz="1400" dirty="0">
                <a:solidFill>
                  <a:prstClr val="black"/>
                </a:solidFill>
                <a:latin typeface="Calibri" panose="020F0502020204030204" pitchFamily="34" charset="0"/>
                <a:ea typeface="Malgun Gothic" panose="020B0503020000020004" pitchFamily="34" charset="-127"/>
              </a:rPr>
              <a:t>The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vaccine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transportation data</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in</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hospital may obtain </a:t>
            </a:r>
            <a:r>
              <a:rPr kumimoji="0" lang="en-US" altLang="zh-CN" sz="1400" b="0" i="0" u="none" strike="noStrike" kern="1200" cap="none" spc="0" normalizeH="0" baseline="0" dirty="0">
                <a:ln>
                  <a:noFill/>
                </a:ln>
                <a:solidFill>
                  <a:prstClr val="black"/>
                </a:solidFill>
                <a:effectLst/>
                <a:uLnTx/>
                <a:uFillTx/>
                <a:latin typeface="Calibri" panose="020F0502020204030204" pitchFamily="34" charset="0"/>
                <a:ea typeface="Malgun Gothic" panose="020B0503020000020004" pitchFamily="34" charset="-127"/>
                <a:cs typeface="+mn-cs"/>
              </a:rPr>
              <a:t>from IoT UE</a:t>
            </a:r>
            <a:r>
              <a:rPr lang="zh-CN" altLang="en-US" sz="1400" dirty="0">
                <a:solidFill>
                  <a:prstClr val="black"/>
                </a:solidFill>
                <a:latin typeface="Calibri" panose="020F0502020204030204" pitchFamily="34" charset="0"/>
                <a:ea typeface="Malgun Gothic" panose="020B0503020000020004" pitchFamily="34" charset="-127"/>
              </a:rPr>
              <a:t> </a:t>
            </a:r>
            <a:r>
              <a:rPr lang="en-US" altLang="zh-CN" sz="1400" dirty="0">
                <a:solidFill>
                  <a:prstClr val="black"/>
                </a:solidFill>
                <a:latin typeface="Calibri" panose="020F0502020204030204" pitchFamily="34" charset="0"/>
                <a:ea typeface="Malgun Gothic" panose="020B0503020000020004" pitchFamily="34" charset="-127"/>
              </a:rPr>
              <a:t>directly.</a:t>
            </a:r>
            <a:endParaRPr kumimoji="0" lang="en-US" altLang="ko-KR" sz="1400" b="0" i="0" u="none" strike="noStrike" kern="1200" cap="none" spc="0" normalizeH="0" baseline="0" noProof="0" dirty="0">
              <a:ln>
                <a:noFill/>
              </a:ln>
              <a:solidFill>
                <a:prstClr val="black"/>
              </a:solidFill>
              <a:effectLst/>
              <a:uLnTx/>
              <a:uFillTx/>
              <a:latin typeface="Calibri" panose="020F0502020204030204" pitchFamily="34" charset="0"/>
              <a:ea typeface="Malgun Gothic" panose="020B0503020000020004" pitchFamily="34" charset="-127"/>
              <a:cs typeface="+mn-cs"/>
            </a:endParaRPr>
          </a:p>
        </p:txBody>
      </p:sp>
      <p:sp>
        <p:nvSpPr>
          <p:cNvPr id="14" name="矩形 13">
            <a:extLst>
              <a:ext uri="{FF2B5EF4-FFF2-40B4-BE49-F238E27FC236}">
                <a16:creationId xmlns:a16="http://schemas.microsoft.com/office/drawing/2014/main" id="{D58951C9-1512-4E8F-9AC1-5C477EF0FDE9}"/>
              </a:ext>
            </a:extLst>
          </p:cNvPr>
          <p:cNvSpPr/>
          <p:nvPr/>
        </p:nvSpPr>
        <p:spPr>
          <a:xfrm>
            <a:off x="6872265" y="4617900"/>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BD19AC2-77D8-4E18-8CC9-E317ACB79242}"/>
              </a:ext>
            </a:extLst>
          </p:cNvPr>
          <p:cNvPicPr>
            <a:picLocks noChangeAspect="1"/>
          </p:cNvPicPr>
          <p:nvPr/>
        </p:nvPicPr>
        <p:blipFill>
          <a:blip r:embed="rId4"/>
          <a:stretch>
            <a:fillRect/>
          </a:stretch>
        </p:blipFill>
        <p:spPr>
          <a:xfrm>
            <a:off x="2909936" y="3502029"/>
            <a:ext cx="3145510" cy="1613738"/>
          </a:xfrm>
          <a:prstGeom prst="rect">
            <a:avLst/>
          </a:prstGeom>
          <a:effectLst>
            <a:outerShdw blurRad="63500" sx="102000" sy="102000" algn="ctr" rotWithShape="0">
              <a:prstClr val="black">
                <a:alpha val="40000"/>
              </a:prstClr>
            </a:outerShdw>
          </a:effectLst>
        </p:spPr>
      </p:pic>
      <p:sp>
        <p:nvSpPr>
          <p:cNvPr id="9" name="箭头: 右 8">
            <a:extLst>
              <a:ext uri="{FF2B5EF4-FFF2-40B4-BE49-F238E27FC236}">
                <a16:creationId xmlns:a16="http://schemas.microsoft.com/office/drawing/2014/main" id="{E18ACAE3-B318-408C-B812-7CC1D04BA658}"/>
              </a:ext>
            </a:extLst>
          </p:cNvPr>
          <p:cNvSpPr/>
          <p:nvPr/>
        </p:nvSpPr>
        <p:spPr bwMode="auto">
          <a:xfrm>
            <a:off x="2390866" y="5031535"/>
            <a:ext cx="4246527" cy="320865"/>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0" name="箭头: 右 9">
            <a:extLst>
              <a:ext uri="{FF2B5EF4-FFF2-40B4-BE49-F238E27FC236}">
                <a16:creationId xmlns:a16="http://schemas.microsoft.com/office/drawing/2014/main" id="{800A823F-B9BA-4EE9-AB43-EC8C0F0B868D}"/>
              </a:ext>
            </a:extLst>
          </p:cNvPr>
          <p:cNvSpPr/>
          <p:nvPr/>
        </p:nvSpPr>
        <p:spPr bwMode="auto">
          <a:xfrm>
            <a:off x="2390866" y="5425847"/>
            <a:ext cx="4246527" cy="32064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11" name="矩形 10">
            <a:extLst>
              <a:ext uri="{FF2B5EF4-FFF2-40B4-BE49-F238E27FC236}">
                <a16:creationId xmlns:a16="http://schemas.microsoft.com/office/drawing/2014/main" id="{9B8424D4-5C46-42EB-B4D6-D29CC55BCEF4}"/>
              </a:ext>
            </a:extLst>
          </p:cNvPr>
          <p:cNvSpPr/>
          <p:nvPr/>
        </p:nvSpPr>
        <p:spPr>
          <a:xfrm>
            <a:off x="6637394" y="4437571"/>
            <a:ext cx="925432" cy="1349881"/>
          </a:xfrm>
          <a:prstGeom prst="rect">
            <a:avLst/>
          </a:prstGeom>
          <a:solidFill>
            <a:schemeClr val="bg1">
              <a:lumMod val="85000"/>
            </a:schemeClr>
          </a:solidFill>
          <a:ln w="9525" cap="flat" cmpd="sng" algn="ctr">
            <a:solidFill>
              <a:schemeClr val="tx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E215FD22-47A5-4963-BDE1-7DC09F08D67E}"/>
              </a:ext>
            </a:extLst>
          </p:cNvPr>
          <p:cNvSpPr txBox="1"/>
          <p:nvPr/>
        </p:nvSpPr>
        <p:spPr>
          <a:xfrm>
            <a:off x="6558598" y="4624833"/>
            <a:ext cx="1112902" cy="954107"/>
          </a:xfrm>
          <a:prstGeom prst="rect">
            <a:avLst/>
          </a:prstGeom>
          <a:noFill/>
        </p:spPr>
        <p:txBody>
          <a:bodyPr wrap="square" rtlCol="0">
            <a:spAutoFit/>
          </a:bodyPr>
          <a:lstStyle/>
          <a:p>
            <a:pPr algn="ctr"/>
            <a:r>
              <a:rPr lang="en-US" altLang="zh-CN" sz="1400" b="1" dirty="0">
                <a:solidFill>
                  <a:schemeClr val="tx2">
                    <a:lumMod val="60000"/>
                    <a:lumOff val="40000"/>
                  </a:schemeClr>
                </a:solidFill>
              </a:rPr>
              <a:t>Third parity service providers</a:t>
            </a:r>
            <a:endParaRPr lang="zh-CN" altLang="en-US" sz="1400" b="1" dirty="0">
              <a:solidFill>
                <a:schemeClr val="tx2">
                  <a:lumMod val="60000"/>
                  <a:lumOff val="40000"/>
                </a:schemeClr>
              </a:solidFill>
            </a:endParaRPr>
          </a:p>
        </p:txBody>
      </p:sp>
      <p:sp>
        <p:nvSpPr>
          <p:cNvPr id="15" name="iconfont-11253-5321868">
            <a:extLst>
              <a:ext uri="{FF2B5EF4-FFF2-40B4-BE49-F238E27FC236}">
                <a16:creationId xmlns:a16="http://schemas.microsoft.com/office/drawing/2014/main" id="{78A07C6E-34E8-4124-916C-B33E4A269885}"/>
              </a:ext>
            </a:extLst>
          </p:cNvPr>
          <p:cNvSpPr>
            <a:spLocks noChangeAspect="1"/>
          </p:cNvSpPr>
          <p:nvPr/>
        </p:nvSpPr>
        <p:spPr bwMode="auto">
          <a:xfrm>
            <a:off x="1045204" y="3980790"/>
            <a:ext cx="390337" cy="306907"/>
          </a:xfrm>
          <a:custGeom>
            <a:avLst/>
            <a:gdLst>
              <a:gd name="T0" fmla="*/ 2100 w 10000"/>
              <a:gd name="T1" fmla="*/ 6028 h 8750"/>
              <a:gd name="T2" fmla="*/ 1050 w 10000"/>
              <a:gd name="T3" fmla="*/ 6028 h 8750"/>
              <a:gd name="T4" fmla="*/ 1050 w 10000"/>
              <a:gd name="T5" fmla="*/ 4715 h 8750"/>
              <a:gd name="T6" fmla="*/ 0 w 10000"/>
              <a:gd name="T7" fmla="*/ 4521 h 8750"/>
              <a:gd name="T8" fmla="*/ 0 w 10000"/>
              <a:gd name="T9" fmla="*/ 8750 h 8750"/>
              <a:gd name="T10" fmla="*/ 1050 w 10000"/>
              <a:gd name="T11" fmla="*/ 8410 h 8750"/>
              <a:gd name="T12" fmla="*/ 1050 w 10000"/>
              <a:gd name="T13" fmla="*/ 6951 h 8750"/>
              <a:gd name="T14" fmla="*/ 2750 w 10000"/>
              <a:gd name="T15" fmla="*/ 6951 h 8750"/>
              <a:gd name="T16" fmla="*/ 3650 w 10000"/>
              <a:gd name="T17" fmla="*/ 5736 h 8750"/>
              <a:gd name="T18" fmla="*/ 2450 w 10000"/>
              <a:gd name="T19" fmla="*/ 5104 h 8750"/>
              <a:gd name="T20" fmla="*/ 2100 w 10000"/>
              <a:gd name="T21" fmla="*/ 6028 h 8750"/>
              <a:gd name="T22" fmla="*/ 7550 w 10000"/>
              <a:gd name="T23" fmla="*/ 6270 h 8750"/>
              <a:gd name="T24" fmla="*/ 10000 w 10000"/>
              <a:gd name="T25" fmla="*/ 4763 h 8750"/>
              <a:gd name="T26" fmla="*/ 2400 w 10000"/>
              <a:gd name="T27" fmla="*/ 0 h 8750"/>
              <a:gd name="T28" fmla="*/ 1500 w 10000"/>
              <a:gd name="T29" fmla="*/ 0 h 8750"/>
              <a:gd name="T30" fmla="*/ 300 w 10000"/>
              <a:gd name="T31" fmla="*/ 1799 h 8750"/>
              <a:gd name="T32" fmla="*/ 300 w 10000"/>
              <a:gd name="T33" fmla="*/ 2431 h 8750"/>
              <a:gd name="T34" fmla="*/ 7000 w 10000"/>
              <a:gd name="T35" fmla="*/ 6320 h 8750"/>
              <a:gd name="T36" fmla="*/ 7550 w 10000"/>
              <a:gd name="T37" fmla="*/ 6270 h 8750"/>
              <a:gd name="T38" fmla="*/ 6650 w 10000"/>
              <a:gd name="T39" fmla="*/ 6610 h 8750"/>
              <a:gd name="T40" fmla="*/ 900 w 10000"/>
              <a:gd name="T41" fmla="*/ 3014 h 8750"/>
              <a:gd name="T42" fmla="*/ 300 w 10000"/>
              <a:gd name="T43" fmla="*/ 3646 h 8750"/>
              <a:gd name="T44" fmla="*/ 7000 w 10000"/>
              <a:gd name="T45" fmla="*/ 7535 h 8750"/>
              <a:gd name="T46" fmla="*/ 7600 w 10000"/>
              <a:gd name="T47" fmla="*/ 7535 h 8750"/>
              <a:gd name="T48" fmla="*/ 7900 w 10000"/>
              <a:gd name="T49" fmla="*/ 7243 h 8750"/>
              <a:gd name="T50" fmla="*/ 8200 w 10000"/>
              <a:gd name="T51" fmla="*/ 6368 h 8750"/>
              <a:gd name="T52" fmla="*/ 7300 w 10000"/>
              <a:gd name="T53" fmla="*/ 7000 h 8750"/>
              <a:gd name="T54" fmla="*/ 6650 w 10000"/>
              <a:gd name="T55" fmla="*/ 6610 h 8750"/>
              <a:gd name="T56" fmla="*/ 6650 w 10000"/>
              <a:gd name="T57" fmla="*/ 6610 h 8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000" h="8750">
                <a:moveTo>
                  <a:pt x="2100" y="6028"/>
                </a:moveTo>
                <a:lnTo>
                  <a:pt x="1050" y="6028"/>
                </a:lnTo>
                <a:lnTo>
                  <a:pt x="1050" y="4715"/>
                </a:lnTo>
                <a:lnTo>
                  <a:pt x="0" y="4521"/>
                </a:lnTo>
                <a:lnTo>
                  <a:pt x="0" y="8750"/>
                </a:lnTo>
                <a:lnTo>
                  <a:pt x="1050" y="8410"/>
                </a:lnTo>
                <a:lnTo>
                  <a:pt x="1050" y="6951"/>
                </a:lnTo>
                <a:lnTo>
                  <a:pt x="2750" y="6951"/>
                </a:lnTo>
                <a:lnTo>
                  <a:pt x="3650" y="5736"/>
                </a:lnTo>
                <a:lnTo>
                  <a:pt x="2450" y="5104"/>
                </a:lnTo>
                <a:lnTo>
                  <a:pt x="2100" y="6028"/>
                </a:lnTo>
                <a:close/>
                <a:moveTo>
                  <a:pt x="7550" y="6270"/>
                </a:moveTo>
                <a:lnTo>
                  <a:pt x="10000" y="4763"/>
                </a:lnTo>
                <a:lnTo>
                  <a:pt x="2400" y="0"/>
                </a:lnTo>
                <a:lnTo>
                  <a:pt x="1500" y="0"/>
                </a:lnTo>
                <a:lnTo>
                  <a:pt x="300" y="1799"/>
                </a:lnTo>
                <a:lnTo>
                  <a:pt x="300" y="2431"/>
                </a:lnTo>
                <a:lnTo>
                  <a:pt x="7000" y="6320"/>
                </a:lnTo>
                <a:lnTo>
                  <a:pt x="7550" y="6270"/>
                </a:lnTo>
                <a:close/>
                <a:moveTo>
                  <a:pt x="6650" y="6610"/>
                </a:moveTo>
                <a:lnTo>
                  <a:pt x="900" y="3014"/>
                </a:lnTo>
                <a:lnTo>
                  <a:pt x="300" y="3646"/>
                </a:lnTo>
                <a:lnTo>
                  <a:pt x="7000" y="7535"/>
                </a:lnTo>
                <a:lnTo>
                  <a:pt x="7600" y="7535"/>
                </a:lnTo>
                <a:lnTo>
                  <a:pt x="7900" y="7243"/>
                </a:lnTo>
                <a:lnTo>
                  <a:pt x="8200" y="6368"/>
                </a:lnTo>
                <a:lnTo>
                  <a:pt x="7300" y="7000"/>
                </a:lnTo>
                <a:cubicBezTo>
                  <a:pt x="6899" y="6708"/>
                  <a:pt x="6650" y="6610"/>
                  <a:pt x="6650" y="6610"/>
                </a:cubicBezTo>
                <a:close/>
                <a:moveTo>
                  <a:pt x="6650" y="6610"/>
                </a:moveTo>
                <a:close/>
              </a:path>
            </a:pathLst>
          </a:custGeom>
          <a:solidFill>
            <a:schemeClr val="tx1">
              <a:lumMod val="50000"/>
              <a:lumOff val="50000"/>
            </a:schemeClr>
          </a:solidFill>
          <a:ln>
            <a:noFill/>
          </a:ln>
        </p:spPr>
      </p:sp>
      <p:sp>
        <p:nvSpPr>
          <p:cNvPr id="17" name="iconfont-11562-5483983">
            <a:extLst>
              <a:ext uri="{FF2B5EF4-FFF2-40B4-BE49-F238E27FC236}">
                <a16:creationId xmlns:a16="http://schemas.microsoft.com/office/drawing/2014/main" id="{CD50FD96-2482-4B3D-A4B8-4F55337C2779}"/>
              </a:ext>
            </a:extLst>
          </p:cNvPr>
          <p:cNvSpPr>
            <a:spLocks noChangeAspect="1"/>
          </p:cNvSpPr>
          <p:nvPr/>
        </p:nvSpPr>
        <p:spPr bwMode="auto">
          <a:xfrm>
            <a:off x="1053314" y="4547764"/>
            <a:ext cx="390337" cy="224147"/>
          </a:xfrm>
          <a:custGeom>
            <a:avLst/>
            <a:gdLst>
              <a:gd name="connsiteX0" fmla="*/ 500654 w 607639"/>
              <a:gd name="connsiteY0" fmla="*/ 301762 h 388322"/>
              <a:gd name="connsiteX1" fmla="*/ 475910 w 607639"/>
              <a:gd name="connsiteY1" fmla="*/ 326468 h 388322"/>
              <a:gd name="connsiteX2" fmla="*/ 500654 w 607639"/>
              <a:gd name="connsiteY2" fmla="*/ 351174 h 388322"/>
              <a:gd name="connsiteX3" fmla="*/ 525397 w 607639"/>
              <a:gd name="connsiteY3" fmla="*/ 326468 h 388322"/>
              <a:gd name="connsiteX4" fmla="*/ 500654 w 607639"/>
              <a:gd name="connsiteY4" fmla="*/ 301762 h 388322"/>
              <a:gd name="connsiteX5" fmla="*/ 114984 w 607639"/>
              <a:gd name="connsiteY5" fmla="*/ 301755 h 388322"/>
              <a:gd name="connsiteX6" fmla="*/ 90242 w 607639"/>
              <a:gd name="connsiteY6" fmla="*/ 326463 h 388322"/>
              <a:gd name="connsiteX7" fmla="*/ 114984 w 607639"/>
              <a:gd name="connsiteY7" fmla="*/ 351171 h 388322"/>
              <a:gd name="connsiteX8" fmla="*/ 139725 w 607639"/>
              <a:gd name="connsiteY8" fmla="*/ 326463 h 388322"/>
              <a:gd name="connsiteX9" fmla="*/ 114984 w 607639"/>
              <a:gd name="connsiteY9" fmla="*/ 301755 h 388322"/>
              <a:gd name="connsiteX10" fmla="*/ 0 w 607639"/>
              <a:gd name="connsiteY10" fmla="*/ 229408 h 388322"/>
              <a:gd name="connsiteX11" fmla="*/ 18600 w 607639"/>
              <a:gd name="connsiteY11" fmla="*/ 229408 h 388322"/>
              <a:gd name="connsiteX12" fmla="*/ 37201 w 607639"/>
              <a:gd name="connsiteY12" fmla="*/ 229408 h 388322"/>
              <a:gd name="connsiteX13" fmla="*/ 392386 w 607639"/>
              <a:gd name="connsiteY13" fmla="*/ 229408 h 388322"/>
              <a:gd name="connsiteX14" fmla="*/ 393543 w 607639"/>
              <a:gd name="connsiteY14" fmla="*/ 229408 h 388322"/>
              <a:gd name="connsiteX15" fmla="*/ 393543 w 607639"/>
              <a:gd name="connsiteY15" fmla="*/ 326463 h 388322"/>
              <a:gd name="connsiteX16" fmla="*/ 393543 w 607639"/>
              <a:gd name="connsiteY16" fmla="*/ 345038 h 388322"/>
              <a:gd name="connsiteX17" fmla="*/ 392386 w 607639"/>
              <a:gd name="connsiteY17" fmla="*/ 345038 h 388322"/>
              <a:gd name="connsiteX18" fmla="*/ 174077 w 607639"/>
              <a:gd name="connsiteY18" fmla="*/ 345038 h 388322"/>
              <a:gd name="connsiteX19" fmla="*/ 114984 w 607639"/>
              <a:gd name="connsiteY19" fmla="*/ 388322 h 388322"/>
              <a:gd name="connsiteX20" fmla="*/ 55890 w 607639"/>
              <a:gd name="connsiteY20" fmla="*/ 345038 h 388322"/>
              <a:gd name="connsiteX21" fmla="*/ 0 w 607639"/>
              <a:gd name="connsiteY21" fmla="*/ 345038 h 388322"/>
              <a:gd name="connsiteX22" fmla="*/ 430873 w 607639"/>
              <a:gd name="connsiteY22" fmla="*/ 102602 h 388322"/>
              <a:gd name="connsiteX23" fmla="*/ 488104 w 607639"/>
              <a:gd name="connsiteY23" fmla="*/ 102602 h 388322"/>
              <a:gd name="connsiteX24" fmla="*/ 542398 w 607639"/>
              <a:gd name="connsiteY24" fmla="*/ 156902 h 388322"/>
              <a:gd name="connsiteX25" fmla="*/ 542398 w 607639"/>
              <a:gd name="connsiteY25" fmla="*/ 201515 h 388322"/>
              <a:gd name="connsiteX26" fmla="*/ 563937 w 607639"/>
              <a:gd name="connsiteY26" fmla="*/ 201515 h 388322"/>
              <a:gd name="connsiteX27" fmla="*/ 607639 w 607639"/>
              <a:gd name="connsiteY27" fmla="*/ 245151 h 388322"/>
              <a:gd name="connsiteX28" fmla="*/ 607639 w 607639"/>
              <a:gd name="connsiteY28" fmla="*/ 345042 h 388322"/>
              <a:gd name="connsiteX29" fmla="*/ 559754 w 607639"/>
              <a:gd name="connsiteY29" fmla="*/ 345042 h 388322"/>
              <a:gd name="connsiteX30" fmla="*/ 500654 w 607639"/>
              <a:gd name="connsiteY30" fmla="*/ 388322 h 388322"/>
              <a:gd name="connsiteX31" fmla="*/ 441554 w 607639"/>
              <a:gd name="connsiteY31" fmla="*/ 345042 h 388322"/>
              <a:gd name="connsiteX32" fmla="*/ 430873 w 607639"/>
              <a:gd name="connsiteY32" fmla="*/ 345042 h 388322"/>
              <a:gd name="connsiteX33" fmla="*/ 430873 w 607639"/>
              <a:gd name="connsiteY33" fmla="*/ 326468 h 388322"/>
              <a:gd name="connsiteX34" fmla="*/ 430873 w 607639"/>
              <a:gd name="connsiteY34" fmla="*/ 307894 h 388322"/>
              <a:gd name="connsiteX35" fmla="*/ 430873 w 607639"/>
              <a:gd name="connsiteY35" fmla="*/ 139750 h 388322"/>
              <a:gd name="connsiteX36" fmla="*/ 430873 w 607639"/>
              <a:gd name="connsiteY36" fmla="*/ 121176 h 388322"/>
              <a:gd name="connsiteX37" fmla="*/ 0 w 607639"/>
              <a:gd name="connsiteY37" fmla="*/ 0 h 388322"/>
              <a:gd name="connsiteX38" fmla="*/ 393685 w 607639"/>
              <a:gd name="connsiteY38" fmla="*/ 0 h 388322"/>
              <a:gd name="connsiteX39" fmla="*/ 393685 w 607639"/>
              <a:gd name="connsiteY39" fmla="*/ 18572 h 388322"/>
              <a:gd name="connsiteX40" fmla="*/ 393685 w 607639"/>
              <a:gd name="connsiteY40" fmla="*/ 102632 h 388322"/>
              <a:gd name="connsiteX41" fmla="*/ 393685 w 607639"/>
              <a:gd name="connsiteY41" fmla="*/ 192291 h 388322"/>
              <a:gd name="connsiteX42" fmla="*/ 392439 w 607639"/>
              <a:gd name="connsiteY42" fmla="*/ 192291 h 388322"/>
              <a:gd name="connsiteX43" fmla="*/ 37206 w 607639"/>
              <a:gd name="connsiteY43" fmla="*/ 192291 h 388322"/>
              <a:gd name="connsiteX44" fmla="*/ 18603 w 607639"/>
              <a:gd name="connsiteY44" fmla="*/ 192291 h 388322"/>
              <a:gd name="connsiteX45" fmla="*/ 0 w 607639"/>
              <a:gd name="connsiteY45" fmla="*/ 192291 h 388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07639" h="388322">
                <a:moveTo>
                  <a:pt x="500654" y="301762"/>
                </a:moveTo>
                <a:cubicBezTo>
                  <a:pt x="486947" y="301762"/>
                  <a:pt x="475910" y="312871"/>
                  <a:pt x="475910" y="326468"/>
                </a:cubicBezTo>
                <a:cubicBezTo>
                  <a:pt x="475910" y="340154"/>
                  <a:pt x="486947" y="351174"/>
                  <a:pt x="500654" y="351174"/>
                </a:cubicBezTo>
                <a:cubicBezTo>
                  <a:pt x="514272" y="351174"/>
                  <a:pt x="525397" y="340154"/>
                  <a:pt x="525397" y="326468"/>
                </a:cubicBezTo>
                <a:cubicBezTo>
                  <a:pt x="525397" y="312871"/>
                  <a:pt x="514272" y="301762"/>
                  <a:pt x="500654" y="301762"/>
                </a:cubicBezTo>
                <a:close/>
                <a:moveTo>
                  <a:pt x="114984" y="301755"/>
                </a:moveTo>
                <a:cubicBezTo>
                  <a:pt x="101367" y="301755"/>
                  <a:pt x="90242" y="312865"/>
                  <a:pt x="90242" y="326463"/>
                </a:cubicBezTo>
                <a:cubicBezTo>
                  <a:pt x="90242" y="340150"/>
                  <a:pt x="101367" y="351171"/>
                  <a:pt x="114984" y="351171"/>
                </a:cubicBezTo>
                <a:cubicBezTo>
                  <a:pt x="128600" y="351171"/>
                  <a:pt x="139725" y="340150"/>
                  <a:pt x="139725" y="326463"/>
                </a:cubicBezTo>
                <a:cubicBezTo>
                  <a:pt x="139725" y="312865"/>
                  <a:pt x="128600" y="301755"/>
                  <a:pt x="114984" y="301755"/>
                </a:cubicBezTo>
                <a:close/>
                <a:moveTo>
                  <a:pt x="0" y="229408"/>
                </a:moveTo>
                <a:lnTo>
                  <a:pt x="18600" y="229408"/>
                </a:lnTo>
                <a:lnTo>
                  <a:pt x="37201" y="229408"/>
                </a:lnTo>
                <a:lnTo>
                  <a:pt x="392386" y="229408"/>
                </a:lnTo>
                <a:lnTo>
                  <a:pt x="393543" y="229408"/>
                </a:lnTo>
                <a:lnTo>
                  <a:pt x="393543" y="326463"/>
                </a:lnTo>
                <a:lnTo>
                  <a:pt x="393543" y="345038"/>
                </a:lnTo>
                <a:lnTo>
                  <a:pt x="392386" y="345038"/>
                </a:lnTo>
                <a:lnTo>
                  <a:pt x="174077" y="345038"/>
                </a:lnTo>
                <a:cubicBezTo>
                  <a:pt x="166157" y="370102"/>
                  <a:pt x="142661" y="388322"/>
                  <a:pt x="114984" y="388322"/>
                </a:cubicBezTo>
                <a:cubicBezTo>
                  <a:pt x="87306" y="388322"/>
                  <a:pt x="63811" y="370102"/>
                  <a:pt x="55890" y="345038"/>
                </a:cubicBezTo>
                <a:lnTo>
                  <a:pt x="0" y="345038"/>
                </a:lnTo>
                <a:close/>
                <a:moveTo>
                  <a:pt x="430873" y="102602"/>
                </a:moveTo>
                <a:lnTo>
                  <a:pt x="488104" y="102602"/>
                </a:lnTo>
                <a:cubicBezTo>
                  <a:pt x="518010" y="102602"/>
                  <a:pt x="542398" y="126953"/>
                  <a:pt x="542398" y="156902"/>
                </a:cubicBezTo>
                <a:lnTo>
                  <a:pt x="542398" y="201515"/>
                </a:lnTo>
                <a:lnTo>
                  <a:pt x="563937" y="201515"/>
                </a:lnTo>
                <a:cubicBezTo>
                  <a:pt x="588058" y="201515"/>
                  <a:pt x="607639" y="221067"/>
                  <a:pt x="607639" y="245151"/>
                </a:cubicBezTo>
                <a:lnTo>
                  <a:pt x="607639" y="345042"/>
                </a:lnTo>
                <a:lnTo>
                  <a:pt x="559754" y="345042"/>
                </a:lnTo>
                <a:cubicBezTo>
                  <a:pt x="551832" y="370103"/>
                  <a:pt x="528335" y="388322"/>
                  <a:pt x="500654" y="388322"/>
                </a:cubicBezTo>
                <a:cubicBezTo>
                  <a:pt x="472973" y="388322"/>
                  <a:pt x="449475" y="370103"/>
                  <a:pt x="441554" y="345042"/>
                </a:cubicBezTo>
                <a:lnTo>
                  <a:pt x="430873" y="345042"/>
                </a:lnTo>
                <a:lnTo>
                  <a:pt x="430873" y="326468"/>
                </a:lnTo>
                <a:lnTo>
                  <a:pt x="430873" y="307894"/>
                </a:lnTo>
                <a:lnTo>
                  <a:pt x="430873" y="139750"/>
                </a:lnTo>
                <a:lnTo>
                  <a:pt x="430873" y="121176"/>
                </a:lnTo>
                <a:close/>
                <a:moveTo>
                  <a:pt x="0" y="0"/>
                </a:moveTo>
                <a:lnTo>
                  <a:pt x="393685" y="0"/>
                </a:lnTo>
                <a:lnTo>
                  <a:pt x="393685" y="18572"/>
                </a:lnTo>
                <a:lnTo>
                  <a:pt x="393685" y="102632"/>
                </a:lnTo>
                <a:lnTo>
                  <a:pt x="393685" y="192291"/>
                </a:lnTo>
                <a:lnTo>
                  <a:pt x="392439" y="192291"/>
                </a:lnTo>
                <a:lnTo>
                  <a:pt x="37206" y="192291"/>
                </a:lnTo>
                <a:lnTo>
                  <a:pt x="18603" y="192291"/>
                </a:lnTo>
                <a:lnTo>
                  <a:pt x="0" y="192291"/>
                </a:lnTo>
                <a:close/>
              </a:path>
            </a:pathLst>
          </a:custGeom>
          <a:solidFill>
            <a:schemeClr val="tx1">
              <a:lumMod val="50000"/>
              <a:lumOff val="50000"/>
            </a:schemeClr>
          </a:solidFill>
          <a:ln>
            <a:noFill/>
          </a:ln>
        </p:spPr>
        <p:txBody>
          <a:bodyPr/>
          <a:lstStyle/>
          <a:p>
            <a:endParaRPr lang="zh-CN" altLang="en-US"/>
          </a:p>
        </p:txBody>
      </p:sp>
      <p:sp>
        <p:nvSpPr>
          <p:cNvPr id="20" name="warehouse_124434">
            <a:extLst>
              <a:ext uri="{FF2B5EF4-FFF2-40B4-BE49-F238E27FC236}">
                <a16:creationId xmlns:a16="http://schemas.microsoft.com/office/drawing/2014/main" id="{1839656F-214D-4172-972D-4EA798082B9E}"/>
              </a:ext>
            </a:extLst>
          </p:cNvPr>
          <p:cNvSpPr>
            <a:spLocks noChangeAspect="1"/>
          </p:cNvSpPr>
          <p:nvPr/>
        </p:nvSpPr>
        <p:spPr bwMode="auto">
          <a:xfrm>
            <a:off x="1053314" y="5620949"/>
            <a:ext cx="390337" cy="329916"/>
          </a:xfrm>
          <a:custGeom>
            <a:avLst/>
            <a:gdLst>
              <a:gd name="connsiteX0" fmla="*/ 374919 w 608415"/>
              <a:gd name="connsiteY0" fmla="*/ 501375 h 572295"/>
              <a:gd name="connsiteX1" fmla="*/ 340503 w 608415"/>
              <a:gd name="connsiteY1" fmla="*/ 535890 h 572295"/>
              <a:gd name="connsiteX2" fmla="*/ 409488 w 608415"/>
              <a:gd name="connsiteY2" fmla="*/ 535890 h 572295"/>
              <a:gd name="connsiteX3" fmla="*/ 233568 w 608415"/>
              <a:gd name="connsiteY3" fmla="*/ 501375 h 572295"/>
              <a:gd name="connsiteX4" fmla="*/ 198998 w 608415"/>
              <a:gd name="connsiteY4" fmla="*/ 535890 h 572295"/>
              <a:gd name="connsiteX5" fmla="*/ 267984 w 608415"/>
              <a:gd name="connsiteY5" fmla="*/ 535890 h 572295"/>
              <a:gd name="connsiteX6" fmla="*/ 430691 w 608415"/>
              <a:gd name="connsiteY6" fmla="*/ 445844 h 572295"/>
              <a:gd name="connsiteX7" fmla="*/ 396121 w 608415"/>
              <a:gd name="connsiteY7" fmla="*/ 480206 h 572295"/>
              <a:gd name="connsiteX8" fmla="*/ 430691 w 608415"/>
              <a:gd name="connsiteY8" fmla="*/ 514721 h 572295"/>
              <a:gd name="connsiteX9" fmla="*/ 319300 w 608415"/>
              <a:gd name="connsiteY9" fmla="*/ 445844 h 572295"/>
              <a:gd name="connsiteX10" fmla="*/ 319300 w 608415"/>
              <a:gd name="connsiteY10" fmla="*/ 514721 h 572295"/>
              <a:gd name="connsiteX11" fmla="*/ 353716 w 608415"/>
              <a:gd name="connsiteY11" fmla="*/ 480206 h 572295"/>
              <a:gd name="connsiteX12" fmla="*/ 289186 w 608415"/>
              <a:gd name="connsiteY12" fmla="*/ 445844 h 572295"/>
              <a:gd name="connsiteX13" fmla="*/ 254770 w 608415"/>
              <a:gd name="connsiteY13" fmla="*/ 480206 h 572295"/>
              <a:gd name="connsiteX14" fmla="*/ 289186 w 608415"/>
              <a:gd name="connsiteY14" fmla="*/ 514721 h 572295"/>
              <a:gd name="connsiteX15" fmla="*/ 177796 w 608415"/>
              <a:gd name="connsiteY15" fmla="*/ 445844 h 572295"/>
              <a:gd name="connsiteX16" fmla="*/ 177796 w 608415"/>
              <a:gd name="connsiteY16" fmla="*/ 514721 h 572295"/>
              <a:gd name="connsiteX17" fmla="*/ 212365 w 608415"/>
              <a:gd name="connsiteY17" fmla="*/ 480206 h 572295"/>
              <a:gd name="connsiteX18" fmla="*/ 340503 w 608415"/>
              <a:gd name="connsiteY18" fmla="*/ 424675 h 572295"/>
              <a:gd name="connsiteX19" fmla="*/ 374919 w 608415"/>
              <a:gd name="connsiteY19" fmla="*/ 459037 h 572295"/>
              <a:gd name="connsiteX20" fmla="*/ 409488 w 608415"/>
              <a:gd name="connsiteY20" fmla="*/ 424675 h 572295"/>
              <a:gd name="connsiteX21" fmla="*/ 198998 w 608415"/>
              <a:gd name="connsiteY21" fmla="*/ 424675 h 572295"/>
              <a:gd name="connsiteX22" fmla="*/ 233568 w 608415"/>
              <a:gd name="connsiteY22" fmla="*/ 459037 h 572295"/>
              <a:gd name="connsiteX23" fmla="*/ 267984 w 608415"/>
              <a:gd name="connsiteY23" fmla="*/ 424675 h 572295"/>
              <a:gd name="connsiteX24" fmla="*/ 374919 w 608415"/>
              <a:gd name="connsiteY24" fmla="*/ 360247 h 572295"/>
              <a:gd name="connsiteX25" fmla="*/ 340503 w 608415"/>
              <a:gd name="connsiteY25" fmla="*/ 394762 h 572295"/>
              <a:gd name="connsiteX26" fmla="*/ 409488 w 608415"/>
              <a:gd name="connsiteY26" fmla="*/ 394762 h 572295"/>
              <a:gd name="connsiteX27" fmla="*/ 430691 w 608415"/>
              <a:gd name="connsiteY27" fmla="*/ 304716 h 572295"/>
              <a:gd name="connsiteX28" fmla="*/ 396121 w 608415"/>
              <a:gd name="connsiteY28" fmla="*/ 339078 h 572295"/>
              <a:gd name="connsiteX29" fmla="*/ 430691 w 608415"/>
              <a:gd name="connsiteY29" fmla="*/ 373593 h 572295"/>
              <a:gd name="connsiteX30" fmla="*/ 319300 w 608415"/>
              <a:gd name="connsiteY30" fmla="*/ 304716 h 572295"/>
              <a:gd name="connsiteX31" fmla="*/ 319300 w 608415"/>
              <a:gd name="connsiteY31" fmla="*/ 373593 h 572295"/>
              <a:gd name="connsiteX32" fmla="*/ 353716 w 608415"/>
              <a:gd name="connsiteY32" fmla="*/ 339078 h 572295"/>
              <a:gd name="connsiteX33" fmla="*/ 340503 w 608415"/>
              <a:gd name="connsiteY33" fmla="*/ 283547 h 572295"/>
              <a:gd name="connsiteX34" fmla="*/ 374919 w 608415"/>
              <a:gd name="connsiteY34" fmla="*/ 317908 h 572295"/>
              <a:gd name="connsiteX35" fmla="*/ 409488 w 608415"/>
              <a:gd name="connsiteY35" fmla="*/ 283547 h 572295"/>
              <a:gd name="connsiteX36" fmla="*/ 304243 w 608415"/>
              <a:gd name="connsiteY36" fmla="*/ 253480 h 572295"/>
              <a:gd name="connsiteX37" fmla="*/ 445594 w 608415"/>
              <a:gd name="connsiteY37" fmla="*/ 253480 h 572295"/>
              <a:gd name="connsiteX38" fmla="*/ 460651 w 608415"/>
              <a:gd name="connsiteY38" fmla="*/ 268513 h 572295"/>
              <a:gd name="connsiteX39" fmla="*/ 460651 w 608415"/>
              <a:gd name="connsiteY39" fmla="*/ 550923 h 572295"/>
              <a:gd name="connsiteX40" fmla="*/ 445594 w 608415"/>
              <a:gd name="connsiteY40" fmla="*/ 565803 h 572295"/>
              <a:gd name="connsiteX41" fmla="*/ 162892 w 608415"/>
              <a:gd name="connsiteY41" fmla="*/ 565803 h 572295"/>
              <a:gd name="connsiteX42" fmla="*/ 147835 w 608415"/>
              <a:gd name="connsiteY42" fmla="*/ 550923 h 572295"/>
              <a:gd name="connsiteX43" fmla="*/ 147835 w 608415"/>
              <a:gd name="connsiteY43" fmla="*/ 409642 h 572295"/>
              <a:gd name="connsiteX44" fmla="*/ 162892 w 608415"/>
              <a:gd name="connsiteY44" fmla="*/ 394762 h 572295"/>
              <a:gd name="connsiteX45" fmla="*/ 289186 w 608415"/>
              <a:gd name="connsiteY45" fmla="*/ 394762 h 572295"/>
              <a:gd name="connsiteX46" fmla="*/ 289186 w 608415"/>
              <a:gd name="connsiteY46" fmla="*/ 268513 h 572295"/>
              <a:gd name="connsiteX47" fmla="*/ 304243 w 608415"/>
              <a:gd name="connsiteY47" fmla="*/ 253480 h 572295"/>
              <a:gd name="connsiteX48" fmla="*/ 304208 w 608415"/>
              <a:gd name="connsiteY48" fmla="*/ 45262 h 572295"/>
              <a:gd name="connsiteX49" fmla="*/ 42865 w 608415"/>
              <a:gd name="connsiteY49" fmla="*/ 175831 h 572295"/>
              <a:gd name="connsiteX50" fmla="*/ 42865 w 608415"/>
              <a:gd name="connsiteY50" fmla="*/ 529488 h 572295"/>
              <a:gd name="connsiteX51" fmla="*/ 70674 w 608415"/>
              <a:gd name="connsiteY51" fmla="*/ 529488 h 572295"/>
              <a:gd name="connsiteX52" fmla="*/ 70674 w 608415"/>
              <a:gd name="connsiteY52" fmla="*/ 197925 h 572295"/>
              <a:gd name="connsiteX53" fmla="*/ 92184 w 608415"/>
              <a:gd name="connsiteY53" fmla="*/ 176445 h 572295"/>
              <a:gd name="connsiteX54" fmla="*/ 516231 w 608415"/>
              <a:gd name="connsiteY54" fmla="*/ 176445 h 572295"/>
              <a:gd name="connsiteX55" fmla="*/ 537741 w 608415"/>
              <a:gd name="connsiteY55" fmla="*/ 197925 h 572295"/>
              <a:gd name="connsiteX56" fmla="*/ 537741 w 608415"/>
              <a:gd name="connsiteY56" fmla="*/ 529488 h 572295"/>
              <a:gd name="connsiteX57" fmla="*/ 565550 w 608415"/>
              <a:gd name="connsiteY57" fmla="*/ 529488 h 572295"/>
              <a:gd name="connsiteX58" fmla="*/ 565550 w 608415"/>
              <a:gd name="connsiteY58" fmla="*/ 175831 h 572295"/>
              <a:gd name="connsiteX59" fmla="*/ 294682 w 608415"/>
              <a:gd name="connsiteY59" fmla="*/ 2301 h 572295"/>
              <a:gd name="connsiteX60" fmla="*/ 313733 w 608415"/>
              <a:gd name="connsiteY60" fmla="*/ 2301 h 572295"/>
              <a:gd name="connsiteX61" fmla="*/ 596585 w 608415"/>
              <a:gd name="connsiteY61" fmla="*/ 143457 h 572295"/>
              <a:gd name="connsiteX62" fmla="*/ 608415 w 608415"/>
              <a:gd name="connsiteY62" fmla="*/ 162636 h 572295"/>
              <a:gd name="connsiteX63" fmla="*/ 608415 w 608415"/>
              <a:gd name="connsiteY63" fmla="*/ 550968 h 572295"/>
              <a:gd name="connsiteX64" fmla="*/ 587059 w 608415"/>
              <a:gd name="connsiteY64" fmla="*/ 572295 h 572295"/>
              <a:gd name="connsiteX65" fmla="*/ 516231 w 608415"/>
              <a:gd name="connsiteY65" fmla="*/ 572295 h 572295"/>
              <a:gd name="connsiteX66" fmla="*/ 494875 w 608415"/>
              <a:gd name="connsiteY66" fmla="*/ 550968 h 572295"/>
              <a:gd name="connsiteX67" fmla="*/ 494875 w 608415"/>
              <a:gd name="connsiteY67" fmla="*/ 219252 h 572295"/>
              <a:gd name="connsiteX68" fmla="*/ 113540 w 608415"/>
              <a:gd name="connsiteY68" fmla="*/ 219252 h 572295"/>
              <a:gd name="connsiteX69" fmla="*/ 113540 w 608415"/>
              <a:gd name="connsiteY69" fmla="*/ 550968 h 572295"/>
              <a:gd name="connsiteX70" fmla="*/ 92184 w 608415"/>
              <a:gd name="connsiteY70" fmla="*/ 572295 h 572295"/>
              <a:gd name="connsiteX71" fmla="*/ 21356 w 608415"/>
              <a:gd name="connsiteY71" fmla="*/ 572295 h 572295"/>
              <a:gd name="connsiteX72" fmla="*/ 0 w 608415"/>
              <a:gd name="connsiteY72" fmla="*/ 550968 h 572295"/>
              <a:gd name="connsiteX73" fmla="*/ 0 w 608415"/>
              <a:gd name="connsiteY73" fmla="*/ 162636 h 572295"/>
              <a:gd name="connsiteX74" fmla="*/ 11830 w 608415"/>
              <a:gd name="connsiteY74" fmla="*/ 143457 h 572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608415" h="572295">
                <a:moveTo>
                  <a:pt x="374919" y="501375"/>
                </a:moveTo>
                <a:lnTo>
                  <a:pt x="340503" y="535890"/>
                </a:lnTo>
                <a:lnTo>
                  <a:pt x="409488" y="535890"/>
                </a:lnTo>
                <a:close/>
                <a:moveTo>
                  <a:pt x="233568" y="501375"/>
                </a:moveTo>
                <a:lnTo>
                  <a:pt x="198998" y="535890"/>
                </a:lnTo>
                <a:lnTo>
                  <a:pt x="267984" y="535890"/>
                </a:lnTo>
                <a:close/>
                <a:moveTo>
                  <a:pt x="430691" y="445844"/>
                </a:moveTo>
                <a:lnTo>
                  <a:pt x="396121" y="480206"/>
                </a:lnTo>
                <a:lnTo>
                  <a:pt x="430691" y="514721"/>
                </a:lnTo>
                <a:close/>
                <a:moveTo>
                  <a:pt x="319300" y="445844"/>
                </a:moveTo>
                <a:lnTo>
                  <a:pt x="319300" y="514721"/>
                </a:lnTo>
                <a:lnTo>
                  <a:pt x="353716" y="480206"/>
                </a:lnTo>
                <a:close/>
                <a:moveTo>
                  <a:pt x="289186" y="445844"/>
                </a:moveTo>
                <a:lnTo>
                  <a:pt x="254770" y="480206"/>
                </a:lnTo>
                <a:lnTo>
                  <a:pt x="289186" y="514721"/>
                </a:lnTo>
                <a:close/>
                <a:moveTo>
                  <a:pt x="177796" y="445844"/>
                </a:moveTo>
                <a:lnTo>
                  <a:pt x="177796" y="514721"/>
                </a:lnTo>
                <a:lnTo>
                  <a:pt x="212365" y="480206"/>
                </a:lnTo>
                <a:close/>
                <a:moveTo>
                  <a:pt x="340503" y="424675"/>
                </a:moveTo>
                <a:lnTo>
                  <a:pt x="374919" y="459037"/>
                </a:lnTo>
                <a:lnTo>
                  <a:pt x="409488" y="424675"/>
                </a:lnTo>
                <a:close/>
                <a:moveTo>
                  <a:pt x="198998" y="424675"/>
                </a:moveTo>
                <a:lnTo>
                  <a:pt x="233568" y="459037"/>
                </a:lnTo>
                <a:lnTo>
                  <a:pt x="267984" y="424675"/>
                </a:lnTo>
                <a:close/>
                <a:moveTo>
                  <a:pt x="374919" y="360247"/>
                </a:moveTo>
                <a:lnTo>
                  <a:pt x="340503" y="394762"/>
                </a:lnTo>
                <a:lnTo>
                  <a:pt x="409488" y="394762"/>
                </a:lnTo>
                <a:close/>
                <a:moveTo>
                  <a:pt x="430691" y="304716"/>
                </a:moveTo>
                <a:lnTo>
                  <a:pt x="396121" y="339078"/>
                </a:lnTo>
                <a:lnTo>
                  <a:pt x="430691" y="373593"/>
                </a:lnTo>
                <a:close/>
                <a:moveTo>
                  <a:pt x="319300" y="304716"/>
                </a:moveTo>
                <a:lnTo>
                  <a:pt x="319300" y="373593"/>
                </a:lnTo>
                <a:lnTo>
                  <a:pt x="353716" y="339078"/>
                </a:lnTo>
                <a:close/>
                <a:moveTo>
                  <a:pt x="340503" y="283547"/>
                </a:moveTo>
                <a:lnTo>
                  <a:pt x="374919" y="317908"/>
                </a:lnTo>
                <a:lnTo>
                  <a:pt x="409488" y="283547"/>
                </a:lnTo>
                <a:close/>
                <a:moveTo>
                  <a:pt x="304243" y="253480"/>
                </a:moveTo>
                <a:lnTo>
                  <a:pt x="445594" y="253480"/>
                </a:lnTo>
                <a:cubicBezTo>
                  <a:pt x="453891" y="253480"/>
                  <a:pt x="460651" y="260230"/>
                  <a:pt x="460651" y="268513"/>
                </a:cubicBezTo>
                <a:lnTo>
                  <a:pt x="460651" y="550923"/>
                </a:lnTo>
                <a:cubicBezTo>
                  <a:pt x="460651" y="559054"/>
                  <a:pt x="453891" y="565803"/>
                  <a:pt x="445594" y="565803"/>
                </a:cubicBezTo>
                <a:lnTo>
                  <a:pt x="162892" y="565803"/>
                </a:lnTo>
                <a:cubicBezTo>
                  <a:pt x="154596" y="565803"/>
                  <a:pt x="147835" y="559054"/>
                  <a:pt x="147835" y="550923"/>
                </a:cubicBezTo>
                <a:lnTo>
                  <a:pt x="147835" y="409642"/>
                </a:lnTo>
                <a:cubicBezTo>
                  <a:pt x="147835" y="401358"/>
                  <a:pt x="154596" y="394762"/>
                  <a:pt x="162892" y="394762"/>
                </a:cubicBezTo>
                <a:lnTo>
                  <a:pt x="289186" y="394762"/>
                </a:lnTo>
                <a:lnTo>
                  <a:pt x="289186" y="268513"/>
                </a:lnTo>
                <a:cubicBezTo>
                  <a:pt x="289186" y="260230"/>
                  <a:pt x="295947" y="253480"/>
                  <a:pt x="304243" y="253480"/>
                </a:cubicBezTo>
                <a:close/>
                <a:moveTo>
                  <a:pt x="304208" y="45262"/>
                </a:moveTo>
                <a:lnTo>
                  <a:pt x="42865" y="175831"/>
                </a:lnTo>
                <a:lnTo>
                  <a:pt x="42865" y="529488"/>
                </a:lnTo>
                <a:lnTo>
                  <a:pt x="70674" y="529488"/>
                </a:lnTo>
                <a:lnTo>
                  <a:pt x="70674" y="197925"/>
                </a:lnTo>
                <a:cubicBezTo>
                  <a:pt x="70674" y="186111"/>
                  <a:pt x="80354" y="176445"/>
                  <a:pt x="92184" y="176445"/>
                </a:cubicBezTo>
                <a:lnTo>
                  <a:pt x="516231" y="176445"/>
                </a:lnTo>
                <a:cubicBezTo>
                  <a:pt x="528061" y="176445"/>
                  <a:pt x="537741" y="186111"/>
                  <a:pt x="537741" y="197925"/>
                </a:cubicBezTo>
                <a:lnTo>
                  <a:pt x="537741" y="529488"/>
                </a:lnTo>
                <a:lnTo>
                  <a:pt x="565550" y="529488"/>
                </a:lnTo>
                <a:lnTo>
                  <a:pt x="565550" y="175831"/>
                </a:lnTo>
                <a:close/>
                <a:moveTo>
                  <a:pt x="294682" y="2301"/>
                </a:moveTo>
                <a:cubicBezTo>
                  <a:pt x="300674" y="-767"/>
                  <a:pt x="307741" y="-767"/>
                  <a:pt x="313733" y="2301"/>
                </a:cubicBezTo>
                <a:lnTo>
                  <a:pt x="596585" y="143457"/>
                </a:lnTo>
                <a:cubicBezTo>
                  <a:pt x="603806" y="147140"/>
                  <a:pt x="608415" y="154504"/>
                  <a:pt x="608415" y="162636"/>
                </a:cubicBezTo>
                <a:lnTo>
                  <a:pt x="608415" y="550968"/>
                </a:lnTo>
                <a:cubicBezTo>
                  <a:pt x="608415" y="562783"/>
                  <a:pt x="598890" y="572295"/>
                  <a:pt x="587059" y="572295"/>
                </a:cubicBezTo>
                <a:lnTo>
                  <a:pt x="516231" y="572295"/>
                </a:lnTo>
                <a:cubicBezTo>
                  <a:pt x="504401" y="572295"/>
                  <a:pt x="494875" y="562783"/>
                  <a:pt x="494875" y="550968"/>
                </a:cubicBezTo>
                <a:lnTo>
                  <a:pt x="494875" y="219252"/>
                </a:lnTo>
                <a:lnTo>
                  <a:pt x="113540" y="219252"/>
                </a:lnTo>
                <a:lnTo>
                  <a:pt x="113540" y="550968"/>
                </a:lnTo>
                <a:cubicBezTo>
                  <a:pt x="113540" y="562783"/>
                  <a:pt x="104014" y="572295"/>
                  <a:pt x="92184" y="572295"/>
                </a:cubicBezTo>
                <a:lnTo>
                  <a:pt x="21356" y="572295"/>
                </a:lnTo>
                <a:cubicBezTo>
                  <a:pt x="9525" y="572295"/>
                  <a:pt x="0" y="562783"/>
                  <a:pt x="0" y="550968"/>
                </a:cubicBezTo>
                <a:lnTo>
                  <a:pt x="0" y="162636"/>
                </a:lnTo>
                <a:cubicBezTo>
                  <a:pt x="0" y="154504"/>
                  <a:pt x="4609" y="147140"/>
                  <a:pt x="11830" y="143457"/>
                </a:cubicBezTo>
                <a:close/>
              </a:path>
            </a:pathLst>
          </a:custGeom>
          <a:solidFill>
            <a:schemeClr val="tx1">
              <a:lumMod val="50000"/>
              <a:lumOff val="50000"/>
            </a:schemeClr>
          </a:solidFill>
          <a:ln>
            <a:noFill/>
          </a:ln>
        </p:spPr>
      </p:sp>
      <p:sp>
        <p:nvSpPr>
          <p:cNvPr id="21" name="矩形: 圆角 20">
            <a:extLst>
              <a:ext uri="{FF2B5EF4-FFF2-40B4-BE49-F238E27FC236}">
                <a16:creationId xmlns:a16="http://schemas.microsoft.com/office/drawing/2014/main" id="{2B815B07-E515-401E-AD9B-E2ACA5875C02}"/>
              </a:ext>
            </a:extLst>
          </p:cNvPr>
          <p:cNvSpPr/>
          <p:nvPr/>
        </p:nvSpPr>
        <p:spPr>
          <a:xfrm>
            <a:off x="920432" y="3897775"/>
            <a:ext cx="685053" cy="2191612"/>
          </a:xfrm>
          <a:prstGeom prst="roundRect">
            <a:avLst/>
          </a:prstGeom>
          <a:no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tlCol="0" anchor="ctr"/>
          <a:lstStyle/>
          <a:p>
            <a:pPr algn="ctr"/>
            <a:endParaRPr lang="zh-CN" altLang="en-US"/>
          </a:p>
        </p:txBody>
      </p:sp>
      <p:sp>
        <p:nvSpPr>
          <p:cNvPr id="24" name="Rectangle 9">
            <a:extLst>
              <a:ext uri="{FF2B5EF4-FFF2-40B4-BE49-F238E27FC236}">
                <a16:creationId xmlns:a16="http://schemas.microsoft.com/office/drawing/2014/main" id="{0DFDAA7F-7152-4316-993A-6D147988DA21}"/>
              </a:ext>
            </a:extLst>
          </p:cNvPr>
          <p:cNvSpPr/>
          <p:nvPr/>
        </p:nvSpPr>
        <p:spPr>
          <a:xfrm>
            <a:off x="1535372" y="5053822"/>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25" name="Rectangle 9">
            <a:extLst>
              <a:ext uri="{FF2B5EF4-FFF2-40B4-BE49-F238E27FC236}">
                <a16:creationId xmlns:a16="http://schemas.microsoft.com/office/drawing/2014/main" id="{9ECC801E-DFA8-4310-AF20-8FDF659492AC}"/>
              </a:ext>
            </a:extLst>
          </p:cNvPr>
          <p:cNvSpPr/>
          <p:nvPr/>
        </p:nvSpPr>
        <p:spPr>
          <a:xfrm>
            <a:off x="1535372" y="5429810"/>
            <a:ext cx="855492" cy="296897"/>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altLang="zh-CN" sz="1400" b="1" dirty="0"/>
              <a:t>IoT UE</a:t>
            </a:r>
            <a:endParaRPr lang="en-US" sz="1400" b="1" dirty="0"/>
          </a:p>
        </p:txBody>
      </p:sp>
      <p:sp>
        <p:nvSpPr>
          <p:cNvPr id="33" name="Rectangle: Rounded Corners 38">
            <a:extLst>
              <a:ext uri="{FF2B5EF4-FFF2-40B4-BE49-F238E27FC236}">
                <a16:creationId xmlns:a16="http://schemas.microsoft.com/office/drawing/2014/main" id="{C9BC3A1A-C505-40B0-9EDC-20D3CCC9D7A0}"/>
              </a:ext>
            </a:extLst>
          </p:cNvPr>
          <p:cNvSpPr/>
          <p:nvPr/>
        </p:nvSpPr>
        <p:spPr>
          <a:xfrm>
            <a:off x="3864699" y="3930745"/>
            <a:ext cx="1188990" cy="582587"/>
          </a:xfrm>
          <a:prstGeom prst="roundRect">
            <a:avLst/>
          </a:prstGeom>
          <a:gradFill>
            <a:gsLst>
              <a:gs pos="0">
                <a:schemeClr val="accent6">
                  <a:lumMod val="60000"/>
                  <a:lumOff val="40000"/>
                </a:schemeClr>
              </a:gs>
              <a:gs pos="35000">
                <a:schemeClr val="accent6">
                  <a:lumMod val="40000"/>
                  <a:lumOff val="60000"/>
                </a:schemeClr>
              </a:gs>
              <a:gs pos="100000">
                <a:schemeClr val="accent6">
                  <a:lumMod val="20000"/>
                  <a:lumOff val="80000"/>
                </a:schemeClr>
              </a:gs>
            </a:gsLst>
          </a:gradFill>
          <a:ln>
            <a:noFill/>
          </a:ln>
        </p:spPr>
        <p:style>
          <a:lnRef idx="1">
            <a:schemeClr val="accent4"/>
          </a:lnRef>
          <a:fillRef idx="2">
            <a:schemeClr val="accent4"/>
          </a:fillRef>
          <a:effectRef idx="1">
            <a:schemeClr val="accent4"/>
          </a:effectRef>
          <a:fontRef idx="minor">
            <a:schemeClr val="dk1"/>
          </a:fontRef>
        </p:style>
        <p:txBody>
          <a:bodyPr rtlCol="0" anchor="ctr"/>
          <a:lstStyle/>
          <a:p>
            <a:pPr algn="ctr"/>
            <a:endParaRPr lang="en-US" sz="300" dirty="0"/>
          </a:p>
          <a:p>
            <a:pPr algn="ctr"/>
            <a:endParaRPr lang="en-US" sz="300" dirty="0"/>
          </a:p>
          <a:p>
            <a:pPr algn="ctr"/>
            <a:endParaRPr lang="en-US" sz="300" dirty="0"/>
          </a:p>
          <a:p>
            <a:pPr algn="ctr"/>
            <a:endParaRPr lang="en-US" sz="300" dirty="0"/>
          </a:p>
          <a:p>
            <a:pPr algn="ctr"/>
            <a:endParaRPr lang="en-US" sz="300" dirty="0"/>
          </a:p>
          <a:p>
            <a:pPr algn="ctr"/>
            <a:endParaRPr lang="en-US" sz="300" dirty="0"/>
          </a:p>
        </p:txBody>
      </p:sp>
      <p:sp>
        <p:nvSpPr>
          <p:cNvPr id="28" name="文本框 27">
            <a:extLst>
              <a:ext uri="{FF2B5EF4-FFF2-40B4-BE49-F238E27FC236}">
                <a16:creationId xmlns:a16="http://schemas.microsoft.com/office/drawing/2014/main" id="{C2D76832-DB61-495F-B1D8-FF3B7E5DC016}"/>
              </a:ext>
            </a:extLst>
          </p:cNvPr>
          <p:cNvSpPr txBox="1"/>
          <p:nvPr/>
        </p:nvSpPr>
        <p:spPr>
          <a:xfrm>
            <a:off x="3818899" y="5052344"/>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29" name="文本框 28">
            <a:extLst>
              <a:ext uri="{FF2B5EF4-FFF2-40B4-BE49-F238E27FC236}">
                <a16:creationId xmlns:a16="http://schemas.microsoft.com/office/drawing/2014/main" id="{60943163-0DCA-4381-993A-5F82FA172941}"/>
              </a:ext>
            </a:extLst>
          </p:cNvPr>
          <p:cNvSpPr txBox="1"/>
          <p:nvPr/>
        </p:nvSpPr>
        <p:spPr>
          <a:xfrm>
            <a:off x="3818899" y="5443458"/>
            <a:ext cx="1738665" cy="283510"/>
          </a:xfrm>
          <a:prstGeom prst="rect">
            <a:avLst/>
          </a:prstGeom>
          <a:noFill/>
        </p:spPr>
        <p:txBody>
          <a:bodyPr wrap="square" rtlCol="0">
            <a:spAutoFit/>
          </a:bodyPr>
          <a:lstStyle/>
          <a:p>
            <a:r>
              <a:rPr lang="en-US" altLang="zh-CN" sz="1200" dirty="0" err="1"/>
              <a:t>Data+data</a:t>
            </a:r>
            <a:r>
              <a:rPr lang="en-US" altLang="zh-CN" sz="1200" dirty="0"/>
              <a:t> signature</a:t>
            </a:r>
            <a:endParaRPr lang="zh-CN" altLang="en-US" sz="1200" dirty="0"/>
          </a:p>
        </p:txBody>
      </p:sp>
      <p:sp>
        <p:nvSpPr>
          <p:cNvPr id="30" name="文本框 29">
            <a:extLst>
              <a:ext uri="{FF2B5EF4-FFF2-40B4-BE49-F238E27FC236}">
                <a16:creationId xmlns:a16="http://schemas.microsoft.com/office/drawing/2014/main" id="{0B8C9C7A-C8F7-4462-A523-9CE314C7E454}"/>
              </a:ext>
            </a:extLst>
          </p:cNvPr>
          <p:cNvSpPr txBox="1"/>
          <p:nvPr/>
        </p:nvSpPr>
        <p:spPr>
          <a:xfrm rot="1141141">
            <a:off x="5050126" y="4162710"/>
            <a:ext cx="1905517" cy="646331"/>
          </a:xfrm>
          <a:prstGeom prst="rect">
            <a:avLst/>
          </a:prstGeom>
          <a:noFill/>
        </p:spPr>
        <p:txBody>
          <a:bodyPr wrap="square" rtlCol="0">
            <a:spAutoFit/>
          </a:bodyPr>
          <a:lstStyle/>
          <a:p>
            <a:r>
              <a:rPr lang="en-US" altLang="zh-CN" sz="1200" dirty="0"/>
              <a:t>Verify Data integrity</a:t>
            </a:r>
          </a:p>
          <a:p>
            <a:endParaRPr lang="en-US" altLang="zh-CN" sz="1200" dirty="0"/>
          </a:p>
          <a:p>
            <a:r>
              <a:rPr lang="en-US" altLang="ko-KR" sz="1200" b="1" dirty="0">
                <a:solidFill>
                  <a:schemeClr val="tx2">
                    <a:lumMod val="60000"/>
                    <a:lumOff val="40000"/>
                  </a:schemeClr>
                </a:solidFill>
              </a:rPr>
              <a:t>Obtain UE Public key</a:t>
            </a:r>
            <a:endParaRPr lang="zh-CN" altLang="en-US" sz="1200" dirty="0"/>
          </a:p>
        </p:txBody>
      </p:sp>
      <p:sp>
        <p:nvSpPr>
          <p:cNvPr id="7" name="文本框 6">
            <a:extLst>
              <a:ext uri="{FF2B5EF4-FFF2-40B4-BE49-F238E27FC236}">
                <a16:creationId xmlns:a16="http://schemas.microsoft.com/office/drawing/2014/main" id="{1188F22A-0FA8-4535-9B6C-7E964BDD7446}"/>
              </a:ext>
            </a:extLst>
          </p:cNvPr>
          <p:cNvSpPr txBox="1"/>
          <p:nvPr/>
        </p:nvSpPr>
        <p:spPr>
          <a:xfrm>
            <a:off x="3760851" y="4075657"/>
            <a:ext cx="1557412" cy="307777"/>
          </a:xfrm>
          <a:prstGeom prst="rect">
            <a:avLst/>
          </a:prstGeom>
          <a:noFill/>
        </p:spPr>
        <p:txBody>
          <a:bodyPr wrap="square" rtlCol="0">
            <a:spAutoFit/>
          </a:bodyPr>
          <a:lstStyle/>
          <a:p>
            <a:r>
              <a:rPr lang="en-US" altLang="zh-CN" sz="1400" b="1" dirty="0">
                <a:solidFill>
                  <a:schemeClr val="tx2">
                    <a:lumMod val="60000"/>
                    <a:lumOff val="40000"/>
                  </a:schemeClr>
                </a:solidFill>
              </a:rPr>
              <a:t>3GPP System</a:t>
            </a:r>
            <a:endParaRPr lang="zh-CN" altLang="en-US" sz="1400" b="1" dirty="0">
              <a:solidFill>
                <a:schemeClr val="tx2">
                  <a:lumMod val="60000"/>
                  <a:lumOff val="40000"/>
                </a:schemeClr>
              </a:solidFill>
            </a:endParaRPr>
          </a:p>
        </p:txBody>
      </p:sp>
      <p:sp>
        <p:nvSpPr>
          <p:cNvPr id="34" name="文本框 33">
            <a:extLst>
              <a:ext uri="{FF2B5EF4-FFF2-40B4-BE49-F238E27FC236}">
                <a16:creationId xmlns:a16="http://schemas.microsoft.com/office/drawing/2014/main" id="{C59226F7-93EE-4BD1-8EB3-6A35982A2287}"/>
              </a:ext>
            </a:extLst>
          </p:cNvPr>
          <p:cNvSpPr txBox="1"/>
          <p:nvPr/>
        </p:nvSpPr>
        <p:spPr>
          <a:xfrm rot="20184994">
            <a:off x="2130731" y="4283088"/>
            <a:ext cx="1720244" cy="276999"/>
          </a:xfrm>
          <a:prstGeom prst="rect">
            <a:avLst/>
          </a:prstGeom>
          <a:noFill/>
        </p:spPr>
        <p:txBody>
          <a:bodyPr wrap="square" rtlCol="0">
            <a:spAutoFit/>
          </a:bodyPr>
          <a:lstStyle/>
          <a:p>
            <a:r>
              <a:rPr lang="en-US" altLang="zh-CN" sz="1200" dirty="0"/>
              <a:t>UE</a:t>
            </a:r>
            <a:r>
              <a:rPr lang="zh-CN" altLang="en-US" sz="1200" dirty="0"/>
              <a:t> </a:t>
            </a:r>
            <a:r>
              <a:rPr lang="en-US" altLang="zh-CN" sz="1200" dirty="0"/>
              <a:t>access</a:t>
            </a:r>
            <a:r>
              <a:rPr lang="zh-CN" altLang="en-US" sz="1200" dirty="0"/>
              <a:t> </a:t>
            </a:r>
            <a:r>
              <a:rPr lang="en-US" altLang="zh-CN" sz="1200" dirty="0"/>
              <a:t>network</a:t>
            </a:r>
            <a:endParaRPr lang="zh-CN" altLang="en-US" sz="1200" dirty="0"/>
          </a:p>
        </p:txBody>
      </p:sp>
      <p:sp>
        <p:nvSpPr>
          <p:cNvPr id="38" name="矩形 39">
            <a:extLst>
              <a:ext uri="{FF2B5EF4-FFF2-40B4-BE49-F238E27FC236}">
                <a16:creationId xmlns:a16="http://schemas.microsoft.com/office/drawing/2014/main" id="{A4627C40-A0DC-4BAD-A675-1179D6D22EE9}"/>
              </a:ext>
            </a:extLst>
          </p:cNvPr>
          <p:cNvSpPr>
            <a:spLocks noChangeArrowheads="1"/>
          </p:cNvSpPr>
          <p:nvPr/>
        </p:nvSpPr>
        <p:spPr bwMode="auto">
          <a:xfrm>
            <a:off x="819318" y="3472070"/>
            <a:ext cx="2090617"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39" name="矩形 39">
            <a:extLst>
              <a:ext uri="{FF2B5EF4-FFF2-40B4-BE49-F238E27FC236}">
                <a16:creationId xmlns:a16="http://schemas.microsoft.com/office/drawing/2014/main" id="{C1242FBC-8917-4BB3-9673-530C73B7D38E}"/>
              </a:ext>
            </a:extLst>
          </p:cNvPr>
          <p:cNvSpPr>
            <a:spLocks noChangeArrowheads="1"/>
          </p:cNvSpPr>
          <p:nvPr/>
        </p:nvSpPr>
        <p:spPr bwMode="auto">
          <a:xfrm>
            <a:off x="6065568" y="3472070"/>
            <a:ext cx="2721368" cy="2782182"/>
          </a:xfrm>
          <a:prstGeom prst="rect">
            <a:avLst/>
          </a:prstGeom>
          <a:noFill/>
          <a:ln w="12700">
            <a:solidFill>
              <a:schemeClr val="tx1">
                <a:lumMod val="75000"/>
                <a:lumOff val="25000"/>
              </a:schemeClr>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zh-CN" altLang="en-US" sz="1800" dirty="0"/>
          </a:p>
        </p:txBody>
      </p:sp>
      <p:sp>
        <p:nvSpPr>
          <p:cNvPr id="40" name="文本框 39">
            <a:extLst>
              <a:ext uri="{FF2B5EF4-FFF2-40B4-BE49-F238E27FC236}">
                <a16:creationId xmlns:a16="http://schemas.microsoft.com/office/drawing/2014/main" id="{AA3EBB0E-7A37-4796-9C21-68B8267704BC}"/>
              </a:ext>
            </a:extLst>
          </p:cNvPr>
          <p:cNvSpPr txBox="1"/>
          <p:nvPr/>
        </p:nvSpPr>
        <p:spPr>
          <a:xfrm>
            <a:off x="1209030" y="3568924"/>
            <a:ext cx="1750714" cy="315012"/>
          </a:xfrm>
          <a:prstGeom prst="rect">
            <a:avLst/>
          </a:prstGeom>
          <a:noFill/>
        </p:spPr>
        <p:txBody>
          <a:bodyPr wrap="square" rtlCol="0">
            <a:spAutoFit/>
          </a:bodyPr>
          <a:lstStyle/>
          <a:p>
            <a:r>
              <a:rPr lang="en-US" altLang="zh-CN" sz="1400" dirty="0"/>
              <a:t>Data Generation</a:t>
            </a:r>
            <a:endParaRPr lang="zh-CN" altLang="en-US" sz="1400" dirty="0"/>
          </a:p>
        </p:txBody>
      </p:sp>
      <p:sp>
        <p:nvSpPr>
          <p:cNvPr id="41" name="文本框 40">
            <a:extLst>
              <a:ext uri="{FF2B5EF4-FFF2-40B4-BE49-F238E27FC236}">
                <a16:creationId xmlns:a16="http://schemas.microsoft.com/office/drawing/2014/main" id="{7F7B05BD-E822-42DB-98D5-19A884E29B5C}"/>
              </a:ext>
            </a:extLst>
          </p:cNvPr>
          <p:cNvSpPr txBox="1"/>
          <p:nvPr/>
        </p:nvSpPr>
        <p:spPr>
          <a:xfrm>
            <a:off x="6291832" y="3538135"/>
            <a:ext cx="1832098" cy="315012"/>
          </a:xfrm>
          <a:prstGeom prst="rect">
            <a:avLst/>
          </a:prstGeom>
          <a:noFill/>
        </p:spPr>
        <p:txBody>
          <a:bodyPr wrap="square" rtlCol="0">
            <a:spAutoFit/>
          </a:bodyPr>
          <a:lstStyle/>
          <a:p>
            <a:r>
              <a:rPr lang="en-US" altLang="zh-CN" sz="1400" dirty="0"/>
              <a:t>Integrity Verification</a:t>
            </a:r>
            <a:endParaRPr lang="zh-CN" altLang="en-US" sz="1400" dirty="0"/>
          </a:p>
        </p:txBody>
      </p:sp>
      <p:sp>
        <p:nvSpPr>
          <p:cNvPr id="43" name="箭头: 右 42">
            <a:extLst>
              <a:ext uri="{FF2B5EF4-FFF2-40B4-BE49-F238E27FC236}">
                <a16:creationId xmlns:a16="http://schemas.microsoft.com/office/drawing/2014/main" id="{5426FFEA-21D4-4928-84AC-49F5D730D9D6}"/>
              </a:ext>
            </a:extLst>
          </p:cNvPr>
          <p:cNvSpPr/>
          <p:nvPr/>
        </p:nvSpPr>
        <p:spPr bwMode="auto">
          <a:xfrm rot="20181504">
            <a:off x="2317027" y="4487447"/>
            <a:ext cx="1532227" cy="238758"/>
          </a:xfrm>
          <a:prstGeom prst="rightArrow">
            <a:avLst/>
          </a:prstGeom>
          <a:no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44" name="标题 1">
            <a:extLst>
              <a:ext uri="{FF2B5EF4-FFF2-40B4-BE49-F238E27FC236}">
                <a16:creationId xmlns:a16="http://schemas.microsoft.com/office/drawing/2014/main" id="{9F0CC373-72EB-4D29-AF36-C63D2A287709}"/>
              </a:ext>
            </a:extLst>
          </p:cNvPr>
          <p:cNvSpPr>
            <a:spLocks noGrp="1"/>
          </p:cNvSpPr>
          <p:nvPr>
            <p:ph type="title"/>
          </p:nvPr>
        </p:nvSpPr>
        <p:spPr>
          <a:xfrm>
            <a:off x="610870" y="73520"/>
            <a:ext cx="6827838" cy="1143000"/>
          </a:xfrm>
          <a:noFill/>
          <a:ln w="9525">
            <a:noFill/>
          </a:ln>
        </p:spPr>
        <p:txBody>
          <a:bodyPr vert="horz" wrap="square" lIns="91440" tIns="45720" rIns="91440" bIns="45720" numCol="1" anchor="ctr" anchorCtr="0" compatLnSpc="1"/>
          <a:lstStyle/>
          <a:p>
            <a:r>
              <a:rPr lang="en-US" altLang="zh-CN" b="1" dirty="0">
                <a:effectLst>
                  <a:outerShdw blurRad="38100" dist="38100" dir="2700000" algn="tl">
                    <a:srgbClr val="000000">
                      <a:alpha val="43137"/>
                    </a:srgbClr>
                  </a:outerShdw>
                </a:effectLst>
              </a:rPr>
              <a:t>Service Flow</a:t>
            </a:r>
            <a:endParaRPr lang="zh-CN" altLang="en-US" b="1" dirty="0">
              <a:effectLst>
                <a:outerShdw blurRad="38100" dist="38100" dir="2700000" algn="tl">
                  <a:srgbClr val="000000">
                    <a:alpha val="43137"/>
                  </a:srgbClr>
                </a:outerShdw>
              </a:effectLst>
            </a:endParaRPr>
          </a:p>
        </p:txBody>
      </p:sp>
      <p:sp>
        <p:nvSpPr>
          <p:cNvPr id="45" name="矩形 1">
            <a:extLst>
              <a:ext uri="{FF2B5EF4-FFF2-40B4-BE49-F238E27FC236}">
                <a16:creationId xmlns:a16="http://schemas.microsoft.com/office/drawing/2014/main" id="{9D948552-03C8-4D4D-A47C-992A946FC254}"/>
              </a:ext>
            </a:extLst>
          </p:cNvPr>
          <p:cNvSpPr/>
          <p:nvPr/>
        </p:nvSpPr>
        <p:spPr>
          <a:xfrm>
            <a:off x="2154" y="1144481"/>
            <a:ext cx="8258175" cy="338554"/>
          </a:xfrm>
          <a:prstGeom prst="rect">
            <a:avLst/>
          </a:prstGeom>
          <a:noFill/>
          <a:ln w="9525">
            <a:noFill/>
          </a:ln>
        </p:spPr>
        <p:txBody>
          <a:bodyPr wrap="square" anchor="t">
            <a:spAutoFit/>
          </a:bodyPr>
          <a:lstStyle/>
          <a:p>
            <a:pPr marL="342900" indent="-342900" eaLnBrk="0" hangingPunct="0">
              <a:spcBef>
                <a:spcPts val="600"/>
              </a:spcBef>
              <a:spcAft>
                <a:spcPts val="600"/>
              </a:spcAft>
              <a:buBlip>
                <a:blip r:embed="rId5"/>
              </a:buBlip>
            </a:pPr>
            <a:r>
              <a:rPr lang="en-US" altLang="en-US" sz="1600" b="1" dirty="0">
                <a:latin typeface="Calibri" panose="020F0502020204030204" pitchFamily="34" charset="0"/>
              </a:rPr>
              <a:t>What 3GPP do</a:t>
            </a:r>
            <a:endParaRPr lang="en-IN" altLang="en-US" sz="1800" b="1" dirty="0">
              <a:latin typeface="Calibri" panose="020F0502020204030204" pitchFamily="34" charset="0"/>
            </a:endParaRPr>
          </a:p>
        </p:txBody>
      </p:sp>
      <p:sp>
        <p:nvSpPr>
          <p:cNvPr id="47" name="iconfont-10585-5147482">
            <a:extLst>
              <a:ext uri="{FF2B5EF4-FFF2-40B4-BE49-F238E27FC236}">
                <a16:creationId xmlns:a16="http://schemas.microsoft.com/office/drawing/2014/main" id="{C2866BF8-9790-4DAC-A891-4B790B19890C}"/>
              </a:ext>
            </a:extLst>
          </p:cNvPr>
          <p:cNvSpPr>
            <a:spLocks noChangeAspect="1"/>
          </p:cNvSpPr>
          <p:nvPr/>
        </p:nvSpPr>
        <p:spPr bwMode="auto">
          <a:xfrm>
            <a:off x="1025444" y="5018797"/>
            <a:ext cx="404916" cy="396326"/>
          </a:xfrm>
          <a:custGeom>
            <a:avLst/>
            <a:gdLst>
              <a:gd name="T0" fmla="*/ 10867 w 12571"/>
              <a:gd name="T1" fmla="*/ 11184 h 12304"/>
              <a:gd name="T2" fmla="*/ 10867 w 12571"/>
              <a:gd name="T3" fmla="*/ 12304 h 12304"/>
              <a:gd name="T4" fmla="*/ 2070 w 12571"/>
              <a:gd name="T5" fmla="*/ 12304 h 12304"/>
              <a:gd name="T6" fmla="*/ 2070 w 12571"/>
              <a:gd name="T7" fmla="*/ 11290 h 12304"/>
              <a:gd name="T8" fmla="*/ 92 w 12571"/>
              <a:gd name="T9" fmla="*/ 8833 h 12304"/>
              <a:gd name="T10" fmla="*/ 2419 w 12571"/>
              <a:gd name="T11" fmla="*/ 6704 h 12304"/>
              <a:gd name="T12" fmla="*/ 10099 w 12571"/>
              <a:gd name="T13" fmla="*/ 6704 h 12304"/>
              <a:gd name="T14" fmla="*/ 12381 w 12571"/>
              <a:gd name="T15" fmla="*/ 8619 h 12304"/>
              <a:gd name="T16" fmla="*/ 10867 w 12571"/>
              <a:gd name="T17" fmla="*/ 11184 h 12304"/>
              <a:gd name="T18" fmla="*/ 3466 w 12571"/>
              <a:gd name="T19" fmla="*/ 8386 h 12304"/>
              <a:gd name="T20" fmla="*/ 2819 w 12571"/>
              <a:gd name="T21" fmla="*/ 8816 h 12304"/>
              <a:gd name="T22" fmla="*/ 2968 w 12571"/>
              <a:gd name="T23" fmla="*/ 9579 h 12304"/>
              <a:gd name="T24" fmla="*/ 3730 w 12571"/>
              <a:gd name="T25" fmla="*/ 9734 h 12304"/>
              <a:gd name="T26" fmla="*/ 4165 w 12571"/>
              <a:gd name="T27" fmla="*/ 9090 h 12304"/>
              <a:gd name="T28" fmla="*/ 3466 w 12571"/>
              <a:gd name="T29" fmla="*/ 8390 h 12304"/>
              <a:gd name="T30" fmla="*/ 3466 w 12571"/>
              <a:gd name="T31" fmla="*/ 8386 h 12304"/>
              <a:gd name="T32" fmla="*/ 6259 w 12571"/>
              <a:gd name="T33" fmla="*/ 8386 h 12304"/>
              <a:gd name="T34" fmla="*/ 5611 w 12571"/>
              <a:gd name="T35" fmla="*/ 8816 h 12304"/>
              <a:gd name="T36" fmla="*/ 5760 w 12571"/>
              <a:gd name="T37" fmla="*/ 9579 h 12304"/>
              <a:gd name="T38" fmla="*/ 6522 w 12571"/>
              <a:gd name="T39" fmla="*/ 9734 h 12304"/>
              <a:gd name="T40" fmla="*/ 6957 w 12571"/>
              <a:gd name="T41" fmla="*/ 9090 h 12304"/>
              <a:gd name="T42" fmla="*/ 6259 w 12571"/>
              <a:gd name="T43" fmla="*/ 8386 h 12304"/>
              <a:gd name="T44" fmla="*/ 9052 w 12571"/>
              <a:gd name="T45" fmla="*/ 8386 h 12304"/>
              <a:gd name="T46" fmla="*/ 8404 w 12571"/>
              <a:gd name="T47" fmla="*/ 8816 h 12304"/>
              <a:gd name="T48" fmla="*/ 8553 w 12571"/>
              <a:gd name="T49" fmla="*/ 9579 h 12304"/>
              <a:gd name="T50" fmla="*/ 9315 w 12571"/>
              <a:gd name="T51" fmla="*/ 9734 h 12304"/>
              <a:gd name="T52" fmla="*/ 9750 w 12571"/>
              <a:gd name="T53" fmla="*/ 9090 h 12304"/>
              <a:gd name="T54" fmla="*/ 9052 w 12571"/>
              <a:gd name="T55" fmla="*/ 8390 h 12304"/>
              <a:gd name="T56" fmla="*/ 9052 w 12571"/>
              <a:gd name="T57" fmla="*/ 8386 h 12304"/>
              <a:gd name="T58" fmla="*/ 3377 w 12571"/>
              <a:gd name="T59" fmla="*/ 3934 h 12304"/>
              <a:gd name="T60" fmla="*/ 2801 w 12571"/>
              <a:gd name="T61" fmla="*/ 3207 h 12304"/>
              <a:gd name="T62" fmla="*/ 3093 w 12571"/>
              <a:gd name="T63" fmla="*/ 2997 h 12304"/>
              <a:gd name="T64" fmla="*/ 3854 w 12571"/>
              <a:gd name="T65" fmla="*/ 2563 h 12304"/>
              <a:gd name="T66" fmla="*/ 10070 w 12571"/>
              <a:gd name="T67" fmla="*/ 3316 h 12304"/>
              <a:gd name="T68" fmla="*/ 9480 w 12571"/>
              <a:gd name="T69" fmla="*/ 4033 h 12304"/>
              <a:gd name="T70" fmla="*/ 4254 w 12571"/>
              <a:gd name="T71" fmla="*/ 3403 h 12304"/>
              <a:gd name="T72" fmla="*/ 3598 w 12571"/>
              <a:gd name="T73" fmla="*/ 3777 h 12304"/>
              <a:gd name="T74" fmla="*/ 3377 w 12571"/>
              <a:gd name="T75" fmla="*/ 3934 h 12304"/>
              <a:gd name="T76" fmla="*/ 4755 w 12571"/>
              <a:gd name="T77" fmla="*/ 4446 h 12304"/>
              <a:gd name="T78" fmla="*/ 8802 w 12571"/>
              <a:gd name="T79" fmla="*/ 4938 h 12304"/>
              <a:gd name="T80" fmla="*/ 8213 w 12571"/>
              <a:gd name="T81" fmla="*/ 5655 h 12304"/>
              <a:gd name="T82" fmla="*/ 5154 w 12571"/>
              <a:gd name="T83" fmla="*/ 5287 h 12304"/>
              <a:gd name="T84" fmla="*/ 4770 w 12571"/>
              <a:gd name="T85" fmla="*/ 5507 h 12304"/>
              <a:gd name="T86" fmla="*/ 4647 w 12571"/>
              <a:gd name="T87" fmla="*/ 5595 h 12304"/>
              <a:gd name="T88" fmla="*/ 4071 w 12571"/>
              <a:gd name="T89" fmla="*/ 4868 h 12304"/>
              <a:gd name="T90" fmla="*/ 4760 w 12571"/>
              <a:gd name="T91" fmla="*/ 4446 h 12304"/>
              <a:gd name="T92" fmla="*/ 4755 w 12571"/>
              <a:gd name="T93" fmla="*/ 4446 h 12304"/>
              <a:gd name="T94" fmla="*/ 6564 w 12571"/>
              <a:gd name="T95" fmla="*/ 950 h 12304"/>
              <a:gd name="T96" fmla="*/ 3387 w 12571"/>
              <a:gd name="T97" fmla="*/ 1706 h 12304"/>
              <a:gd name="T98" fmla="*/ 2473 w 12571"/>
              <a:gd name="T99" fmla="*/ 2224 h 12304"/>
              <a:gd name="T100" fmla="*/ 2234 w 12571"/>
              <a:gd name="T101" fmla="*/ 2392 h 12304"/>
              <a:gd name="T102" fmla="*/ 2159 w 12571"/>
              <a:gd name="T103" fmla="*/ 2448 h 12304"/>
              <a:gd name="T104" fmla="*/ 1583 w 12571"/>
              <a:gd name="T105" fmla="*/ 1720 h 12304"/>
              <a:gd name="T106" fmla="*/ 1967 w 12571"/>
              <a:gd name="T107" fmla="*/ 1444 h 12304"/>
              <a:gd name="T108" fmla="*/ 2991 w 12571"/>
              <a:gd name="T109" fmla="*/ 862 h 12304"/>
              <a:gd name="T110" fmla="*/ 6578 w 12571"/>
              <a:gd name="T111" fmla="*/ 14 h 12304"/>
              <a:gd name="T112" fmla="*/ 11290 w 12571"/>
              <a:gd name="T113" fmla="*/ 1870 h 12304"/>
              <a:gd name="T114" fmla="*/ 10701 w 12571"/>
              <a:gd name="T115" fmla="*/ 2588 h 12304"/>
              <a:gd name="T116" fmla="*/ 6568 w 12571"/>
              <a:gd name="T117" fmla="*/ 950 h 12304"/>
              <a:gd name="T118" fmla="*/ 6564 w 12571"/>
              <a:gd name="T119" fmla="*/ 950 h 12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71" h="12304">
                <a:moveTo>
                  <a:pt x="10867" y="11184"/>
                </a:moveTo>
                <a:lnTo>
                  <a:pt x="10867" y="12304"/>
                </a:lnTo>
                <a:lnTo>
                  <a:pt x="2070" y="12304"/>
                </a:lnTo>
                <a:lnTo>
                  <a:pt x="2070" y="11290"/>
                </a:lnTo>
                <a:cubicBezTo>
                  <a:pt x="866" y="11121"/>
                  <a:pt x="0" y="10046"/>
                  <a:pt x="92" y="8833"/>
                </a:cubicBezTo>
                <a:cubicBezTo>
                  <a:pt x="184" y="7620"/>
                  <a:pt x="1203" y="6688"/>
                  <a:pt x="2419" y="6704"/>
                </a:cubicBezTo>
                <a:lnTo>
                  <a:pt x="10099" y="6704"/>
                </a:lnTo>
                <a:cubicBezTo>
                  <a:pt x="11225" y="6699"/>
                  <a:pt x="12190" y="7509"/>
                  <a:pt x="12381" y="8619"/>
                </a:cubicBezTo>
                <a:cubicBezTo>
                  <a:pt x="12571" y="9729"/>
                  <a:pt x="11931" y="10814"/>
                  <a:pt x="10867" y="11184"/>
                </a:cubicBezTo>
                <a:close/>
                <a:moveTo>
                  <a:pt x="3466" y="8386"/>
                </a:moveTo>
                <a:cubicBezTo>
                  <a:pt x="3183" y="8385"/>
                  <a:pt x="2928" y="8555"/>
                  <a:pt x="2819" y="8816"/>
                </a:cubicBezTo>
                <a:cubicBezTo>
                  <a:pt x="2710" y="9077"/>
                  <a:pt x="2769" y="9379"/>
                  <a:pt x="2968" y="9579"/>
                </a:cubicBezTo>
                <a:cubicBezTo>
                  <a:pt x="3167" y="9780"/>
                  <a:pt x="3468" y="9841"/>
                  <a:pt x="3730" y="9734"/>
                </a:cubicBezTo>
                <a:cubicBezTo>
                  <a:pt x="3992" y="9627"/>
                  <a:pt x="4163" y="9373"/>
                  <a:pt x="4165" y="9090"/>
                </a:cubicBezTo>
                <a:cubicBezTo>
                  <a:pt x="4165" y="8704"/>
                  <a:pt x="3852" y="8390"/>
                  <a:pt x="3466" y="8390"/>
                </a:cubicBezTo>
                <a:lnTo>
                  <a:pt x="3466" y="8386"/>
                </a:lnTo>
                <a:close/>
                <a:moveTo>
                  <a:pt x="6259" y="8386"/>
                </a:moveTo>
                <a:cubicBezTo>
                  <a:pt x="5976" y="8385"/>
                  <a:pt x="5720" y="8555"/>
                  <a:pt x="5611" y="8816"/>
                </a:cubicBezTo>
                <a:cubicBezTo>
                  <a:pt x="5502" y="9077"/>
                  <a:pt x="5561" y="9378"/>
                  <a:pt x="5760" y="9579"/>
                </a:cubicBezTo>
                <a:cubicBezTo>
                  <a:pt x="5959" y="9780"/>
                  <a:pt x="6260" y="9841"/>
                  <a:pt x="6522" y="9734"/>
                </a:cubicBezTo>
                <a:cubicBezTo>
                  <a:pt x="6784" y="9627"/>
                  <a:pt x="6956" y="9373"/>
                  <a:pt x="6957" y="9090"/>
                </a:cubicBezTo>
                <a:cubicBezTo>
                  <a:pt x="6961" y="8702"/>
                  <a:pt x="6647" y="8386"/>
                  <a:pt x="6259" y="8386"/>
                </a:cubicBezTo>
                <a:close/>
                <a:moveTo>
                  <a:pt x="9052" y="8386"/>
                </a:moveTo>
                <a:cubicBezTo>
                  <a:pt x="8769" y="8385"/>
                  <a:pt x="8513" y="8555"/>
                  <a:pt x="8404" y="8816"/>
                </a:cubicBezTo>
                <a:cubicBezTo>
                  <a:pt x="8295" y="9077"/>
                  <a:pt x="8354" y="9378"/>
                  <a:pt x="8553" y="9579"/>
                </a:cubicBezTo>
                <a:cubicBezTo>
                  <a:pt x="8752" y="9780"/>
                  <a:pt x="9053" y="9841"/>
                  <a:pt x="9315" y="9734"/>
                </a:cubicBezTo>
                <a:cubicBezTo>
                  <a:pt x="9577" y="9627"/>
                  <a:pt x="9749" y="9373"/>
                  <a:pt x="9750" y="9090"/>
                </a:cubicBezTo>
                <a:cubicBezTo>
                  <a:pt x="9750" y="8704"/>
                  <a:pt x="9438" y="8391"/>
                  <a:pt x="9052" y="8390"/>
                </a:cubicBezTo>
                <a:lnTo>
                  <a:pt x="9052" y="8386"/>
                </a:lnTo>
                <a:close/>
                <a:moveTo>
                  <a:pt x="3377" y="3934"/>
                </a:moveTo>
                <a:lnTo>
                  <a:pt x="2801" y="3207"/>
                </a:lnTo>
                <a:cubicBezTo>
                  <a:pt x="2858" y="3162"/>
                  <a:pt x="2955" y="3089"/>
                  <a:pt x="3093" y="2997"/>
                </a:cubicBezTo>
                <a:cubicBezTo>
                  <a:pt x="3337" y="2835"/>
                  <a:pt x="3591" y="2690"/>
                  <a:pt x="3854" y="2563"/>
                </a:cubicBezTo>
                <a:cubicBezTo>
                  <a:pt x="5862" y="1584"/>
                  <a:pt x="8042" y="1612"/>
                  <a:pt x="10070" y="3316"/>
                </a:cubicBezTo>
                <a:lnTo>
                  <a:pt x="9480" y="4033"/>
                </a:lnTo>
                <a:cubicBezTo>
                  <a:pt x="7766" y="2592"/>
                  <a:pt x="5966" y="2571"/>
                  <a:pt x="4254" y="3403"/>
                </a:cubicBezTo>
                <a:cubicBezTo>
                  <a:pt x="4027" y="3513"/>
                  <a:pt x="3808" y="3638"/>
                  <a:pt x="3598" y="3777"/>
                </a:cubicBezTo>
                <a:cubicBezTo>
                  <a:pt x="3522" y="3827"/>
                  <a:pt x="3449" y="3879"/>
                  <a:pt x="3377" y="3934"/>
                </a:cubicBezTo>
                <a:close/>
                <a:moveTo>
                  <a:pt x="4755" y="4446"/>
                </a:moveTo>
                <a:cubicBezTo>
                  <a:pt x="6058" y="3812"/>
                  <a:pt x="7484" y="3829"/>
                  <a:pt x="8802" y="4938"/>
                </a:cubicBezTo>
                <a:lnTo>
                  <a:pt x="8213" y="5655"/>
                </a:lnTo>
                <a:cubicBezTo>
                  <a:pt x="7208" y="4810"/>
                  <a:pt x="6161" y="4797"/>
                  <a:pt x="5154" y="5287"/>
                </a:cubicBezTo>
                <a:cubicBezTo>
                  <a:pt x="5022" y="5352"/>
                  <a:pt x="4893" y="5425"/>
                  <a:pt x="4770" y="5507"/>
                </a:cubicBezTo>
                <a:cubicBezTo>
                  <a:pt x="4706" y="5550"/>
                  <a:pt x="4664" y="5581"/>
                  <a:pt x="4647" y="5595"/>
                </a:cubicBezTo>
                <a:lnTo>
                  <a:pt x="4071" y="4868"/>
                </a:lnTo>
                <a:cubicBezTo>
                  <a:pt x="4285" y="4703"/>
                  <a:pt x="4515" y="4561"/>
                  <a:pt x="4760" y="4446"/>
                </a:cubicBezTo>
                <a:lnTo>
                  <a:pt x="4755" y="4446"/>
                </a:lnTo>
                <a:close/>
                <a:moveTo>
                  <a:pt x="6564" y="950"/>
                </a:moveTo>
                <a:cubicBezTo>
                  <a:pt x="5454" y="938"/>
                  <a:pt x="4382" y="1222"/>
                  <a:pt x="3387" y="1706"/>
                </a:cubicBezTo>
                <a:cubicBezTo>
                  <a:pt x="3072" y="1858"/>
                  <a:pt x="2766" y="2031"/>
                  <a:pt x="2473" y="2224"/>
                </a:cubicBezTo>
                <a:cubicBezTo>
                  <a:pt x="2381" y="2288"/>
                  <a:pt x="2300" y="2342"/>
                  <a:pt x="2234" y="2392"/>
                </a:cubicBezTo>
                <a:cubicBezTo>
                  <a:pt x="2194" y="2420"/>
                  <a:pt x="2170" y="2440"/>
                  <a:pt x="2159" y="2448"/>
                </a:cubicBezTo>
                <a:lnTo>
                  <a:pt x="1583" y="1720"/>
                </a:lnTo>
                <a:cubicBezTo>
                  <a:pt x="1656" y="1661"/>
                  <a:pt x="1786" y="1565"/>
                  <a:pt x="1967" y="1444"/>
                </a:cubicBezTo>
                <a:cubicBezTo>
                  <a:pt x="2295" y="1227"/>
                  <a:pt x="2637" y="1033"/>
                  <a:pt x="2991" y="862"/>
                </a:cubicBezTo>
                <a:cubicBezTo>
                  <a:pt x="4105" y="321"/>
                  <a:pt x="5314" y="0"/>
                  <a:pt x="6578" y="14"/>
                </a:cubicBezTo>
                <a:cubicBezTo>
                  <a:pt x="8212" y="33"/>
                  <a:pt x="9804" y="618"/>
                  <a:pt x="11290" y="1870"/>
                </a:cubicBezTo>
                <a:lnTo>
                  <a:pt x="10701" y="2588"/>
                </a:lnTo>
                <a:cubicBezTo>
                  <a:pt x="9378" y="1476"/>
                  <a:pt x="7992" y="966"/>
                  <a:pt x="6568" y="950"/>
                </a:cubicBezTo>
                <a:lnTo>
                  <a:pt x="6564" y="950"/>
                </a:lnTo>
                <a:close/>
              </a:path>
            </a:pathLst>
          </a:custGeom>
          <a:solidFill>
            <a:schemeClr val="tx1">
              <a:lumMod val="50000"/>
              <a:lumOff val="50000"/>
            </a:schemeClr>
          </a:solidFill>
          <a:ln>
            <a:noFill/>
          </a:ln>
        </p:spPr>
        <p:txBody>
          <a:bodyPr/>
          <a:lstStyle/>
          <a:p>
            <a:endParaRPr lang="zh-CN" altLang="en-US" dirty="0"/>
          </a:p>
        </p:txBody>
      </p:sp>
      <p:sp>
        <p:nvSpPr>
          <p:cNvPr id="3" name="矩形 2"/>
          <p:cNvSpPr/>
          <p:nvPr/>
        </p:nvSpPr>
        <p:spPr>
          <a:xfrm>
            <a:off x="3897643" y="3540819"/>
            <a:ext cx="1250663" cy="400110"/>
          </a:xfrm>
          <a:prstGeom prst="rect">
            <a:avLst/>
          </a:prstGeom>
        </p:spPr>
        <p:txBody>
          <a:bodyPr wrap="none">
            <a:spAutoFit/>
          </a:bodyPr>
          <a:lstStyle/>
          <a:p>
            <a:r>
              <a:rPr lang="en-US" altLang="zh-CN" dirty="0">
                <a:solidFill>
                  <a:prstClr val="black"/>
                </a:solidFill>
                <a:latin typeface="Calibri" panose="020F0502020204030204" pitchFamily="34" charset="0"/>
                <a:ea typeface="Malgun Gothic" panose="020B0503020000020004" pitchFamily="34" charset="-127"/>
              </a:rPr>
              <a:t>UE’s public</a:t>
            </a:r>
            <a:r>
              <a:rPr lang="zh-CN" altLang="en-US" dirty="0">
                <a:solidFill>
                  <a:prstClr val="black"/>
                </a:solidFill>
                <a:latin typeface="Calibri" panose="020F0502020204030204" pitchFamily="34" charset="0"/>
                <a:ea typeface="Malgun Gothic" panose="020B0503020000020004" pitchFamily="34" charset="-127"/>
              </a:rPr>
              <a:t> </a:t>
            </a:r>
            <a:r>
              <a:rPr lang="en-US" altLang="zh-CN" dirty="0">
                <a:solidFill>
                  <a:prstClr val="black"/>
                </a:solidFill>
                <a:latin typeface="Calibri" panose="020F0502020204030204" pitchFamily="34" charset="0"/>
                <a:ea typeface="Malgun Gothic" panose="020B0503020000020004" pitchFamily="34" charset="-127"/>
              </a:rPr>
              <a:t>Key</a:t>
            </a:r>
          </a:p>
          <a:p>
            <a:r>
              <a:rPr lang="en-US" altLang="ko-KR" dirty="0">
                <a:solidFill>
                  <a:prstClr val="black"/>
                </a:solidFill>
                <a:latin typeface="Calibri" panose="020F0502020204030204" pitchFamily="34" charset="0"/>
                <a:ea typeface="Malgun Gothic" panose="020B0503020000020004" pitchFamily="34" charset="-127"/>
              </a:rPr>
              <a:t>banding information</a:t>
            </a:r>
            <a:endParaRPr lang="zh-CN" altLang="en-US" dirty="0"/>
          </a:p>
        </p:txBody>
      </p:sp>
      <p:sp>
        <p:nvSpPr>
          <p:cNvPr id="37" name="矩形 36"/>
          <p:cNvSpPr/>
          <p:nvPr/>
        </p:nvSpPr>
        <p:spPr>
          <a:xfrm>
            <a:off x="819318" y="1509804"/>
            <a:ext cx="7398202" cy="694036"/>
          </a:xfrm>
          <a:prstGeom prst="rect">
            <a:avLst/>
          </a:prstGeom>
        </p:spPr>
        <p:txBody>
          <a:bodyPr wrap="square">
            <a:spAutoFit/>
          </a:bodyPr>
          <a:lstStyle/>
          <a:p>
            <a:pPr>
              <a:lnSpc>
                <a:spcPct val="115000"/>
              </a:lnSpc>
              <a:spcAft>
                <a:spcPts val="900"/>
              </a:spcAft>
            </a:pPr>
            <a:r>
              <a:rPr lang="en-GB" altLang="zh-CN" u="sng" dirty="0">
                <a:latin typeface="Times New Roman" panose="02020603050405020304" pitchFamily="18" charset="0"/>
              </a:rPr>
              <a:t>CR part2</a:t>
            </a:r>
            <a:r>
              <a:rPr lang="en-GB" altLang="zh-CN" dirty="0">
                <a:latin typeface="Times New Roman" panose="02020603050405020304" pitchFamily="18" charset="0"/>
              </a:rPr>
              <a:t>: Subject to regional or national regulatory requirements and based on operator policy, a 5G system shall provide suitable mechanisms to allow a UE, third party </a:t>
            </a:r>
            <a:r>
              <a:rPr lang="en-US" altLang="zh-CN" dirty="0">
                <a:latin typeface="Times New Roman" panose="02020603050405020304" pitchFamily="18" charset="0"/>
              </a:rPr>
              <a:t>s</a:t>
            </a:r>
            <a:r>
              <a:rPr lang="en-GB" altLang="zh-CN" dirty="0" err="1">
                <a:latin typeface="Times New Roman" panose="02020603050405020304" pitchFamily="18" charset="0"/>
              </a:rPr>
              <a:t>ervice</a:t>
            </a:r>
            <a:r>
              <a:rPr lang="en-GB" altLang="zh-CN" dirty="0">
                <a:latin typeface="Times New Roman" panose="02020603050405020304" pitchFamily="18" charset="0"/>
              </a:rPr>
              <a:t> </a:t>
            </a:r>
            <a:r>
              <a:rPr lang="en-US" altLang="zh-CN" dirty="0">
                <a:latin typeface="Times New Roman" panose="02020603050405020304" pitchFamily="18" charset="0"/>
              </a:rPr>
              <a:t>p</a:t>
            </a:r>
            <a:r>
              <a:rPr lang="en-GB" altLang="zh-CN" dirty="0" err="1">
                <a:latin typeface="Times New Roman" panose="02020603050405020304" pitchFamily="18" charset="0"/>
              </a:rPr>
              <a:t>rovider</a:t>
            </a:r>
            <a:r>
              <a:rPr lang="en-GB" altLang="zh-CN" dirty="0">
                <a:latin typeface="Times New Roman" panose="02020603050405020304" pitchFamily="18" charset="0"/>
              </a:rPr>
              <a:t> application servers, each to </a:t>
            </a:r>
            <a:r>
              <a:rPr lang="en-GB" altLang="zh-CN" sz="1400" b="1" dirty="0">
                <a:solidFill>
                  <a:schemeClr val="tx2">
                    <a:lumMod val="60000"/>
                    <a:lumOff val="40000"/>
                  </a:schemeClr>
                </a:solidFill>
              </a:rPr>
              <a:t>verify the integrity </a:t>
            </a:r>
            <a:r>
              <a:rPr lang="en-GB" altLang="zh-CN" dirty="0">
                <a:latin typeface="Times New Roman" panose="02020603050405020304" pitchFamily="18" charset="0"/>
              </a:rPr>
              <a:t>of the data exchange between a UE and </a:t>
            </a:r>
            <a:r>
              <a:rPr lang="en-US" altLang="zh-CN" dirty="0">
                <a:latin typeface="Times New Roman" panose="02020603050405020304" pitchFamily="18" charset="0"/>
              </a:rPr>
              <a:t>a</a:t>
            </a:r>
            <a:r>
              <a:rPr lang="en-GB" altLang="zh-CN" dirty="0" err="1">
                <a:latin typeface="Times New Roman" panose="02020603050405020304" pitchFamily="18" charset="0"/>
              </a:rPr>
              <a:t>pplication</a:t>
            </a:r>
            <a:r>
              <a:rPr lang="en-GB" altLang="zh-CN" dirty="0">
                <a:latin typeface="Times New Roman" panose="02020603050405020304" pitchFamily="18" charset="0"/>
              </a:rPr>
              <a:t> </a:t>
            </a:r>
            <a:r>
              <a:rPr lang="en-US" altLang="zh-CN" dirty="0">
                <a:latin typeface="Times New Roman" panose="02020603050405020304" pitchFamily="18" charset="0"/>
              </a:rPr>
              <a:t>s</a:t>
            </a:r>
            <a:r>
              <a:rPr lang="en-GB" altLang="zh-CN" dirty="0" err="1">
                <a:latin typeface="Times New Roman" panose="02020603050405020304" pitchFamily="18" charset="0"/>
              </a:rPr>
              <a:t>ervers</a:t>
            </a:r>
            <a:r>
              <a:rPr lang="en-GB" altLang="zh-CN" dirty="0">
                <a:latin typeface="Times New Roman" panose="02020603050405020304" pitchFamily="18" charset="0"/>
              </a:rPr>
              <a:t>.</a:t>
            </a:r>
            <a:r>
              <a:rPr lang="en-GB" altLang="zh-CN" sz="700" dirty="0">
                <a:latin typeface="Times New Roman" panose="02020603050405020304" pitchFamily="18" charset="0"/>
                <a:ea typeface="MS Mincho" panose="02020609040205080304" pitchFamily="49" charset="-128"/>
              </a:rPr>
              <a:t> </a:t>
            </a:r>
            <a:r>
              <a:rPr lang="zh-CN" altLang="zh-CN" dirty="0"/>
              <a:t> </a:t>
            </a:r>
            <a:r>
              <a:rPr lang="en-GB" altLang="zh-CN" sz="700" dirty="0">
                <a:latin typeface="Times New Roman" panose="02020603050405020304" pitchFamily="18" charset="0"/>
                <a:ea typeface="MS Mincho" panose="02020609040205080304" pitchFamily="49" charset="-128"/>
              </a:rPr>
              <a:t> </a:t>
            </a:r>
            <a:endParaRPr lang="zh-CN" altLang="zh-CN" sz="900" dirty="0">
              <a:effectLst/>
              <a:latin typeface="Times New Roman" panose="02020603050405020304" pitchFamily="18" charset="0"/>
              <a:ea typeface="MS Mincho" panose="02020609040205080304" pitchFamily="49" charset="-128"/>
            </a:endParaRPr>
          </a:p>
        </p:txBody>
      </p:sp>
      <p:sp>
        <p:nvSpPr>
          <p:cNvPr id="48" name="椭圆 47"/>
          <p:cNvSpPr/>
          <p:nvPr/>
        </p:nvSpPr>
        <p:spPr bwMode="auto">
          <a:xfrm rot="729950">
            <a:off x="3483759" y="3841207"/>
            <a:ext cx="3633609" cy="1103444"/>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50" name="椭圆 49"/>
          <p:cNvSpPr/>
          <p:nvPr/>
        </p:nvSpPr>
        <p:spPr bwMode="auto">
          <a:xfrm rot="1281477">
            <a:off x="7366599" y="4539552"/>
            <a:ext cx="1042370" cy="840250"/>
          </a:xfrm>
          <a:prstGeom prst="ellipse">
            <a:avLst/>
          </a:prstGeom>
          <a:noFill/>
          <a:ln w="28575" cap="flat" cmpd="sng" algn="ctr">
            <a:solidFill>
              <a:srgbClr val="FF3300"/>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
        <p:nvSpPr>
          <p:cNvPr id="51" name="圆角矩形 1">
            <a:extLst>
              <a:ext uri="{FF2B5EF4-FFF2-40B4-BE49-F238E27FC236}">
                <a16:creationId xmlns:a16="http://schemas.microsoft.com/office/drawing/2014/main" id="{045A5085-9A50-4AFD-ADD2-38F1A512CB40}"/>
              </a:ext>
            </a:extLst>
          </p:cNvPr>
          <p:cNvSpPr/>
          <p:nvPr/>
        </p:nvSpPr>
        <p:spPr bwMode="auto">
          <a:xfrm>
            <a:off x="7509207" y="4815201"/>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marL="0" marR="0" indent="0" algn="ctr" defTabSz="914400" rtl="0" eaLnBrk="0" fontAlgn="base" latinLnBrk="0" hangingPunct="0">
              <a:lnSpc>
                <a:spcPct val="100000"/>
              </a:lnSpc>
              <a:spcBef>
                <a:spcPct val="0"/>
              </a:spcBef>
              <a:spcAft>
                <a:spcPct val="0"/>
              </a:spcAft>
              <a:buClrTx/>
              <a:buSzTx/>
              <a:buFontTx/>
              <a:buNone/>
            </a:pPr>
            <a:r>
              <a:rPr kumimoji="0" lang="en-US" altLang="zh-CN" sz="1000" b="0" i="0" u="none" strike="noStrike" cap="none" normalizeH="0" baseline="0" dirty="0">
                <a:ln>
                  <a:noFill/>
                </a:ln>
                <a:solidFill>
                  <a:schemeClr val="tx1"/>
                </a:solidFill>
                <a:effectLst/>
                <a:latin typeface="Arial" panose="020B0604020202020204" pitchFamily="34" charset="0"/>
              </a:rPr>
              <a:t>Hospital</a:t>
            </a:r>
            <a:endParaRPr kumimoji="0" lang="zh-CN" altLang="en-US" sz="1000" b="0" i="0" u="none" strike="noStrike" cap="none" normalizeH="0" baseline="0" dirty="0">
              <a:ln>
                <a:noFill/>
              </a:ln>
              <a:solidFill>
                <a:schemeClr val="tx1"/>
              </a:solidFill>
              <a:effectLst/>
              <a:latin typeface="Arial" panose="020B0604020202020204" pitchFamily="34" charset="0"/>
            </a:endParaRPr>
          </a:p>
        </p:txBody>
      </p:sp>
      <p:sp>
        <p:nvSpPr>
          <p:cNvPr id="52" name="圆角矩形 35">
            <a:extLst>
              <a:ext uri="{FF2B5EF4-FFF2-40B4-BE49-F238E27FC236}">
                <a16:creationId xmlns:a16="http://schemas.microsoft.com/office/drawing/2014/main" id="{AFDBE5E9-734D-418E-8255-F8E9CBD1E795}"/>
              </a:ext>
            </a:extLst>
          </p:cNvPr>
          <p:cNvSpPr/>
          <p:nvPr/>
        </p:nvSpPr>
        <p:spPr bwMode="auto">
          <a:xfrm>
            <a:off x="7514441" y="5514765"/>
            <a:ext cx="794327" cy="368494"/>
          </a:xfrm>
          <a:prstGeom prst="roundRect">
            <a:avLst/>
          </a:prstGeom>
          <a:solidFill>
            <a:schemeClr val="bg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ctr" anchorCtr="0" compatLnSpc="1"/>
          <a:lstStyle/>
          <a:p>
            <a:pPr algn="ctr" eaLnBrk="0" hangingPunct="0"/>
            <a:r>
              <a:rPr lang="en-US" altLang="zh-CN" dirty="0"/>
              <a:t>Logistics</a:t>
            </a:r>
            <a:endParaRPr lang="zh-CN" altLang="en-US" dirty="0"/>
          </a:p>
        </p:txBody>
      </p:sp>
      <p:sp>
        <p:nvSpPr>
          <p:cNvPr id="53" name="右箭头 7">
            <a:extLst>
              <a:ext uri="{FF2B5EF4-FFF2-40B4-BE49-F238E27FC236}">
                <a16:creationId xmlns:a16="http://schemas.microsoft.com/office/drawing/2014/main" id="{04323DFE-257E-4BC9-B840-416B53525BA7}"/>
              </a:ext>
            </a:extLst>
          </p:cNvPr>
          <p:cNvSpPr/>
          <p:nvPr/>
        </p:nvSpPr>
        <p:spPr bwMode="auto">
          <a:xfrm rot="11932611">
            <a:off x="5024211" y="4528861"/>
            <a:ext cx="2589392" cy="185661"/>
          </a:xfrm>
          <a:prstGeom prs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000" b="0" i="0" u="none" strike="noStrike" cap="none" normalizeH="0" baseline="0">
              <a:ln>
                <a:noFill/>
              </a:ln>
              <a:solidFill>
                <a:schemeClr val="tx1"/>
              </a:solidFill>
              <a:effectLst/>
              <a:latin typeface="Arial" panose="020B0604020202020204" pitchFamily="34" charset="0"/>
            </a:endParaRPr>
          </a:p>
        </p:txBody>
      </p:sp>
    </p:spTree>
    <p:custDataLst>
      <p:tags r:id="rId1"/>
    </p:custDataLst>
    <p:extLst>
      <p:ext uri="{BB962C8B-B14F-4D97-AF65-F5344CB8AC3E}">
        <p14:creationId xmlns:p14="http://schemas.microsoft.com/office/powerpoint/2010/main" val="3674557945"/>
      </p:ext>
    </p:extLst>
  </p:cSld>
  <p:clrMapOvr>
    <a:masterClrMapping/>
  </p:clrMapOvr>
  <p:transition spd="slow"/>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ags/tag2.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ags/tag3.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ags/tag4.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ags/tag5.xml><?xml version="1.0" encoding="utf-8"?>
<p:tagLst xmlns:a="http://schemas.openxmlformats.org/drawingml/2006/main" xmlns:r="http://schemas.openxmlformats.org/officeDocument/2006/relationships" xmlns:p="http://schemas.openxmlformats.org/presentationml/2006/main">
  <p:tag name="ISLIDE.ICON" val="#393602;#399686;#176504;#166198;"/>
</p:tagLst>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5008</TotalTime>
  <Words>1890</Words>
  <Application>Microsoft Office PowerPoint</Application>
  <PresentationFormat>全屏显示(4:3)</PresentationFormat>
  <Paragraphs>287</Paragraphs>
  <Slides>14</Slides>
  <Notes>9</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14</vt:i4>
      </vt:variant>
    </vt:vector>
  </HeadingPairs>
  <TitlesOfParts>
    <vt:vector size="27" baseType="lpstr">
      <vt:lpstr>FrutigerNext LT Bold</vt:lpstr>
      <vt:lpstr>Malgun Gothic</vt:lpstr>
      <vt:lpstr>Malgun Gothic</vt:lpstr>
      <vt:lpstr>MS Mincho</vt:lpstr>
      <vt:lpstr>MS PGothic</vt:lpstr>
      <vt:lpstr>等线</vt:lpstr>
      <vt:lpstr>宋体</vt:lpstr>
      <vt:lpstr>Arial</vt:lpstr>
      <vt:lpstr>Calibri</vt:lpstr>
      <vt:lpstr>Times New Roman</vt:lpstr>
      <vt:lpstr>Wingdings</vt:lpstr>
      <vt:lpstr>Custom Design</vt:lpstr>
      <vt:lpstr>3_Office Theme</vt:lpstr>
      <vt:lpstr>Disscussion paper of Addition of requirements on Data Integrity in 5GS</vt:lpstr>
      <vt:lpstr>Motivation</vt:lpstr>
      <vt:lpstr>What SA1 can do?</vt:lpstr>
      <vt:lpstr>PowerPoint 演示文稿</vt:lpstr>
      <vt:lpstr>Data exchange between UE and SP</vt:lpstr>
      <vt:lpstr>Operator's Role</vt:lpstr>
      <vt:lpstr>How to play</vt:lpstr>
      <vt:lpstr>How MNOs help</vt:lpstr>
      <vt:lpstr>Service Flow</vt:lpstr>
      <vt:lpstr>Real time and non real time</vt:lpstr>
      <vt:lpstr>Non real-time Service</vt:lpstr>
      <vt:lpstr>Non real-time Service</vt:lpstr>
      <vt:lpstr>Requirement Gap Analysis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Study on Blockchain in Application Layer support Verticals over 5G network</dc:title>
  <dc:creator>Administrator</dc:creator>
  <cp:lastModifiedBy>weiqun</cp:lastModifiedBy>
  <cp:revision>1283</cp:revision>
  <dcterms:created xsi:type="dcterms:W3CDTF">2008-08-30T09:32:00Z</dcterms:created>
  <dcterms:modified xsi:type="dcterms:W3CDTF">2021-02-12T13:24:53Z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2052-11.1.0.10072</vt:lpwstr>
  </property>
</Properties>
</file>