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bookmarkIdSeed="4">
  <p:sldMasterIdLst>
    <p:sldMasterId id="2147483648" r:id="rId1"/>
  </p:sldMasterIdLst>
  <p:notesMasterIdLst>
    <p:notesMasterId r:id="rId18"/>
  </p:notesMasterIdLst>
  <p:handoutMasterIdLst>
    <p:handoutMasterId r:id="rId19"/>
  </p:handoutMasterIdLst>
  <p:sldIdLst>
    <p:sldId id="297" r:id="rId2"/>
    <p:sldId id="346" r:id="rId3"/>
    <p:sldId id="354" r:id="rId4"/>
    <p:sldId id="350" r:id="rId5"/>
    <p:sldId id="352" r:id="rId6"/>
    <p:sldId id="349" r:id="rId7"/>
    <p:sldId id="337" r:id="rId8"/>
    <p:sldId id="338" r:id="rId9"/>
    <p:sldId id="355" r:id="rId10"/>
    <p:sldId id="344" r:id="rId11"/>
    <p:sldId id="340" r:id="rId12"/>
    <p:sldId id="345" r:id="rId13"/>
    <p:sldId id="343" r:id="rId14"/>
    <p:sldId id="341" r:id="rId15"/>
    <p:sldId id="302" r:id="rId16"/>
    <p:sldId id="294"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7" pos="5470">
          <p15:clr>
            <a:srgbClr val="A4A3A4"/>
          </p15:clr>
        </p15:guide>
        <p15:guide id="8" pos="287">
          <p15:clr>
            <a:srgbClr val="A4A3A4"/>
          </p15:clr>
        </p15:guide>
        <p15:guide id="23"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1C5"/>
    <a:srgbClr val="F83308"/>
    <a:srgbClr val="FD9208"/>
    <a:srgbClr val="009FDF"/>
    <a:srgbClr val="F3D54E"/>
    <a:srgbClr val="F0CE3E"/>
    <a:srgbClr val="003C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28" autoAdjust="0"/>
    <p:restoredTop sz="87731" autoAdjust="0"/>
  </p:normalViewPr>
  <p:slideViewPr>
    <p:cSldViewPr snapToGrid="0">
      <p:cViewPr varScale="1">
        <p:scale>
          <a:sx n="96" d="100"/>
          <a:sy n="96" d="100"/>
        </p:scale>
        <p:origin x="1836" y="64"/>
      </p:cViewPr>
      <p:guideLst>
        <p:guide pos="5470"/>
        <p:guide pos="287"/>
        <p:guide orient="horz"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6" d="100"/>
        <a:sy n="86" d="100"/>
      </p:scale>
      <p:origin x="0" y="0"/>
    </p:cViewPr>
  </p:sorterViewPr>
  <p:notesViewPr>
    <p:cSldViewPr snapToGrid="0" showGuides="1">
      <p:cViewPr varScale="1">
        <p:scale>
          <a:sx n="63" d="100"/>
          <a:sy n="63" d="100"/>
        </p:scale>
        <p:origin x="2285"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ACFD7B2-88A6-E34E-8EF8-CB0C7BA47ADD}" type="datetimeFigureOut">
              <a:rPr lang="en-US" smtClean="0">
                <a:latin typeface="Arial" panose="020B0604020202020204" pitchFamily="34" charset="0"/>
              </a:rPr>
              <a:pPr/>
              <a:t>8/14/2020</a:t>
            </a:fld>
            <a:endParaRPr lang="en-US" dirty="0">
              <a:latin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6CFA4E-18EB-6D49-8DE2-7A74038C2C1C}"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91299412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fld id="{ED7FC5FE-6F0D-D34A-8EE6-C95B4F5F4DC8}" type="datetimeFigureOut">
              <a:rPr lang="en-US" smtClean="0"/>
              <a:pPr/>
              <a:t>8/14/2020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fld id="{D61C8689-8455-3546-ADF9-3B7273760F66}" type="slidenum">
              <a:rPr lang="en-US" smtClean="0"/>
              <a:pPr/>
              <a:t>‹#›</a:t>
            </a:fld>
            <a:endParaRPr lang="en-US" dirty="0"/>
          </a:p>
        </p:txBody>
      </p:sp>
    </p:spTree>
    <p:extLst>
      <p:ext uri="{BB962C8B-B14F-4D97-AF65-F5344CB8AC3E}">
        <p14:creationId xmlns:p14="http://schemas.microsoft.com/office/powerpoint/2010/main" val="260842922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panose="020B0604020202020204" pitchFamily="34" charset="0"/>
        <a:ea typeface="+mn-ea"/>
        <a:cs typeface="+mn-cs"/>
      </a:defRPr>
    </a:lvl1pPr>
    <a:lvl2pPr marL="457200" algn="l" defTabSz="457200" rtl="0" eaLnBrk="1" latinLnBrk="0" hangingPunct="1">
      <a:defRPr sz="1200" kern="1200">
        <a:solidFill>
          <a:schemeClr val="tx1"/>
        </a:solidFill>
        <a:latin typeface="Arial" panose="020B0604020202020204" pitchFamily="34" charset="0"/>
        <a:ea typeface="+mn-ea"/>
        <a:cs typeface="+mn-cs"/>
      </a:defRPr>
    </a:lvl2pPr>
    <a:lvl3pPr marL="914400" algn="l" defTabSz="457200" rtl="0" eaLnBrk="1" latinLnBrk="0" hangingPunct="1">
      <a:defRPr sz="1200" kern="1200">
        <a:solidFill>
          <a:schemeClr val="tx1"/>
        </a:solidFill>
        <a:latin typeface="Arial" panose="020B0604020202020204" pitchFamily="34" charset="0"/>
        <a:ea typeface="+mn-ea"/>
        <a:cs typeface="+mn-cs"/>
      </a:defRPr>
    </a:lvl3pPr>
    <a:lvl4pPr marL="1371600" algn="l" defTabSz="457200" rtl="0" eaLnBrk="1" latinLnBrk="0" hangingPunct="1">
      <a:defRPr sz="1200" kern="1200">
        <a:solidFill>
          <a:schemeClr val="tx1"/>
        </a:solidFill>
        <a:latin typeface="Arial" panose="020B0604020202020204" pitchFamily="34" charset="0"/>
        <a:ea typeface="+mn-ea"/>
        <a:cs typeface="+mn-cs"/>
      </a:defRPr>
    </a:lvl4pPr>
    <a:lvl5pPr marL="1828800" algn="l" defTabSz="457200" rtl="0" eaLnBrk="1" latinLnBrk="0" hangingPunct="1">
      <a:defRPr sz="1200" kern="1200">
        <a:solidFill>
          <a:schemeClr val="tx1"/>
        </a:solidFill>
        <a:latin typeface="Arial" panose="020B0604020202020204" pitchFamily="34" charset="0"/>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The examples of service functions include, but are not limited to the following: </a:t>
            </a:r>
            <a:r>
              <a:rPr lang="en-GB" sz="1200" dirty="0"/>
              <a:t>firewall functions, NAT, URL filter, Lawful inspection (LI), deep packet inspection (DPI), IP tunnel endpoints, Packet classifiers, application detection and control (ADC), TCP proxies, load balancers, transcoders, application policy control, protocol and video optimization, etc. </a:t>
            </a:r>
          </a:p>
          <a:p>
            <a:endParaRPr lang="en-US" sz="1200" dirty="0"/>
          </a:p>
          <a:p>
            <a:r>
              <a:rPr lang="en-US" sz="1200" dirty="0"/>
              <a:t>ITU-T-Y.Sup41: Service chaining service (SCS) provides a mechanism to dynamically build service function chains (SFCs) and then make incoming packets forward through the SFC. With these dynamics, the SFC can rapidly and easily be generated and modified according to the service features carrying in packets. </a:t>
            </a:r>
          </a:p>
        </p:txBody>
      </p:sp>
      <p:sp>
        <p:nvSpPr>
          <p:cNvPr id="4" name="Slide Number Placeholder 3"/>
          <p:cNvSpPr>
            <a:spLocks noGrp="1"/>
          </p:cNvSpPr>
          <p:nvPr>
            <p:ph type="sldNum" sz="quarter" idx="5"/>
          </p:nvPr>
        </p:nvSpPr>
        <p:spPr/>
        <p:txBody>
          <a:bodyPr/>
          <a:lstStyle/>
          <a:p>
            <a:fld id="{D61C8689-8455-3546-ADF9-3B7273760F66}" type="slidenum">
              <a:rPr lang="en-US" smtClean="0"/>
              <a:pPr/>
              <a:t>2</a:t>
            </a:fld>
            <a:endParaRPr lang="en-US" dirty="0"/>
          </a:p>
        </p:txBody>
      </p:sp>
    </p:spTree>
    <p:extLst>
      <p:ext uri="{BB962C8B-B14F-4D97-AF65-F5344CB8AC3E}">
        <p14:creationId xmlns:p14="http://schemas.microsoft.com/office/powerpoint/2010/main" val="2119546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1C8689-8455-3546-ADF9-3B7273760F66}" type="slidenum">
              <a:rPr lang="en-US" smtClean="0"/>
              <a:pPr/>
              <a:t>3</a:t>
            </a:fld>
            <a:endParaRPr lang="en-US" dirty="0"/>
          </a:p>
        </p:txBody>
      </p:sp>
    </p:spTree>
    <p:extLst>
      <p:ext uri="{BB962C8B-B14F-4D97-AF65-F5344CB8AC3E}">
        <p14:creationId xmlns:p14="http://schemas.microsoft.com/office/powerpoint/2010/main" val="13861736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5425" marR="0" lvl="1"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dirty="0"/>
              <a:t>The lack of a standards developing organization with oversight for N6-LANs has resulted in a wide range of N6-LAN architectural approaches even within the same mobile network operator group. It has led to a broad vendor solution mix, making the management, maintenance, and evolution of the N6-LAN operationally challenging.</a:t>
            </a:r>
          </a:p>
          <a:p>
            <a:pPr marL="225425" lvl="1" indent="0">
              <a:buFont typeface="Arial" panose="020B0604020202020204" pitchFamily="34" charset="0"/>
              <a:buNone/>
            </a:pPr>
            <a:endParaRPr lang="en-US" sz="1400" dirty="0"/>
          </a:p>
        </p:txBody>
      </p:sp>
      <p:sp>
        <p:nvSpPr>
          <p:cNvPr id="4" name="Slide Number Placeholder 3"/>
          <p:cNvSpPr>
            <a:spLocks noGrp="1"/>
          </p:cNvSpPr>
          <p:nvPr>
            <p:ph type="sldNum" sz="quarter" idx="5"/>
          </p:nvPr>
        </p:nvSpPr>
        <p:spPr/>
        <p:txBody>
          <a:bodyPr/>
          <a:lstStyle/>
          <a:p>
            <a:fld id="{D61C8689-8455-3546-ADF9-3B7273760F66}" type="slidenum">
              <a:rPr lang="en-US" smtClean="0"/>
              <a:pPr/>
              <a:t>4</a:t>
            </a:fld>
            <a:endParaRPr lang="en-US" dirty="0"/>
          </a:p>
        </p:txBody>
      </p:sp>
    </p:spTree>
    <p:extLst>
      <p:ext uri="{BB962C8B-B14F-4D97-AF65-F5344CB8AC3E}">
        <p14:creationId xmlns:p14="http://schemas.microsoft.com/office/powerpoint/2010/main" val="20294813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5425" marR="0" lvl="1"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dirty="0"/>
              <a:t>The lack of a standards developing organization with oversight for N6-LANs has resulted in a wide range of N6-LAN architectural approaches even within the same mobile network operator group. It has led to a broad vendor solution mix, making the management, maintenance, and evolution of the N6-LAN operationally challenging.</a:t>
            </a:r>
          </a:p>
          <a:p>
            <a:pPr marL="225425" lvl="1" indent="0">
              <a:buFont typeface="Arial" panose="020B0604020202020204" pitchFamily="34" charset="0"/>
              <a:buNone/>
            </a:pPr>
            <a:endParaRPr lang="en-US" sz="1400" dirty="0"/>
          </a:p>
        </p:txBody>
      </p:sp>
      <p:sp>
        <p:nvSpPr>
          <p:cNvPr id="4" name="Slide Number Placeholder 3"/>
          <p:cNvSpPr>
            <a:spLocks noGrp="1"/>
          </p:cNvSpPr>
          <p:nvPr>
            <p:ph type="sldNum" sz="quarter" idx="5"/>
          </p:nvPr>
        </p:nvSpPr>
        <p:spPr/>
        <p:txBody>
          <a:bodyPr/>
          <a:lstStyle/>
          <a:p>
            <a:fld id="{D61C8689-8455-3546-ADF9-3B7273760F66}" type="slidenum">
              <a:rPr lang="en-US" smtClean="0"/>
              <a:pPr/>
              <a:t>9</a:t>
            </a:fld>
            <a:endParaRPr lang="en-US" dirty="0"/>
          </a:p>
        </p:txBody>
      </p:sp>
    </p:spTree>
    <p:extLst>
      <p:ext uri="{BB962C8B-B14F-4D97-AF65-F5344CB8AC3E}">
        <p14:creationId xmlns:p14="http://schemas.microsoft.com/office/powerpoint/2010/main" val="31257819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2_Title Slide with Linear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4687" y="3220833"/>
            <a:ext cx="8212886" cy="1470025"/>
          </a:xfrm>
        </p:spPr>
        <p:txBody>
          <a:bodyPr lIns="0" rIns="0" anchor="b" anchorCtr="0">
            <a:noAutofit/>
          </a:bodyPr>
          <a:lstStyle>
            <a:lvl1pPr>
              <a:lnSpc>
                <a:spcPct val="80000"/>
              </a:lnSpc>
              <a:defRPr sz="6500" b="0" spc="0" baseline="0">
                <a:solidFill>
                  <a:schemeClr val="bg1">
                    <a:alpha val="90000"/>
                  </a:schemeClr>
                </a:solidFill>
                <a:latin typeface="Intel Clear Pro" panose="020B0804020202060201" pitchFamily="34" charset="0"/>
                <a:ea typeface="Intel Clear Pro" panose="020B0804020202060201" pitchFamily="34" charset="0"/>
                <a:cs typeface="Intel Clear Pro" panose="020B0804020202060201" pitchFamily="34" charset="0"/>
              </a:defRPr>
            </a:lvl1pPr>
          </a:lstStyle>
          <a:p>
            <a:r>
              <a:rPr lang="en-US" dirty="0"/>
              <a:t>65pt Intel Clear Pro Title</a:t>
            </a:r>
            <a:br>
              <a:rPr lang="en-US" dirty="0"/>
            </a:br>
            <a:r>
              <a:rPr lang="en-US" dirty="0"/>
              <a:t>with Linear gradient</a:t>
            </a:r>
          </a:p>
        </p:txBody>
      </p:sp>
      <p:sp>
        <p:nvSpPr>
          <p:cNvPr id="3" name="Subtitle 2"/>
          <p:cNvSpPr>
            <a:spLocks noGrp="1"/>
          </p:cNvSpPr>
          <p:nvPr>
            <p:ph type="subTitle" idx="1" hasCustomPrompt="1"/>
          </p:nvPr>
        </p:nvSpPr>
        <p:spPr>
          <a:xfrm>
            <a:off x="455613" y="4657344"/>
            <a:ext cx="6330212" cy="1233813"/>
          </a:xfrm>
        </p:spPr>
        <p:txBody>
          <a:bodyPr lIns="0" rIns="0">
            <a:noAutofit/>
          </a:bodyPr>
          <a:lstStyle>
            <a:lvl1pPr marL="0" indent="0" algn="l">
              <a:buNone/>
              <a:defRPr sz="1600" b="0" i="0" baseline="0">
                <a:solidFill>
                  <a:schemeClr val="accent3"/>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16pt Intel Clear Subhead, Date, Etc.</a:t>
            </a:r>
          </a:p>
        </p:txBody>
      </p:sp>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51797" y="1738150"/>
            <a:ext cx="1248049" cy="82985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249193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 Section Brea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613" y="2810749"/>
            <a:ext cx="7772400" cy="1362075"/>
          </a:xfrm>
        </p:spPr>
        <p:txBody>
          <a:bodyPr anchor="b" anchorCtr="0">
            <a:noAutofit/>
          </a:bodyPr>
          <a:lstStyle>
            <a:lvl1pPr algn="l">
              <a:lnSpc>
                <a:spcPct val="80000"/>
              </a:lnSpc>
              <a:defRPr sz="5400" b="0" cap="none" spc="0" baseline="0">
                <a:solidFill>
                  <a:schemeClr val="tx2">
                    <a:alpha val="90000"/>
                  </a:schemeClr>
                </a:solidFill>
                <a:latin typeface="Intel Clear Pro" panose="020B0804020202060201" pitchFamily="34" charset="0"/>
                <a:ea typeface="Intel Clear Pro" panose="020B0804020202060201" pitchFamily="34" charset="0"/>
                <a:cs typeface="Intel Clear Pro" panose="020B0804020202060201" pitchFamily="34" charset="0"/>
              </a:defRPr>
            </a:lvl1pPr>
          </a:lstStyle>
          <a:p>
            <a:r>
              <a:rPr lang="en-US" dirty="0"/>
              <a:t>54pt Intel Clear </a:t>
            </a:r>
            <a:br>
              <a:rPr lang="en-US" dirty="0"/>
            </a:br>
            <a:r>
              <a:rPr lang="en-US" dirty="0"/>
              <a:t>white section break</a:t>
            </a:r>
          </a:p>
        </p:txBody>
      </p:sp>
      <p:sp>
        <p:nvSpPr>
          <p:cNvPr id="3" name="Text Placeholder 2"/>
          <p:cNvSpPr>
            <a:spLocks noGrp="1"/>
          </p:cNvSpPr>
          <p:nvPr>
            <p:ph type="body" idx="1" hasCustomPrompt="1"/>
          </p:nvPr>
        </p:nvSpPr>
        <p:spPr>
          <a:xfrm>
            <a:off x="455613" y="4321533"/>
            <a:ext cx="7772400" cy="1500187"/>
          </a:xfrm>
        </p:spPr>
        <p:txBody>
          <a:bodyPr anchor="t" anchorCtr="0">
            <a:noAutofit/>
          </a:bodyPr>
          <a:lstStyle>
            <a:lvl1pPr marL="0" indent="0">
              <a:buNone/>
              <a:defRPr sz="1600" b="0" baseline="0">
                <a:solidFill>
                  <a:schemeClr val="accent2"/>
                </a:solidFill>
                <a:latin typeface="+mn-lt"/>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16pt Intel Clear Subhead</a:t>
            </a:r>
          </a:p>
        </p:txBody>
      </p:sp>
      <p:sp>
        <p:nvSpPr>
          <p:cNvPr id="5"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240372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Blue Section Break">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userDrawn="1">
            <p:ph type="title" hasCustomPrompt="1"/>
          </p:nvPr>
        </p:nvSpPr>
        <p:spPr>
          <a:xfrm>
            <a:off x="455613" y="2810749"/>
            <a:ext cx="7772400" cy="1362075"/>
          </a:xfrm>
        </p:spPr>
        <p:txBody>
          <a:bodyPr anchor="b" anchorCtr="0">
            <a:noAutofit/>
          </a:bodyPr>
          <a:lstStyle>
            <a:lvl1pPr algn="l">
              <a:lnSpc>
                <a:spcPct val="80000"/>
              </a:lnSpc>
              <a:defRPr sz="5400" b="0" cap="none" spc="0" baseline="0">
                <a:solidFill>
                  <a:schemeClr val="bg1">
                    <a:alpha val="90000"/>
                  </a:schemeClr>
                </a:solidFill>
                <a:latin typeface="Intel Clear Pro" panose="020B0804020202060201" pitchFamily="34" charset="0"/>
                <a:ea typeface="Intel Clear Pro" panose="020B0804020202060201" pitchFamily="34" charset="0"/>
                <a:cs typeface="Intel Clear Pro" panose="020B0804020202060201" pitchFamily="34" charset="0"/>
              </a:defRPr>
            </a:lvl1pPr>
          </a:lstStyle>
          <a:p>
            <a:r>
              <a:rPr lang="en-US" dirty="0"/>
              <a:t>54pt Intel Clear </a:t>
            </a:r>
            <a:br>
              <a:rPr lang="en-US" dirty="0"/>
            </a:br>
            <a:r>
              <a:rPr lang="en-US" dirty="0"/>
              <a:t>blue section break</a:t>
            </a:r>
          </a:p>
        </p:txBody>
      </p:sp>
      <p:sp>
        <p:nvSpPr>
          <p:cNvPr id="3" name="Text Placeholder 2"/>
          <p:cNvSpPr>
            <a:spLocks noGrp="1"/>
          </p:cNvSpPr>
          <p:nvPr userDrawn="1">
            <p:ph type="body" idx="1" hasCustomPrompt="1"/>
          </p:nvPr>
        </p:nvSpPr>
        <p:spPr>
          <a:xfrm>
            <a:off x="455613" y="4321533"/>
            <a:ext cx="7772400" cy="1500187"/>
          </a:xfrm>
        </p:spPr>
        <p:txBody>
          <a:bodyPr anchor="t" anchorCtr="0">
            <a:noAutofit/>
          </a:bodyPr>
          <a:lstStyle>
            <a:lvl1pPr marL="0" indent="0">
              <a:buNone/>
              <a:defRPr sz="1600" b="0" i="0" baseline="0">
                <a:solidFill>
                  <a:srgbClr val="F3D54E"/>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16pt Intel Clear Subhead</a:t>
            </a:r>
          </a:p>
        </p:txBody>
      </p:sp>
    </p:spTree>
    <p:extLst>
      <p:ext uri="{BB962C8B-B14F-4D97-AF65-F5344CB8AC3E}">
        <p14:creationId xmlns:p14="http://schemas.microsoft.com/office/powerpoint/2010/main" val="1110112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ero Tex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55613" y="2979843"/>
            <a:ext cx="7772400" cy="1500187"/>
          </a:xfrm>
        </p:spPr>
        <p:txBody>
          <a:bodyPr anchor="t" anchorCtr="0">
            <a:noAutofit/>
          </a:bodyPr>
          <a:lstStyle>
            <a:lvl1pPr marL="0" indent="0">
              <a:buNone/>
              <a:defRPr sz="4000" b="0" baseline="0">
                <a:solidFill>
                  <a:schemeClr val="accent2"/>
                </a:solidFill>
                <a:latin typeface="Intel Clear Light" panose="020B0404020203020204" pitchFamily="34" charset="0"/>
                <a:ea typeface="Intel Clear Light" panose="020B0404020203020204" pitchFamily="34" charset="0"/>
                <a:cs typeface="Intel Clear Light" panose="020B0404020203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40pt Intel Clear Light Body.</a:t>
            </a:r>
            <a:br>
              <a:rPr lang="en-US" dirty="0"/>
            </a:br>
            <a:r>
              <a:rPr lang="en-US" dirty="0"/>
              <a:t>For content that is not a section, but has a big idea in text only.</a:t>
            </a:r>
          </a:p>
        </p:txBody>
      </p:sp>
      <p:sp>
        <p:nvSpPr>
          <p:cNvPr id="7" name="Title 1"/>
          <p:cNvSpPr>
            <a:spLocks noGrp="1"/>
          </p:cNvSpPr>
          <p:nvPr>
            <p:ph type="title" hasCustomPrompt="1"/>
          </p:nvPr>
        </p:nvSpPr>
        <p:spPr>
          <a:xfrm>
            <a:off x="455613" y="1469059"/>
            <a:ext cx="7772400" cy="1362075"/>
          </a:xfrm>
        </p:spPr>
        <p:txBody>
          <a:bodyPr anchor="b" anchorCtr="0">
            <a:noAutofit/>
          </a:bodyPr>
          <a:lstStyle>
            <a:lvl1pPr algn="l">
              <a:lnSpc>
                <a:spcPct val="80000"/>
              </a:lnSpc>
              <a:defRPr sz="4000" b="0" cap="none" spc="0" baseline="0">
                <a:solidFill>
                  <a:schemeClr val="tx2"/>
                </a:solidFill>
                <a:latin typeface="+mj-lt"/>
                <a:ea typeface="Intel Clear" panose="020B0604020203020204" pitchFamily="34" charset="0"/>
                <a:cs typeface="Arial" panose="020B0604020202020204" pitchFamily="34" charset="0"/>
              </a:defRPr>
            </a:lvl1pPr>
          </a:lstStyle>
          <a:p>
            <a:r>
              <a:rPr lang="en-US" dirty="0"/>
              <a:t>40pt Intel Clear Heading</a:t>
            </a:r>
          </a:p>
        </p:txBody>
      </p:sp>
      <p:sp>
        <p:nvSpPr>
          <p:cNvPr id="5"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4001256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lue Section Break Image">
    <p:bg>
      <p:bgPr>
        <a:gradFill>
          <a:gsLst>
            <a:gs pos="32000">
              <a:schemeClr val="tx2"/>
            </a:gs>
            <a:gs pos="95000">
              <a:srgbClr val="009FDF"/>
            </a:gs>
            <a:gs pos="78000">
              <a:srgbClr val="0071C5"/>
            </a:gs>
          </a:gsLst>
          <a:lin ang="19860000" scaled="0"/>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613" y="3013451"/>
            <a:ext cx="7772400" cy="1362075"/>
          </a:xfrm>
        </p:spPr>
        <p:txBody>
          <a:bodyPr anchor="b" anchorCtr="0">
            <a:noAutofit/>
          </a:bodyPr>
          <a:lstStyle>
            <a:lvl1pPr algn="l">
              <a:lnSpc>
                <a:spcPct val="80000"/>
              </a:lnSpc>
              <a:defRPr sz="5400" b="0" cap="none" spc="0" baseline="0">
                <a:solidFill>
                  <a:schemeClr val="bg1">
                    <a:alpha val="90000"/>
                  </a:schemeClr>
                </a:solidFill>
                <a:latin typeface="Intel Clear Pro" panose="020B0804020202060201" pitchFamily="34" charset="0"/>
                <a:ea typeface="Intel Clear Pro" panose="020B0804020202060201" pitchFamily="34" charset="0"/>
                <a:cs typeface="Intel Clear Pro" panose="020B0804020202060201" pitchFamily="34" charset="0"/>
              </a:defRPr>
            </a:lvl1pPr>
          </a:lstStyle>
          <a:p>
            <a:r>
              <a:rPr lang="en-US" dirty="0"/>
              <a:t>54pt Intel Clear blue section</a:t>
            </a:r>
          </a:p>
        </p:txBody>
      </p:sp>
      <p:sp>
        <p:nvSpPr>
          <p:cNvPr id="3" name="Text Placeholder 2"/>
          <p:cNvSpPr>
            <a:spLocks noGrp="1"/>
          </p:cNvSpPr>
          <p:nvPr>
            <p:ph type="body" idx="1" hasCustomPrompt="1"/>
          </p:nvPr>
        </p:nvSpPr>
        <p:spPr>
          <a:xfrm>
            <a:off x="455613" y="4465049"/>
            <a:ext cx="7772400" cy="1500187"/>
          </a:xfrm>
        </p:spPr>
        <p:txBody>
          <a:bodyPr anchor="t" anchorCtr="0">
            <a:noAutofit/>
          </a:bodyPr>
          <a:lstStyle>
            <a:lvl1pPr marL="0" indent="0">
              <a:buNone/>
              <a:defRPr sz="1600" b="0" baseline="0">
                <a:solidFill>
                  <a:schemeClr val="accent3"/>
                </a:solidFill>
                <a:latin typeface="+mn-lt"/>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16pt Arial Subhead</a:t>
            </a:r>
          </a:p>
        </p:txBody>
      </p:sp>
      <p:sp>
        <p:nvSpPr>
          <p:cNvPr id="5" name="Picture Placeholder 4"/>
          <p:cNvSpPr>
            <a:spLocks noGrp="1"/>
          </p:cNvSpPr>
          <p:nvPr>
            <p:ph type="pic" sz="quarter" idx="13" hasCustomPrompt="1"/>
          </p:nvPr>
        </p:nvSpPr>
        <p:spPr>
          <a:xfrm>
            <a:off x="0" y="2"/>
            <a:ext cx="9144000" cy="3432175"/>
          </a:xfrm>
          <a:solidFill>
            <a:schemeClr val="bg2">
              <a:lumMod val="60000"/>
              <a:lumOff val="40000"/>
            </a:schemeClr>
          </a:solidFill>
        </p:spPr>
        <p:txBody>
          <a:bodyPr/>
          <a:lstStyle>
            <a:lvl1pPr>
              <a:defRPr baseline="0">
                <a:solidFill>
                  <a:srgbClr val="0071C5"/>
                </a:solidFill>
              </a:defRPr>
            </a:lvl1pPr>
          </a:lstStyle>
          <a:p>
            <a:r>
              <a:rPr lang="en-US" dirty="0"/>
              <a:t>Insert photo here. Drag picture to placeholder or click icon to add.</a:t>
            </a:r>
          </a:p>
        </p:txBody>
      </p:sp>
    </p:spTree>
    <p:extLst>
      <p:ext uri="{BB962C8B-B14F-4D97-AF65-F5344CB8AC3E}">
        <p14:creationId xmlns:p14="http://schemas.microsoft.com/office/powerpoint/2010/main" val="3843762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6"/>
          <p:cNvSpPr>
            <a:spLocks noGrp="1"/>
          </p:cNvSpPr>
          <p:nvPr>
            <p:ph type="title" hasCustomPrompt="1"/>
          </p:nvPr>
        </p:nvSpPr>
        <p:spPr>
          <a:xfrm>
            <a:off x="455613" y="411797"/>
            <a:ext cx="8229600" cy="115824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4"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413716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3328961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reserve="1">
  <p:cSld name="Back Cover Radial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pic>
        <p:nvPicPr>
          <p:cNvPr id="5" name="Picture 4" descr="\\.psf\Home\Desktop\Inte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85633" y="2836517"/>
            <a:ext cx="2062274" cy="135922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557009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B050B-2A25-4D59-913A-4C66D744DE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553A7A2-8CFD-4E5F-B989-8597A32E26E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19B608-4D2B-4BC6-9540-BC782040B2CB}"/>
              </a:ext>
            </a:extLst>
          </p:cNvPr>
          <p:cNvSpPr>
            <a:spLocks noGrp="1"/>
          </p:cNvSpPr>
          <p:nvPr>
            <p:ph type="dt" sz="half" idx="10"/>
          </p:nvPr>
        </p:nvSpPr>
        <p:spPr/>
        <p:txBody>
          <a:bodyPr/>
          <a:lstStyle/>
          <a:p>
            <a:fld id="{D2CD55EB-3AF8-480F-9671-3238A12F9443}" type="datetimeFigureOut">
              <a:rPr lang="en-US" smtClean="0"/>
              <a:t>8/14/2020</a:t>
            </a:fld>
            <a:endParaRPr lang="en-US"/>
          </a:p>
        </p:txBody>
      </p:sp>
      <p:sp>
        <p:nvSpPr>
          <p:cNvPr id="5" name="Footer Placeholder 4">
            <a:extLst>
              <a:ext uri="{FF2B5EF4-FFF2-40B4-BE49-F238E27FC236}">
                <a16:creationId xmlns:a16="http://schemas.microsoft.com/office/drawing/2014/main" id="{2CA11790-105A-4670-946F-D1D4654BF7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E8ADF-8E4F-4560-9D12-6B7596E749DF}"/>
              </a:ext>
            </a:extLst>
          </p:cNvPr>
          <p:cNvSpPr>
            <a:spLocks noGrp="1"/>
          </p:cNvSpPr>
          <p:nvPr>
            <p:ph type="sldNum" sz="quarter" idx="12"/>
          </p:nvPr>
        </p:nvSpPr>
        <p:spPr/>
        <p:txBody>
          <a:bodyPr/>
          <a:lstStyle/>
          <a:p>
            <a:fld id="{8F711F9E-C109-46B5-A450-D2591D9AADBE}" type="slidenum">
              <a:rPr lang="en-US" smtClean="0"/>
              <a:t>‹#›</a:t>
            </a:fld>
            <a:endParaRPr lang="en-US"/>
          </a:p>
        </p:txBody>
      </p:sp>
    </p:spTree>
    <p:extLst>
      <p:ext uri="{BB962C8B-B14F-4D97-AF65-F5344CB8AC3E}">
        <p14:creationId xmlns:p14="http://schemas.microsoft.com/office/powerpoint/2010/main" val="3293513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
    <p:bg>
      <p:bgPr>
        <a:gradFill>
          <a:gsLst>
            <a:gs pos="30000">
              <a:schemeClr val="tx2"/>
            </a:gs>
            <a:gs pos="100000">
              <a:srgbClr val="009FDF"/>
            </a:gs>
            <a:gs pos="65000">
              <a:srgbClr val="0071C5"/>
            </a:gs>
          </a:gsLst>
          <a:lin ang="19860000" scaled="0"/>
        </a:gradFill>
        <a:effectLst/>
      </p:bgPr>
    </p:bg>
    <p:spTree>
      <p:nvGrpSpPr>
        <p:cNvPr id="1" name=""/>
        <p:cNvGrpSpPr/>
        <p:nvPr/>
      </p:nvGrpSpPr>
      <p:grpSpPr>
        <a:xfrm>
          <a:off x="0" y="0"/>
          <a:ext cx="0" cy="0"/>
          <a:chOff x="0" y="0"/>
          <a:chExt cx="0" cy="0"/>
        </a:xfrm>
      </p:grpSpPr>
      <p:sp>
        <p:nvSpPr>
          <p:cNvPr id="10" name="Picture Placeholder 8"/>
          <p:cNvSpPr>
            <a:spLocks noGrp="1"/>
          </p:cNvSpPr>
          <p:nvPr>
            <p:ph type="pic" sz="quarter" idx="13" hasCustomPrompt="1"/>
          </p:nvPr>
        </p:nvSpPr>
        <p:spPr>
          <a:xfrm>
            <a:off x="0" y="0"/>
            <a:ext cx="9144000" cy="6358467"/>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vl1pPr>
          </a:lstStyle>
          <a:p>
            <a:r>
              <a:rPr lang="en-US" dirty="0"/>
              <a:t>Insert photo here. Drag picture to placeholder or click icon to add.</a:t>
            </a:r>
          </a:p>
        </p:txBody>
      </p:sp>
      <p:sp>
        <p:nvSpPr>
          <p:cNvPr id="13" name="Title 1"/>
          <p:cNvSpPr>
            <a:spLocks noGrp="1"/>
          </p:cNvSpPr>
          <p:nvPr>
            <p:ph type="ctrTitle" hasCustomPrompt="1"/>
          </p:nvPr>
        </p:nvSpPr>
        <p:spPr>
          <a:xfrm>
            <a:off x="444687" y="3220833"/>
            <a:ext cx="8212886" cy="1470025"/>
          </a:xfrm>
        </p:spPr>
        <p:txBody>
          <a:bodyPr lIns="0" rIns="0" anchor="b" anchorCtr="0">
            <a:noAutofit/>
          </a:bodyPr>
          <a:lstStyle>
            <a:lvl1pPr>
              <a:lnSpc>
                <a:spcPct val="80000"/>
              </a:lnSpc>
              <a:defRPr sz="6500" b="0" spc="0" baseline="0">
                <a:solidFill>
                  <a:schemeClr val="bg1">
                    <a:alpha val="90000"/>
                  </a:schemeClr>
                </a:solidFill>
                <a:latin typeface="Intel Clear Pro" panose="020B0804020202060201" pitchFamily="34" charset="0"/>
                <a:ea typeface="Intel Clear Pro" panose="020B0804020202060201" pitchFamily="34" charset="0"/>
                <a:cs typeface="Intel Clear Pro" panose="020B0804020202060201" pitchFamily="34" charset="0"/>
              </a:defRPr>
            </a:lvl1pPr>
          </a:lstStyle>
          <a:p>
            <a:r>
              <a:rPr lang="en-US" dirty="0"/>
              <a:t>65pt Intel Clear Title</a:t>
            </a:r>
            <a:br>
              <a:rPr lang="en-US" dirty="0"/>
            </a:br>
            <a:r>
              <a:rPr lang="en-US" dirty="0"/>
              <a:t>with image</a:t>
            </a:r>
          </a:p>
        </p:txBody>
      </p:sp>
      <p:sp>
        <p:nvSpPr>
          <p:cNvPr id="14" name="Subtitle 2"/>
          <p:cNvSpPr>
            <a:spLocks noGrp="1"/>
          </p:cNvSpPr>
          <p:nvPr>
            <p:ph type="subTitle" idx="1" hasCustomPrompt="1"/>
          </p:nvPr>
        </p:nvSpPr>
        <p:spPr>
          <a:xfrm>
            <a:off x="455613" y="4657344"/>
            <a:ext cx="6330212" cy="1233813"/>
          </a:xfrm>
        </p:spPr>
        <p:txBody>
          <a:bodyPr lIns="0" rIns="0">
            <a:noAutofit/>
          </a:bodyPr>
          <a:lstStyle>
            <a:lvl1pPr marL="0" indent="0" algn="l">
              <a:buNone/>
              <a:defRPr sz="1600" b="0" i="0" baseline="0">
                <a:solidFill>
                  <a:schemeClr val="accent3"/>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16pt Intel Clear Subhead, Date, Etc.</a:t>
            </a:r>
          </a:p>
        </p:txBody>
      </p:sp>
      <p:pic>
        <p:nvPicPr>
          <p:cNvPr id="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51797" y="1738150"/>
            <a:ext cx="1248049" cy="82985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80832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Bulleted Text">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455613" y="411797"/>
            <a:ext cx="8229600" cy="115824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9" name="Content Placeholder 8"/>
          <p:cNvSpPr>
            <a:spLocks noGrp="1"/>
          </p:cNvSpPr>
          <p:nvPr>
            <p:ph sz="quarter" idx="13" hasCustomPrompt="1"/>
          </p:nvPr>
        </p:nvSpPr>
        <p:spPr>
          <a:xfrm>
            <a:off x="455613" y="1604434"/>
            <a:ext cx="8228012" cy="4567767"/>
          </a:xfrm>
        </p:spPr>
        <p:txBody>
          <a:bodyPr/>
          <a:lstStyle>
            <a:lvl1pPr>
              <a:defRPr>
                <a:solidFill>
                  <a:srgbClr val="0071C5"/>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200">
                <a:solidFill>
                  <a:schemeClr val="tx2"/>
                </a:solidFill>
              </a:defRPr>
            </a:lvl5pPr>
          </a:lstStyle>
          <a:p>
            <a:pPr lvl="0"/>
            <a:r>
              <a:rPr lang="en-US" dirty="0"/>
              <a:t>18pt Intel Clear body text</a:t>
            </a:r>
          </a:p>
          <a:p>
            <a:pPr lvl="1"/>
            <a:r>
              <a:rPr lang="en-US" dirty="0"/>
              <a:t>18pt Intel Clear bullet one</a:t>
            </a:r>
          </a:p>
          <a:p>
            <a:pPr lvl="2"/>
            <a:r>
              <a:rPr lang="en-US" dirty="0"/>
              <a:t>16pt Intel Clear sub-bullet</a:t>
            </a:r>
          </a:p>
          <a:p>
            <a:pPr lvl="3"/>
            <a:r>
              <a:rPr lang="en-US" dirty="0"/>
              <a:t>14pt Intel Clear fourth level</a:t>
            </a:r>
          </a:p>
          <a:p>
            <a:pPr lvl="4"/>
            <a:r>
              <a:rPr lang="en-US" dirty="0"/>
              <a:t>12pt Intel Clear fifth level</a:t>
            </a:r>
          </a:p>
        </p:txBody>
      </p:sp>
      <p:sp>
        <p:nvSpPr>
          <p:cNvPr id="5"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1358511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with Image">
    <p:spTree>
      <p:nvGrpSpPr>
        <p:cNvPr id="1" name=""/>
        <p:cNvGrpSpPr/>
        <p:nvPr/>
      </p:nvGrpSpPr>
      <p:grpSpPr>
        <a:xfrm>
          <a:off x="0" y="0"/>
          <a:ext cx="0" cy="0"/>
          <a:chOff x="0" y="0"/>
          <a:chExt cx="0" cy="0"/>
        </a:xfrm>
      </p:grpSpPr>
      <p:sp>
        <p:nvSpPr>
          <p:cNvPr id="15" name="Content Placeholder 2"/>
          <p:cNvSpPr>
            <a:spLocks noGrp="1"/>
          </p:cNvSpPr>
          <p:nvPr>
            <p:ph sz="half" idx="1" hasCustomPrompt="1"/>
          </p:nvPr>
        </p:nvSpPr>
        <p:spPr>
          <a:xfrm>
            <a:off x="455613" y="1604432"/>
            <a:ext cx="4006851" cy="4567767"/>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a:t>14pt Intel Clear third level</a:t>
            </a:r>
          </a:p>
          <a:p>
            <a:pPr lvl="3"/>
            <a:r>
              <a:rPr lang="en-US" dirty="0"/>
              <a:t>12pt Intel Clear fourth level</a:t>
            </a:r>
          </a:p>
          <a:p>
            <a:pPr lvl="4"/>
            <a:r>
              <a:rPr lang="en-US" dirty="0"/>
              <a:t>12pt Intel Clear fifth level</a:t>
            </a:r>
          </a:p>
        </p:txBody>
      </p:sp>
      <p:sp>
        <p:nvSpPr>
          <p:cNvPr id="8" name="Title 6"/>
          <p:cNvSpPr>
            <a:spLocks noGrp="1"/>
          </p:cNvSpPr>
          <p:nvPr>
            <p:ph type="title" hasCustomPrompt="1"/>
          </p:nvPr>
        </p:nvSpPr>
        <p:spPr>
          <a:xfrm>
            <a:off x="455613" y="411797"/>
            <a:ext cx="8229600" cy="115824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9" name="Picture Placeholder 8"/>
          <p:cNvSpPr>
            <a:spLocks noGrp="1"/>
          </p:cNvSpPr>
          <p:nvPr>
            <p:ph type="pic" sz="quarter" idx="13"/>
          </p:nvPr>
        </p:nvSpPr>
        <p:spPr>
          <a:xfrm>
            <a:off x="4830764" y="1257907"/>
            <a:ext cx="3181123" cy="2227933"/>
          </a:xfrm>
          <a:solidFill>
            <a:schemeClr val="bg2">
              <a:lumMod val="60000"/>
              <a:lumOff val="40000"/>
            </a:schemeClr>
          </a:solidFill>
        </p:spPr>
        <p:txBody>
          <a:bodyPr/>
          <a:lstStyle>
            <a:lvl1pPr>
              <a:defRPr sz="1800">
                <a:latin typeface="Intel Clear"/>
              </a:defRPr>
            </a:lvl1pPr>
          </a:lstStyle>
          <a:p>
            <a:endParaRPr lang="en-US" sz="1100" dirty="0">
              <a:latin typeface="Arial"/>
            </a:endParaRPr>
          </a:p>
        </p:txBody>
      </p:sp>
      <p:sp>
        <p:nvSpPr>
          <p:cNvPr id="10" name="Picture Placeholder 8"/>
          <p:cNvSpPr>
            <a:spLocks noGrp="1"/>
          </p:cNvSpPr>
          <p:nvPr>
            <p:ph type="pic" sz="quarter" idx="14"/>
          </p:nvPr>
        </p:nvSpPr>
        <p:spPr>
          <a:xfrm>
            <a:off x="4830764" y="3791863"/>
            <a:ext cx="3181123" cy="2227933"/>
          </a:xfrm>
          <a:solidFill>
            <a:schemeClr val="bg2">
              <a:lumMod val="60000"/>
              <a:lumOff val="40000"/>
            </a:schemeClr>
          </a:solidFill>
        </p:spPr>
        <p:txBody>
          <a:bodyPr/>
          <a:lstStyle>
            <a:lvl1pPr>
              <a:defRPr sz="1800">
                <a:latin typeface="Intel Clear"/>
              </a:defRPr>
            </a:lvl1pPr>
          </a:lstStyle>
          <a:p>
            <a:endParaRPr lang="en-US" sz="1100" dirty="0">
              <a:latin typeface="Arial"/>
            </a:endParaRPr>
          </a:p>
        </p:txBody>
      </p:sp>
      <p:sp>
        <p:nvSpPr>
          <p:cNvPr id="11"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2598914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5" name="Content Placeholder 2"/>
          <p:cNvSpPr>
            <a:spLocks noGrp="1"/>
          </p:cNvSpPr>
          <p:nvPr>
            <p:ph sz="half" idx="1" hasCustomPrompt="1"/>
          </p:nvPr>
        </p:nvSpPr>
        <p:spPr>
          <a:xfrm>
            <a:off x="455613" y="1604432"/>
            <a:ext cx="4006851" cy="4567767"/>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a:t>14pt Intel Clear third level</a:t>
            </a:r>
          </a:p>
          <a:p>
            <a:pPr lvl="3"/>
            <a:r>
              <a:rPr lang="en-US" dirty="0"/>
              <a:t>12pt Intel Clear fourth level</a:t>
            </a:r>
          </a:p>
          <a:p>
            <a:pPr lvl="4"/>
            <a:r>
              <a:rPr lang="en-US" dirty="0"/>
              <a:t>12pt Intel Clear fifth level</a:t>
            </a:r>
          </a:p>
        </p:txBody>
      </p:sp>
      <p:sp>
        <p:nvSpPr>
          <p:cNvPr id="16" name="Content Placeholder 2"/>
          <p:cNvSpPr>
            <a:spLocks noGrp="1"/>
          </p:cNvSpPr>
          <p:nvPr>
            <p:ph sz="half" idx="13" hasCustomPrompt="1"/>
          </p:nvPr>
        </p:nvSpPr>
        <p:spPr>
          <a:xfrm>
            <a:off x="4678363" y="1604432"/>
            <a:ext cx="4005264" cy="4567767"/>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a:t>14pt Intel Clear third level</a:t>
            </a:r>
          </a:p>
          <a:p>
            <a:pPr lvl="3"/>
            <a:r>
              <a:rPr lang="en-US" dirty="0"/>
              <a:t>12pt Intel Clear fourth level</a:t>
            </a:r>
          </a:p>
          <a:p>
            <a:pPr lvl="4"/>
            <a:r>
              <a:rPr lang="en-US" dirty="0"/>
              <a:t>12pt Intel Clear fifth level</a:t>
            </a:r>
          </a:p>
        </p:txBody>
      </p:sp>
      <p:sp>
        <p:nvSpPr>
          <p:cNvPr id="8" name="Title 6"/>
          <p:cNvSpPr>
            <a:spLocks noGrp="1"/>
          </p:cNvSpPr>
          <p:nvPr>
            <p:ph type="title" hasCustomPrompt="1"/>
          </p:nvPr>
        </p:nvSpPr>
        <p:spPr>
          <a:xfrm>
            <a:off x="455613" y="411797"/>
            <a:ext cx="8229600" cy="115824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6"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4062063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with Attribut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5613" y="1604434"/>
            <a:ext cx="8228013" cy="4567767"/>
          </a:xfrm>
        </p:spPr>
        <p:txBody>
          <a:bodyPr anchor="ctr" anchorCtr="0"/>
          <a:lstStyle>
            <a:lvl1pPr marL="190500" indent="-190500">
              <a:defRPr sz="3600" b="1" baseline="0">
                <a:solidFill>
                  <a:schemeClr val="accent1"/>
                </a:solidFill>
                <a:latin typeface="+mn-lt"/>
                <a:cs typeface="Arial" panose="020B0604020202020204" pitchFamily="34" charset="0"/>
              </a:defRPr>
            </a:lvl1pPr>
            <a:lvl2pPr marL="417513" indent="-225425">
              <a:buFont typeface="Intel Clear" pitchFamily="34" charset="0"/>
              <a:buChar char="–"/>
              <a:defRPr sz="1200" baseline="0">
                <a:latin typeface="+mn-lt"/>
                <a:cs typeface="Arial" panose="020B0604020202020204" pitchFamily="34" charset="0"/>
              </a:defRPr>
            </a:lvl2pPr>
            <a:lvl3pPr marL="685800" indent="-228600">
              <a:buFont typeface="Intel Clear" pitchFamily="34" charset="0"/>
              <a:buChar char="–"/>
              <a:defRPr sz="1200">
                <a:latin typeface="+mn-lt"/>
              </a:defRPr>
            </a:lvl3pPr>
            <a:lvl4pPr>
              <a:buFont typeface="Intel Clear" pitchFamily="34" charset="0"/>
              <a:buChar char="–"/>
              <a:defRPr sz="1100">
                <a:latin typeface="+mn-lt"/>
              </a:defRPr>
            </a:lvl4pPr>
            <a:lvl5pPr>
              <a:buFont typeface="Intel Clear" pitchFamily="34" charset="0"/>
              <a:buChar char="–"/>
              <a:defRPr sz="1050">
                <a:latin typeface="+mn-lt"/>
              </a:defRPr>
            </a:lvl5pPr>
          </a:lstStyle>
          <a:p>
            <a:pPr lvl="0"/>
            <a:r>
              <a:rPr lang="en-US" dirty="0"/>
              <a:t>“36pt Intel Clear Bold Text”</a:t>
            </a:r>
          </a:p>
          <a:p>
            <a:pPr lvl="1"/>
            <a:r>
              <a:rPr lang="en-US" dirty="0" err="1"/>
              <a:t>12pt</a:t>
            </a:r>
            <a:r>
              <a:rPr lang="en-US" dirty="0"/>
              <a:t> Attribution</a:t>
            </a:r>
          </a:p>
          <a:p>
            <a:pPr lvl="2"/>
            <a:r>
              <a:rPr lang="en-US" dirty="0"/>
              <a:t>Third level</a:t>
            </a:r>
          </a:p>
          <a:p>
            <a:pPr lvl="3"/>
            <a:r>
              <a:rPr lang="en-US" dirty="0"/>
              <a:t>Fourth level</a:t>
            </a:r>
          </a:p>
          <a:p>
            <a:pPr lvl="4"/>
            <a:r>
              <a:rPr lang="en-US" dirty="0"/>
              <a:t>Fifth level</a:t>
            </a:r>
          </a:p>
        </p:txBody>
      </p:sp>
      <p:sp>
        <p:nvSpPr>
          <p:cNvPr id="7" name="Title 6"/>
          <p:cNvSpPr>
            <a:spLocks noGrp="1"/>
          </p:cNvSpPr>
          <p:nvPr>
            <p:ph type="title" hasCustomPrompt="1"/>
          </p:nvPr>
        </p:nvSpPr>
        <p:spPr>
          <a:xfrm>
            <a:off x="455613" y="411797"/>
            <a:ext cx="8229600" cy="115824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5"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1192946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Bleed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0" y="0"/>
            <a:ext cx="9144000" cy="6475228"/>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atin typeface="+mj-lt"/>
              </a:defRPr>
            </a:lvl1pPr>
          </a:lstStyle>
          <a:p>
            <a:r>
              <a:rPr lang="en-US" dirty="0"/>
              <a:t>Insert photo here. Drag picture to placeholder or click icon to add.</a:t>
            </a:r>
          </a:p>
        </p:txBody>
      </p:sp>
      <p:sp>
        <p:nvSpPr>
          <p:cNvPr id="7" name="Title 6"/>
          <p:cNvSpPr>
            <a:spLocks noGrp="1"/>
          </p:cNvSpPr>
          <p:nvPr>
            <p:ph type="title" hasCustomPrompt="1"/>
          </p:nvPr>
        </p:nvSpPr>
        <p:spPr>
          <a:xfrm>
            <a:off x="455613" y="411797"/>
            <a:ext cx="8229600" cy="115824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5"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3638207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Bottom Half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0" y="3432175"/>
            <a:ext cx="9144000" cy="3064318"/>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vl1pPr>
          </a:lstStyle>
          <a:p>
            <a:r>
              <a:rPr lang="en-US" dirty="0"/>
              <a:t>Insert photo here. Drag picture to placeholder or click icon to add.</a:t>
            </a:r>
          </a:p>
        </p:txBody>
      </p:sp>
      <p:sp>
        <p:nvSpPr>
          <p:cNvPr id="18" name="Content Placeholder 2"/>
          <p:cNvSpPr>
            <a:spLocks noGrp="1"/>
          </p:cNvSpPr>
          <p:nvPr>
            <p:ph sz="half" idx="1" hasCustomPrompt="1"/>
          </p:nvPr>
        </p:nvSpPr>
        <p:spPr>
          <a:xfrm>
            <a:off x="455613" y="1604433"/>
            <a:ext cx="4006851" cy="1745720"/>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one</a:t>
            </a:r>
          </a:p>
          <a:p>
            <a:pPr lvl="2"/>
            <a:r>
              <a:rPr lang="en-US" dirty="0"/>
              <a:t>14pt Intel Clear third level</a:t>
            </a:r>
          </a:p>
          <a:p>
            <a:pPr lvl="3"/>
            <a:r>
              <a:rPr lang="en-US" dirty="0"/>
              <a:t>12pt Intel Clear fourth level</a:t>
            </a:r>
          </a:p>
          <a:p>
            <a:pPr lvl="4"/>
            <a:r>
              <a:rPr lang="en-US" dirty="0"/>
              <a:t>12pt Intel Clear fifth level</a:t>
            </a:r>
          </a:p>
        </p:txBody>
      </p:sp>
      <p:sp>
        <p:nvSpPr>
          <p:cNvPr id="19" name="Content Placeholder 2"/>
          <p:cNvSpPr>
            <a:spLocks noGrp="1"/>
          </p:cNvSpPr>
          <p:nvPr>
            <p:ph sz="half" idx="15" hasCustomPrompt="1"/>
          </p:nvPr>
        </p:nvSpPr>
        <p:spPr>
          <a:xfrm>
            <a:off x="4678363" y="1604433"/>
            <a:ext cx="4005264" cy="1745720"/>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a:t>14pt Intel Clear third level</a:t>
            </a:r>
          </a:p>
          <a:p>
            <a:pPr lvl="3"/>
            <a:r>
              <a:rPr lang="en-US" dirty="0"/>
              <a:t>12pt Intel Clear fourth level</a:t>
            </a:r>
          </a:p>
          <a:p>
            <a:pPr lvl="4"/>
            <a:r>
              <a:rPr lang="en-US" dirty="0"/>
              <a:t>12pt Intel Clear fifth level</a:t>
            </a:r>
          </a:p>
        </p:txBody>
      </p:sp>
      <p:sp>
        <p:nvSpPr>
          <p:cNvPr id="3" name="TextBox 2"/>
          <p:cNvSpPr txBox="1"/>
          <p:nvPr userDrawn="1"/>
        </p:nvSpPr>
        <p:spPr>
          <a:xfrm>
            <a:off x="1009487" y="6634394"/>
            <a:ext cx="184731" cy="246221"/>
          </a:xfrm>
          <a:prstGeom prst="rect">
            <a:avLst/>
          </a:prstGeom>
          <a:noFill/>
        </p:spPr>
        <p:txBody>
          <a:bodyPr wrap="none" rtlCol="0">
            <a:spAutoFit/>
          </a:bodyPr>
          <a:lstStyle/>
          <a:p>
            <a:endParaRPr lang="en-US" sz="1000" dirty="0">
              <a:solidFill>
                <a:schemeClr val="tx2"/>
              </a:solidFill>
              <a:cs typeface="Arial" panose="020B0604020202020204" pitchFamily="34" charset="0"/>
            </a:endParaRPr>
          </a:p>
        </p:txBody>
      </p:sp>
      <p:sp>
        <p:nvSpPr>
          <p:cNvPr id="10" name="Title 6"/>
          <p:cNvSpPr>
            <a:spLocks noGrp="1"/>
          </p:cNvSpPr>
          <p:nvPr>
            <p:ph type="title" hasCustomPrompt="1"/>
          </p:nvPr>
        </p:nvSpPr>
        <p:spPr>
          <a:xfrm>
            <a:off x="455613" y="411797"/>
            <a:ext cx="8229600" cy="115824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8"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2392689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Right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4678364" y="0"/>
            <a:ext cx="4465637" cy="6464594"/>
          </a:xfrm>
          <a:solidFill>
            <a:schemeClr val="bg2">
              <a:lumMod val="60000"/>
              <a:lumOff val="40000"/>
            </a:schemeClr>
          </a:solidFill>
        </p:spPr>
        <p:txBody>
          <a:bodyPr/>
          <a:lstStyle>
            <a:lvl1pPr>
              <a:defRPr baseline="0"/>
            </a:lvl1pPr>
          </a:lstStyle>
          <a:p>
            <a:r>
              <a:rPr lang="en-US" dirty="0"/>
              <a:t>Insert photo here. Drag picture to placeholder or click icon to add.</a:t>
            </a:r>
          </a:p>
        </p:txBody>
      </p:sp>
      <p:sp>
        <p:nvSpPr>
          <p:cNvPr id="2" name="Title 1"/>
          <p:cNvSpPr>
            <a:spLocks noGrp="1"/>
          </p:cNvSpPr>
          <p:nvPr>
            <p:ph type="title" hasCustomPrompt="1"/>
          </p:nvPr>
        </p:nvSpPr>
        <p:spPr>
          <a:xfrm>
            <a:off x="455613" y="411797"/>
            <a:ext cx="4006850" cy="1158240"/>
          </a:xfrm>
        </p:spPr>
        <p:txBody>
          <a:bodyPr>
            <a:noAutofit/>
          </a:bodyPr>
          <a:lstStyle>
            <a:lvl1pPr>
              <a:defRPr sz="2800" b="0" i="0" baseline="0">
                <a:solidFill>
                  <a:schemeClr val="tx2"/>
                </a:solidFill>
                <a:latin typeface="+mj-lt"/>
                <a:cs typeface="Arial" panose="020B0604020202020204" pitchFamily="34" charset="0"/>
              </a:defRPr>
            </a:lvl1pPr>
          </a:lstStyle>
          <a:p>
            <a:r>
              <a:rPr lang="en-US" dirty="0"/>
              <a:t>28pt Intel Clear Headline</a:t>
            </a:r>
          </a:p>
        </p:txBody>
      </p:sp>
      <p:sp>
        <p:nvSpPr>
          <p:cNvPr id="17" name="Content Placeholder 2"/>
          <p:cNvSpPr>
            <a:spLocks noGrp="1"/>
          </p:cNvSpPr>
          <p:nvPr>
            <p:ph sz="half" idx="1" hasCustomPrompt="1"/>
          </p:nvPr>
        </p:nvSpPr>
        <p:spPr>
          <a:xfrm>
            <a:off x="455614" y="1766992"/>
            <a:ext cx="4006850" cy="4567767"/>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a:t>14pt Intel Clear third level</a:t>
            </a:r>
          </a:p>
          <a:p>
            <a:pPr lvl="3"/>
            <a:r>
              <a:rPr lang="en-US" dirty="0"/>
              <a:t>12pt Intel Clear fourth level</a:t>
            </a:r>
          </a:p>
          <a:p>
            <a:pPr lvl="4"/>
            <a:r>
              <a:rPr lang="en-US" dirty="0"/>
              <a:t>12pt Intel Clear fifth level</a:t>
            </a:r>
          </a:p>
        </p:txBody>
      </p:sp>
      <p:sp>
        <p:nvSpPr>
          <p:cNvPr id="7"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2900421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userDrawn="1"/>
        </p:nvSpPr>
        <p:spPr>
          <a:xfrm>
            <a:off x="-1587" y="6473952"/>
            <a:ext cx="9144000" cy="384048"/>
          </a:xfrm>
          <a:prstGeom prst="rect">
            <a:avLst/>
          </a:prstGeom>
          <a:gradFill flip="none" rotWithShape="1">
            <a:gsLst>
              <a:gs pos="32000">
                <a:schemeClr val="tx2"/>
              </a:gs>
              <a:gs pos="95000">
                <a:srgbClr val="009FDF"/>
              </a:gs>
              <a:gs pos="78000">
                <a:srgbClr val="0071C5"/>
              </a:gs>
            </a:gsLst>
            <a:lin ang="1986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pic>
        <p:nvPicPr>
          <p:cNvPr id="10" name="Picture 2" descr="\\.psf\Home\Desktop\Intel.png"/>
          <p:cNvPicPr>
            <a:picLocks noChangeAspect="1" noChangeArrowheads="1"/>
          </p:cNvPicPr>
          <p:nvPr userDrawn="1"/>
        </p:nvPicPr>
        <p:blipFill>
          <a:blip r:embed="rId19" cstate="screen">
            <a:extLst>
              <a:ext uri="{28A0092B-C50C-407E-A947-70E740481C1C}">
                <a14:useLocalDpi xmlns:a14="http://schemas.microsoft.com/office/drawing/2010/main" val="0"/>
              </a:ext>
            </a:extLst>
          </a:blip>
          <a:srcRect/>
          <a:stretch>
            <a:fillRect/>
          </a:stretch>
        </p:blipFill>
        <p:spPr bwMode="auto">
          <a:xfrm>
            <a:off x="8239915" y="6545911"/>
            <a:ext cx="364336" cy="240131"/>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Placeholder 1"/>
          <p:cNvSpPr>
            <a:spLocks noGrp="1"/>
          </p:cNvSpPr>
          <p:nvPr>
            <p:ph type="title"/>
          </p:nvPr>
        </p:nvSpPr>
        <p:spPr>
          <a:xfrm>
            <a:off x="455613" y="413507"/>
            <a:ext cx="8229600" cy="1158240"/>
          </a:xfrm>
          <a:prstGeom prst="rect">
            <a:avLst/>
          </a:prstGeom>
        </p:spPr>
        <p:txBody>
          <a:bodyPr vert="horz" lIns="0" tIns="0" rIns="0" bIns="0" rtlCol="0" anchor="t" anchorCtr="0">
            <a:noAutofit/>
          </a:bodyPr>
          <a:lstStyle/>
          <a:p>
            <a:r>
              <a:rPr lang="en-US" dirty="0"/>
              <a:t>28pt Intel Clear Headline</a:t>
            </a:r>
          </a:p>
        </p:txBody>
      </p:sp>
      <p:sp>
        <p:nvSpPr>
          <p:cNvPr id="3" name="Text Placeholder 2"/>
          <p:cNvSpPr>
            <a:spLocks noGrp="1"/>
          </p:cNvSpPr>
          <p:nvPr>
            <p:ph type="body" idx="1"/>
          </p:nvPr>
        </p:nvSpPr>
        <p:spPr>
          <a:xfrm>
            <a:off x="455613" y="1604434"/>
            <a:ext cx="8228012" cy="4567767"/>
          </a:xfrm>
          <a:prstGeom prst="rect">
            <a:avLst/>
          </a:prstGeom>
        </p:spPr>
        <p:txBody>
          <a:bodyPr vert="horz" lIns="0" tIns="0" rIns="0" bIns="0" rtlCol="0">
            <a:noAutofit/>
          </a:bodyPr>
          <a:lstStyle/>
          <a:p>
            <a:pPr lvl="0"/>
            <a:r>
              <a:rPr lang="en-US" dirty="0"/>
              <a:t>18pt Intel Clear body text</a:t>
            </a:r>
          </a:p>
          <a:p>
            <a:pPr lvl="1"/>
            <a:r>
              <a:rPr lang="en-US" dirty="0"/>
              <a:t>16pt Intel Clear bullet one</a:t>
            </a:r>
          </a:p>
          <a:p>
            <a:pPr lvl="2"/>
            <a:r>
              <a:rPr lang="en-US" dirty="0"/>
              <a:t>16pt Intel Clear sub-bullet</a:t>
            </a:r>
          </a:p>
          <a:p>
            <a:pPr lvl="3"/>
            <a:r>
              <a:rPr lang="en-US" dirty="0"/>
              <a:t>14pt Intel Clear fourth level</a:t>
            </a:r>
          </a:p>
          <a:p>
            <a:pPr lvl="4"/>
            <a:r>
              <a:rPr lang="en-US" dirty="0"/>
              <a:t>14pt Intel Clear fifth level</a:t>
            </a:r>
          </a:p>
        </p:txBody>
      </p:sp>
      <p:cxnSp>
        <p:nvCxnSpPr>
          <p:cNvPr id="13" name="Straight Connector 12"/>
          <p:cNvCxnSpPr/>
          <p:nvPr userDrawn="1"/>
        </p:nvCxnSpPr>
        <p:spPr>
          <a:xfrm>
            <a:off x="8718552" y="6507480"/>
            <a:ext cx="2381" cy="316992"/>
          </a:xfrm>
          <a:prstGeom prst="line">
            <a:avLst/>
          </a:prstGeom>
          <a:ln w="952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 name="Slide Number Placeholder 5"/>
          <p:cNvSpPr>
            <a:spLocks noGrp="1"/>
          </p:cNvSpPr>
          <p:nvPr>
            <p:ph type="sldNum" sz="quarter" idx="4"/>
          </p:nvPr>
        </p:nvSpPr>
        <p:spPr>
          <a:xfrm>
            <a:off x="6815202" y="6626245"/>
            <a:ext cx="21336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3786227823"/>
      </p:ext>
    </p:extLst>
  </p:cSld>
  <p:clrMap bg1="lt1" tx1="dk1" bg2="lt2" tx2="dk2" accent1="accent1" accent2="accent2" accent3="accent3" accent4="accent4" accent5="accent5" accent6="accent6" hlink="hlink" folHlink="folHlink"/>
  <p:sldLayoutIdLst>
    <p:sldLayoutId id="2147483685" r:id="rId1"/>
    <p:sldLayoutId id="2147483674" r:id="rId2"/>
    <p:sldLayoutId id="2147483650" r:id="rId3"/>
    <p:sldLayoutId id="2147483684" r:id="rId4"/>
    <p:sldLayoutId id="2147483652" r:id="rId5"/>
    <p:sldLayoutId id="2147483660" r:id="rId6"/>
    <p:sldLayoutId id="2147483668" r:id="rId7"/>
    <p:sldLayoutId id="2147483669" r:id="rId8"/>
    <p:sldLayoutId id="2147483670" r:id="rId9"/>
    <p:sldLayoutId id="2147483672" r:id="rId10"/>
    <p:sldLayoutId id="2147483651" r:id="rId11"/>
    <p:sldLayoutId id="2147483677" r:id="rId12"/>
    <p:sldLayoutId id="2147483665" r:id="rId13"/>
    <p:sldLayoutId id="2147483654" r:id="rId14"/>
    <p:sldLayoutId id="2147483655" r:id="rId15"/>
    <p:sldLayoutId id="2147483676" r:id="rId16"/>
    <p:sldLayoutId id="2147483686" r:id="rId1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457200" rtl="0" eaLnBrk="1" latinLnBrk="0" hangingPunct="1">
        <a:lnSpc>
          <a:spcPct val="100000"/>
        </a:lnSpc>
        <a:spcBef>
          <a:spcPct val="0"/>
        </a:spcBef>
        <a:buNone/>
        <a:defRPr sz="2800" b="0" i="0" kern="1200" spc="0" baseline="0">
          <a:solidFill>
            <a:schemeClr val="tx2"/>
          </a:solidFill>
          <a:latin typeface="+mj-lt"/>
          <a:ea typeface="Intel Clear"/>
          <a:cs typeface="Arial" panose="020B0604020202020204" pitchFamily="34" charset="0"/>
        </a:defRPr>
      </a:lvl1pPr>
    </p:titleStyle>
    <p:bodyStyle>
      <a:lvl1pPr marL="0" indent="0" algn="l" defTabSz="457200" rtl="0" eaLnBrk="1" latinLnBrk="0" hangingPunct="1">
        <a:spcBef>
          <a:spcPts val="1200"/>
        </a:spcBef>
        <a:spcAft>
          <a:spcPts val="0"/>
        </a:spcAft>
        <a:buFont typeface="Wingdings" panose="05000000000000000000" pitchFamily="2" charset="2"/>
        <a:buNone/>
        <a:defRPr sz="1800" b="0" kern="1200">
          <a:solidFill>
            <a:srgbClr val="0071C5"/>
          </a:solidFill>
          <a:latin typeface="+mn-lt"/>
          <a:ea typeface="+mn-ea"/>
          <a:cs typeface="Arial" panose="020B0604020202020204" pitchFamily="34" charset="0"/>
        </a:defRPr>
      </a:lvl1pPr>
      <a:lvl2pPr marL="225425" indent="-225425" algn="l" defTabSz="457200" rtl="0" eaLnBrk="1" latinLnBrk="0" hangingPunct="1">
        <a:spcBef>
          <a:spcPts val="1200"/>
        </a:spcBef>
        <a:buFont typeface="Wingdings" charset="2"/>
        <a:buChar char="§"/>
        <a:defRPr sz="1600" kern="1200" baseline="0">
          <a:solidFill>
            <a:schemeClr val="tx2"/>
          </a:solidFill>
          <a:latin typeface="+mn-lt"/>
          <a:ea typeface="+mn-ea"/>
          <a:cs typeface="Arial" panose="020B0604020202020204" pitchFamily="34" charset="0"/>
        </a:defRPr>
      </a:lvl2pPr>
      <a:lvl3pPr marL="571500" indent="-228600" algn="l" defTabSz="457200" rtl="0" eaLnBrk="1" latinLnBrk="0" hangingPunct="1">
        <a:spcBef>
          <a:spcPts val="800"/>
        </a:spcBef>
        <a:buFont typeface="Intel Clear" panose="020B0604020203020204" pitchFamily="34" charset="0"/>
        <a:buChar char="–"/>
        <a:defRPr sz="1600" kern="1200">
          <a:solidFill>
            <a:schemeClr val="tx2"/>
          </a:solidFill>
          <a:latin typeface="+mn-lt"/>
          <a:ea typeface="+mn-ea"/>
          <a:cs typeface="Arial" panose="020B0604020202020204" pitchFamily="34" charset="0"/>
        </a:defRPr>
      </a:lvl3pPr>
      <a:lvl4pPr marL="969963" indent="-228600" algn="l" defTabSz="457200" rtl="0" eaLnBrk="1" latinLnBrk="0" hangingPunct="1">
        <a:spcBef>
          <a:spcPct val="20000"/>
        </a:spcBef>
        <a:buFont typeface="Arial"/>
        <a:buChar char="–"/>
        <a:defRPr sz="1400" kern="1200">
          <a:solidFill>
            <a:schemeClr val="tx2"/>
          </a:solidFill>
          <a:latin typeface="+mn-lt"/>
          <a:ea typeface="+mn-ea"/>
          <a:cs typeface="Arial" panose="020B0604020202020204" pitchFamily="34" charset="0"/>
        </a:defRPr>
      </a:lvl4pPr>
      <a:lvl5pPr marL="1319213" indent="-228600" algn="l" defTabSz="457200" rtl="0" eaLnBrk="1" latinLnBrk="0" hangingPunct="1">
        <a:spcBef>
          <a:spcPct val="20000"/>
        </a:spcBef>
        <a:buFont typeface="Intel Clear" panose="020B0604020203020204" pitchFamily="34" charset="0"/>
        <a:buChar char="–"/>
        <a:defRPr sz="1400" kern="1200">
          <a:solidFill>
            <a:schemeClr val="tx2"/>
          </a:solidFill>
          <a:latin typeface="+mn-lt"/>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71686" y="2993720"/>
            <a:ext cx="8212886" cy="1351821"/>
          </a:xfrm>
        </p:spPr>
        <p:txBody>
          <a:bodyPr/>
          <a:lstStyle/>
          <a:p>
            <a:r>
              <a:rPr lang="en-GB" sz="4000" dirty="0"/>
              <a:t>Study on Support </a:t>
            </a:r>
            <a:br>
              <a:rPr lang="en-GB" sz="4000" dirty="0"/>
            </a:br>
            <a:r>
              <a:rPr lang="en-GB" sz="4000" dirty="0"/>
              <a:t>for Service Function Chaining in 5G System (FS_SFCin5GS)</a:t>
            </a:r>
            <a:endParaRPr lang="en-US" sz="3200" dirty="0"/>
          </a:p>
        </p:txBody>
      </p:sp>
      <p:sp>
        <p:nvSpPr>
          <p:cNvPr id="3" name="Subtitle 2"/>
          <p:cNvSpPr>
            <a:spLocks noGrp="1"/>
          </p:cNvSpPr>
          <p:nvPr>
            <p:ph type="subTitle" idx="1"/>
          </p:nvPr>
        </p:nvSpPr>
        <p:spPr>
          <a:xfrm>
            <a:off x="571687" y="4822521"/>
            <a:ext cx="6091558" cy="602969"/>
          </a:xfrm>
        </p:spPr>
        <p:txBody>
          <a:bodyPr/>
          <a:lstStyle/>
          <a:p>
            <a:r>
              <a:rPr lang="en-US" sz="1800" dirty="0">
                <a:solidFill>
                  <a:schemeClr val="bg1"/>
                </a:solidFill>
                <a:latin typeface="Intel Clear Pro" panose="020B0804020202060201" pitchFamily="34" charset="0"/>
                <a:ea typeface="Intel Clear Pro" panose="020B0804020202060201" pitchFamily="34" charset="0"/>
                <a:cs typeface="Intel Clear Pro" panose="020B0804020202060201" pitchFamily="34" charset="0"/>
              </a:rPr>
              <a:t>Ellen Liao (ELLEN.C.LIAO AT INTEL.COM)</a:t>
            </a:r>
          </a:p>
          <a:p>
            <a:endParaRPr lang="en-US" sz="1800" dirty="0">
              <a:solidFill>
                <a:schemeClr val="bg1"/>
              </a:solidFill>
              <a:latin typeface="Intel Clear Pro" panose="020B0804020202060201" pitchFamily="34" charset="0"/>
              <a:ea typeface="Intel Clear Pro" panose="020B0804020202060201" pitchFamily="34" charset="0"/>
              <a:cs typeface="Intel Clear Pro" panose="020B0804020202060201" pitchFamily="34" charset="0"/>
            </a:endParaRPr>
          </a:p>
        </p:txBody>
      </p:sp>
      <p:sp>
        <p:nvSpPr>
          <p:cNvPr id="6" name="Subtitle 2">
            <a:extLst>
              <a:ext uri="{FF2B5EF4-FFF2-40B4-BE49-F238E27FC236}">
                <a16:creationId xmlns:a16="http://schemas.microsoft.com/office/drawing/2014/main" id="{5BE8F885-D084-422C-9DEF-A160EF67B0D2}"/>
              </a:ext>
            </a:extLst>
          </p:cNvPr>
          <p:cNvSpPr txBox="1">
            <a:spLocks/>
          </p:cNvSpPr>
          <p:nvPr/>
        </p:nvSpPr>
        <p:spPr>
          <a:xfrm>
            <a:off x="571686" y="397932"/>
            <a:ext cx="8064313" cy="812801"/>
          </a:xfrm>
          <a:prstGeom prst="rect">
            <a:avLst/>
          </a:prstGeom>
        </p:spPr>
        <p:txBody>
          <a:bodyPr vert="horz" lIns="0" tIns="0" rIns="0" bIns="0" rtlCol="0">
            <a:noAutofit/>
          </a:bodyPr>
          <a:lstStyle>
            <a:lvl1pPr marL="0" indent="0" algn="l" defTabSz="457200" rtl="0" eaLnBrk="1" latinLnBrk="0" hangingPunct="1">
              <a:spcBef>
                <a:spcPts val="1200"/>
              </a:spcBef>
              <a:spcAft>
                <a:spcPts val="0"/>
              </a:spcAft>
              <a:buFont typeface="Wingdings" panose="05000000000000000000" pitchFamily="2" charset="2"/>
              <a:buNone/>
              <a:defRPr sz="1600" b="0" i="0" kern="1200" baseline="0">
                <a:solidFill>
                  <a:schemeClr val="accent3"/>
                </a:solidFill>
                <a:latin typeface="Arial" panose="020B0604020202020204" pitchFamily="34" charset="0"/>
                <a:ea typeface="+mn-ea"/>
                <a:cs typeface="Arial" panose="020B0604020202020204" pitchFamily="34" charset="0"/>
              </a:defRPr>
            </a:lvl1pPr>
            <a:lvl2pPr marL="457200" indent="0" algn="ctr" defTabSz="457200" rtl="0" eaLnBrk="1" latinLnBrk="0" hangingPunct="1">
              <a:spcBef>
                <a:spcPts val="1200"/>
              </a:spcBef>
              <a:buFont typeface="Wingdings" charset="2"/>
              <a:buNone/>
              <a:defRPr sz="1600" kern="1200" baseline="0">
                <a:solidFill>
                  <a:schemeClr val="tx1">
                    <a:tint val="75000"/>
                  </a:schemeClr>
                </a:solidFill>
                <a:latin typeface="+mn-lt"/>
                <a:ea typeface="+mn-ea"/>
                <a:cs typeface="Arial" panose="020B0604020202020204" pitchFamily="34" charset="0"/>
              </a:defRPr>
            </a:lvl2pPr>
            <a:lvl3pPr marL="914400" indent="0" algn="ctr" defTabSz="457200" rtl="0" eaLnBrk="1" latinLnBrk="0" hangingPunct="1">
              <a:spcBef>
                <a:spcPts val="800"/>
              </a:spcBef>
              <a:buFont typeface="Intel Clear" panose="020B0604020203020204" pitchFamily="34" charset="0"/>
              <a:buNone/>
              <a:defRPr sz="1600" kern="1200">
                <a:solidFill>
                  <a:schemeClr val="tx1">
                    <a:tint val="75000"/>
                  </a:schemeClr>
                </a:solidFill>
                <a:latin typeface="+mn-lt"/>
                <a:ea typeface="+mn-ea"/>
                <a:cs typeface="Arial" panose="020B0604020202020204" pitchFamily="34" charset="0"/>
              </a:defRPr>
            </a:lvl3pPr>
            <a:lvl4pPr marL="1371600" indent="0" algn="ctr" defTabSz="457200" rtl="0" eaLnBrk="1" latinLnBrk="0" hangingPunct="1">
              <a:spcBef>
                <a:spcPct val="20000"/>
              </a:spcBef>
              <a:buFont typeface="Arial"/>
              <a:buNone/>
              <a:defRPr sz="1400" kern="1200">
                <a:solidFill>
                  <a:schemeClr val="tx1">
                    <a:tint val="75000"/>
                  </a:schemeClr>
                </a:solidFill>
                <a:latin typeface="+mn-lt"/>
                <a:ea typeface="+mn-ea"/>
                <a:cs typeface="Arial" panose="020B0604020202020204" pitchFamily="34" charset="0"/>
              </a:defRPr>
            </a:lvl4pPr>
            <a:lvl5pPr marL="1828800" indent="0" algn="ctr" defTabSz="457200" rtl="0" eaLnBrk="1" latinLnBrk="0" hangingPunct="1">
              <a:spcBef>
                <a:spcPct val="20000"/>
              </a:spcBef>
              <a:buFont typeface="Intel Clear" panose="020B0604020203020204" pitchFamily="34" charset="0"/>
              <a:buNone/>
              <a:defRPr sz="1400" kern="1200">
                <a:solidFill>
                  <a:schemeClr val="tx1">
                    <a:tint val="75000"/>
                  </a:schemeClr>
                </a:solidFill>
                <a:latin typeface="+mn-lt"/>
                <a:ea typeface="+mn-ea"/>
                <a:cs typeface="Arial" panose="020B0604020202020204" pitchFamily="34" charset="0"/>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sz="1800" b="1" dirty="0"/>
              <a:t>3GPP TSG-SA WG1 Meeting #91-e						S1-203161</a:t>
            </a:r>
          </a:p>
          <a:p>
            <a:r>
              <a:rPr lang="en-US" sz="1800" b="1" dirty="0"/>
              <a:t>E-meeting, 24 Aug.-02 Sept. 2020</a:t>
            </a:r>
          </a:p>
        </p:txBody>
      </p:sp>
    </p:spTree>
    <p:extLst>
      <p:ext uri="{BB962C8B-B14F-4D97-AF65-F5344CB8AC3E}">
        <p14:creationId xmlns:p14="http://schemas.microsoft.com/office/powerpoint/2010/main" val="2310096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D2308-7342-44F4-9818-425233A70AD1}"/>
              </a:ext>
            </a:extLst>
          </p:cNvPr>
          <p:cNvSpPr>
            <a:spLocks noGrp="1"/>
          </p:cNvSpPr>
          <p:nvPr>
            <p:ph type="title"/>
          </p:nvPr>
        </p:nvSpPr>
        <p:spPr>
          <a:xfrm>
            <a:off x="455613" y="411797"/>
            <a:ext cx="8229600" cy="612670"/>
          </a:xfrm>
        </p:spPr>
        <p:txBody>
          <a:bodyPr/>
          <a:lstStyle/>
          <a:p>
            <a:r>
              <a:rPr lang="en-US" dirty="0"/>
              <a:t>Other SDOs Activities</a:t>
            </a:r>
          </a:p>
        </p:txBody>
      </p:sp>
      <p:sp>
        <p:nvSpPr>
          <p:cNvPr id="3" name="Content Placeholder 2">
            <a:extLst>
              <a:ext uri="{FF2B5EF4-FFF2-40B4-BE49-F238E27FC236}">
                <a16:creationId xmlns:a16="http://schemas.microsoft.com/office/drawing/2014/main" id="{FF325A10-946B-4147-BC3B-A5E2310D05FC}"/>
              </a:ext>
            </a:extLst>
          </p:cNvPr>
          <p:cNvSpPr>
            <a:spLocks noGrp="1"/>
          </p:cNvSpPr>
          <p:nvPr>
            <p:ph sz="quarter" idx="13"/>
          </p:nvPr>
        </p:nvSpPr>
        <p:spPr>
          <a:xfrm>
            <a:off x="455613" y="1024468"/>
            <a:ext cx="8095720" cy="5147734"/>
          </a:xfrm>
        </p:spPr>
        <p:txBody>
          <a:bodyPr/>
          <a:lstStyle/>
          <a:p>
            <a:pPr marL="285750" indent="-285750">
              <a:buFont typeface="Arial" panose="020B0604020202020204" pitchFamily="34" charset="0"/>
              <a:buChar char="•"/>
            </a:pPr>
            <a:r>
              <a:rPr lang="en-GB" dirty="0"/>
              <a:t>ITU-T Y.2242 considers the cases when relevant network functions are virtualized and provides Recommendations to support service function chaining in mobile networks.</a:t>
            </a:r>
          </a:p>
          <a:p>
            <a:pPr marL="285750" indent="-285750">
              <a:buFont typeface="Arial" panose="020B0604020202020204" pitchFamily="34" charset="0"/>
              <a:buChar char="•"/>
            </a:pPr>
            <a:r>
              <a:rPr lang="en-GB" dirty="0"/>
              <a:t>IETF RFC 7665 and IETF RFC 8300 introduce service function chaining architecture with a chain orchestrator and provide methods of coordinating dynamic service function chaining in mobile networks. </a:t>
            </a:r>
          </a:p>
          <a:p>
            <a:pPr marL="285750" indent="-285750">
              <a:buFont typeface="Arial" panose="020B0604020202020204" pitchFamily="34" charset="0"/>
              <a:buChar char="•"/>
            </a:pPr>
            <a:r>
              <a:rPr lang="en-GB" dirty="0"/>
              <a:t>In summary,</a:t>
            </a:r>
          </a:p>
          <a:p>
            <a:pPr marL="511175" lvl="1" indent="-285750">
              <a:buFont typeface="Arial" panose="020B0604020202020204" pitchFamily="34" charset="0"/>
              <a:buChar char="•"/>
            </a:pPr>
            <a:r>
              <a:rPr lang="en-GB" dirty="0"/>
              <a:t>5GS support to consolidate service functions and service function chaining can provide flexibility to manage required service functions into one network instance. </a:t>
            </a:r>
          </a:p>
          <a:p>
            <a:pPr marL="511175" lvl="1" indent="-285750">
              <a:buFont typeface="Arial" panose="020B0604020202020204" pitchFamily="34" charset="0"/>
              <a:buChar char="•"/>
            </a:pPr>
            <a:r>
              <a:rPr lang="en-GB" dirty="0"/>
              <a:t>The service deployment and configuration can be greatly simplified and at scale. As such, it is foreseen as a promising enhancement to tackle the aforementioned challenges in 5GS.</a:t>
            </a:r>
            <a:endParaRPr lang="en-US" dirty="0"/>
          </a:p>
          <a:p>
            <a:pPr marL="285750" indent="-28575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95AF6C45-81C0-4DBE-BC1E-536B0F32C1DB}"/>
              </a:ext>
            </a:extLst>
          </p:cNvPr>
          <p:cNvSpPr>
            <a:spLocks noGrp="1"/>
          </p:cNvSpPr>
          <p:nvPr>
            <p:ph type="sldNum" sz="quarter" idx="4"/>
          </p:nvPr>
        </p:nvSpPr>
        <p:spPr/>
        <p:txBody>
          <a:bodyPr/>
          <a:lstStyle/>
          <a:p>
            <a:fld id="{EE2556C5-CE8C-6547-B838-EA80C61A4AF7}" type="slidenum">
              <a:rPr lang="en-US" smtClean="0"/>
              <a:pPr/>
              <a:t>10</a:t>
            </a:fld>
            <a:endParaRPr lang="en-US" dirty="0"/>
          </a:p>
        </p:txBody>
      </p:sp>
    </p:spTree>
    <p:extLst>
      <p:ext uri="{BB962C8B-B14F-4D97-AF65-F5344CB8AC3E}">
        <p14:creationId xmlns:p14="http://schemas.microsoft.com/office/powerpoint/2010/main" val="62619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0F19A-EE1C-4B65-931D-9EA03F6A3937}"/>
              </a:ext>
            </a:extLst>
          </p:cNvPr>
          <p:cNvSpPr>
            <a:spLocks noGrp="1"/>
          </p:cNvSpPr>
          <p:nvPr>
            <p:ph type="title"/>
          </p:nvPr>
        </p:nvSpPr>
        <p:spPr>
          <a:xfrm>
            <a:off x="455613" y="411797"/>
            <a:ext cx="8229600" cy="610750"/>
          </a:xfrm>
        </p:spPr>
        <p:txBody>
          <a:bodyPr/>
          <a:lstStyle/>
          <a:p>
            <a:r>
              <a:rPr lang="en-US" dirty="0"/>
              <a:t>Example of Use Cases (1/3)</a:t>
            </a:r>
          </a:p>
        </p:txBody>
      </p:sp>
      <p:sp>
        <p:nvSpPr>
          <p:cNvPr id="3" name="Content Placeholder 2">
            <a:extLst>
              <a:ext uri="{FF2B5EF4-FFF2-40B4-BE49-F238E27FC236}">
                <a16:creationId xmlns:a16="http://schemas.microsoft.com/office/drawing/2014/main" id="{BE379B05-E821-401E-80BE-5AF739B23518}"/>
              </a:ext>
            </a:extLst>
          </p:cNvPr>
          <p:cNvSpPr>
            <a:spLocks noGrp="1"/>
          </p:cNvSpPr>
          <p:nvPr>
            <p:ph sz="quarter" idx="13"/>
          </p:nvPr>
        </p:nvSpPr>
        <p:spPr>
          <a:xfrm>
            <a:off x="455613" y="1117600"/>
            <a:ext cx="8228012" cy="1820333"/>
          </a:xfrm>
        </p:spPr>
        <p:txBody>
          <a:bodyPr/>
          <a:lstStyle/>
          <a:p>
            <a:r>
              <a:rPr lang="en-GB" dirty="0"/>
              <a:t>For the use case of streaming video service, different content providers may need different service functions for video optimization and security functions based on users subscription, network service subscription, etc. </a:t>
            </a:r>
          </a:p>
          <a:p>
            <a:pPr marL="285750" indent="-285750">
              <a:buFontTx/>
              <a:buChar char="-"/>
            </a:pPr>
            <a:r>
              <a:rPr lang="en-GB" dirty="0"/>
              <a:t>With the control and management of the SFCs in 3GPP network, the network operators can provision the service function chaining service by including value added services and security features to the content service providers. </a:t>
            </a:r>
          </a:p>
        </p:txBody>
      </p:sp>
      <p:sp>
        <p:nvSpPr>
          <p:cNvPr id="4" name="Slide Number Placeholder 3">
            <a:extLst>
              <a:ext uri="{FF2B5EF4-FFF2-40B4-BE49-F238E27FC236}">
                <a16:creationId xmlns:a16="http://schemas.microsoft.com/office/drawing/2014/main" id="{7108EAB7-49DD-4D15-863F-049333EDE415}"/>
              </a:ext>
            </a:extLst>
          </p:cNvPr>
          <p:cNvSpPr>
            <a:spLocks noGrp="1"/>
          </p:cNvSpPr>
          <p:nvPr>
            <p:ph type="sldNum" sz="quarter" idx="4"/>
          </p:nvPr>
        </p:nvSpPr>
        <p:spPr/>
        <p:txBody>
          <a:bodyPr/>
          <a:lstStyle/>
          <a:p>
            <a:fld id="{EE2556C5-CE8C-6547-B838-EA80C61A4AF7}" type="slidenum">
              <a:rPr lang="en-US" smtClean="0"/>
              <a:pPr/>
              <a:t>11</a:t>
            </a:fld>
            <a:endParaRPr lang="en-US" dirty="0"/>
          </a:p>
        </p:txBody>
      </p:sp>
      <p:pic>
        <p:nvPicPr>
          <p:cNvPr id="5" name="Picture 4">
            <a:extLst>
              <a:ext uri="{FF2B5EF4-FFF2-40B4-BE49-F238E27FC236}">
                <a16:creationId xmlns:a16="http://schemas.microsoft.com/office/drawing/2014/main" id="{5652B253-B828-423C-B5E8-285187C13D31}"/>
              </a:ext>
            </a:extLst>
          </p:cNvPr>
          <p:cNvPicPr>
            <a:picLocks noChangeAspect="1"/>
          </p:cNvPicPr>
          <p:nvPr/>
        </p:nvPicPr>
        <p:blipFill>
          <a:blip r:embed="rId2"/>
          <a:stretch>
            <a:fillRect/>
          </a:stretch>
        </p:blipFill>
        <p:spPr>
          <a:xfrm>
            <a:off x="2150533" y="3251200"/>
            <a:ext cx="5090001" cy="2579059"/>
          </a:xfrm>
          <a:prstGeom prst="rect">
            <a:avLst/>
          </a:prstGeom>
        </p:spPr>
      </p:pic>
    </p:spTree>
    <p:extLst>
      <p:ext uri="{BB962C8B-B14F-4D97-AF65-F5344CB8AC3E}">
        <p14:creationId xmlns:p14="http://schemas.microsoft.com/office/powerpoint/2010/main" val="3903424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0F19A-EE1C-4B65-931D-9EA03F6A3937}"/>
              </a:ext>
            </a:extLst>
          </p:cNvPr>
          <p:cNvSpPr>
            <a:spLocks noGrp="1"/>
          </p:cNvSpPr>
          <p:nvPr>
            <p:ph type="title"/>
          </p:nvPr>
        </p:nvSpPr>
        <p:spPr/>
        <p:txBody>
          <a:bodyPr/>
          <a:lstStyle/>
          <a:p>
            <a:r>
              <a:rPr lang="en-US" dirty="0"/>
              <a:t>Example of Use Cases (2/3)</a:t>
            </a:r>
          </a:p>
        </p:txBody>
      </p:sp>
      <p:sp>
        <p:nvSpPr>
          <p:cNvPr id="3" name="Content Placeholder 2">
            <a:extLst>
              <a:ext uri="{FF2B5EF4-FFF2-40B4-BE49-F238E27FC236}">
                <a16:creationId xmlns:a16="http://schemas.microsoft.com/office/drawing/2014/main" id="{BE379B05-E821-401E-80BE-5AF739B23518}"/>
              </a:ext>
            </a:extLst>
          </p:cNvPr>
          <p:cNvSpPr>
            <a:spLocks noGrp="1"/>
          </p:cNvSpPr>
          <p:nvPr>
            <p:ph sz="quarter" idx="13"/>
          </p:nvPr>
        </p:nvSpPr>
        <p:spPr>
          <a:xfrm>
            <a:off x="455613" y="990917"/>
            <a:ext cx="8228012" cy="2255205"/>
          </a:xfrm>
        </p:spPr>
        <p:txBody>
          <a:bodyPr/>
          <a:lstStyle/>
          <a:p>
            <a:r>
              <a:rPr lang="en-GB" dirty="0"/>
              <a:t>In an AR/VR production use case in NPN, different broadcasters may need different service functions for their on-site devices, e.g. camera and mics. </a:t>
            </a:r>
          </a:p>
          <a:p>
            <a:pPr marL="285750" indent="-285750">
              <a:buFontTx/>
              <a:buChar char="-"/>
            </a:pPr>
            <a:r>
              <a:rPr lang="en-GB" sz="1400" dirty="0"/>
              <a:t>Currently, each broadcasters need to manually configure its N6-LAN or provide the configuration of N6-LAN to NPN provider as part of service agreement.  </a:t>
            </a:r>
          </a:p>
          <a:p>
            <a:pPr marL="285750" indent="-285750">
              <a:buFontTx/>
              <a:buChar char="-"/>
            </a:pPr>
            <a:r>
              <a:rPr lang="en-GB" sz="1400" dirty="0"/>
              <a:t>With service chaining service enabled in a NPN, the network provider can exposure service function chaining service to third parties and allow them to configure required service function paths for their devices. </a:t>
            </a:r>
            <a:endParaRPr lang="en-US" sz="1400" dirty="0"/>
          </a:p>
        </p:txBody>
      </p:sp>
      <p:sp>
        <p:nvSpPr>
          <p:cNvPr id="4" name="Slide Number Placeholder 3">
            <a:extLst>
              <a:ext uri="{FF2B5EF4-FFF2-40B4-BE49-F238E27FC236}">
                <a16:creationId xmlns:a16="http://schemas.microsoft.com/office/drawing/2014/main" id="{7108EAB7-49DD-4D15-863F-049333EDE415}"/>
              </a:ext>
            </a:extLst>
          </p:cNvPr>
          <p:cNvSpPr>
            <a:spLocks noGrp="1"/>
          </p:cNvSpPr>
          <p:nvPr>
            <p:ph type="sldNum" sz="quarter" idx="4"/>
          </p:nvPr>
        </p:nvSpPr>
        <p:spPr/>
        <p:txBody>
          <a:bodyPr/>
          <a:lstStyle/>
          <a:p>
            <a:fld id="{EE2556C5-CE8C-6547-B838-EA80C61A4AF7}" type="slidenum">
              <a:rPr lang="en-US" smtClean="0"/>
              <a:pPr/>
              <a:t>12</a:t>
            </a:fld>
            <a:endParaRPr lang="en-US" dirty="0"/>
          </a:p>
        </p:txBody>
      </p:sp>
      <p:pic>
        <p:nvPicPr>
          <p:cNvPr id="6" name="Picture 5">
            <a:extLst>
              <a:ext uri="{FF2B5EF4-FFF2-40B4-BE49-F238E27FC236}">
                <a16:creationId xmlns:a16="http://schemas.microsoft.com/office/drawing/2014/main" id="{DD5C33BB-3485-403F-A62A-A2A85659A2EE}"/>
              </a:ext>
            </a:extLst>
          </p:cNvPr>
          <p:cNvPicPr>
            <a:picLocks noChangeAspect="1"/>
          </p:cNvPicPr>
          <p:nvPr/>
        </p:nvPicPr>
        <p:blipFill>
          <a:blip r:embed="rId2"/>
          <a:stretch>
            <a:fillRect/>
          </a:stretch>
        </p:blipFill>
        <p:spPr>
          <a:xfrm>
            <a:off x="2023533" y="2879847"/>
            <a:ext cx="5257800" cy="3301409"/>
          </a:xfrm>
          <a:prstGeom prst="rect">
            <a:avLst/>
          </a:prstGeom>
        </p:spPr>
      </p:pic>
    </p:spTree>
    <p:extLst>
      <p:ext uri="{BB962C8B-B14F-4D97-AF65-F5344CB8AC3E}">
        <p14:creationId xmlns:p14="http://schemas.microsoft.com/office/powerpoint/2010/main" val="2757138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B0686-9627-4308-AAFD-0326840D515E}"/>
              </a:ext>
            </a:extLst>
          </p:cNvPr>
          <p:cNvSpPr>
            <a:spLocks noGrp="1"/>
          </p:cNvSpPr>
          <p:nvPr>
            <p:ph type="title"/>
          </p:nvPr>
        </p:nvSpPr>
        <p:spPr>
          <a:xfrm>
            <a:off x="455613" y="411797"/>
            <a:ext cx="8229600" cy="499658"/>
          </a:xfrm>
        </p:spPr>
        <p:txBody>
          <a:bodyPr/>
          <a:lstStyle/>
          <a:p>
            <a:r>
              <a:rPr lang="en-US" dirty="0"/>
              <a:t>Example of Use Cases (3/3)</a:t>
            </a:r>
          </a:p>
        </p:txBody>
      </p:sp>
      <p:sp>
        <p:nvSpPr>
          <p:cNvPr id="3" name="Content Placeholder 2">
            <a:extLst>
              <a:ext uri="{FF2B5EF4-FFF2-40B4-BE49-F238E27FC236}">
                <a16:creationId xmlns:a16="http://schemas.microsoft.com/office/drawing/2014/main" id="{C3EDB715-342D-4C79-A29B-57823FE6D282}"/>
              </a:ext>
            </a:extLst>
          </p:cNvPr>
          <p:cNvSpPr>
            <a:spLocks noGrp="1"/>
          </p:cNvSpPr>
          <p:nvPr>
            <p:ph sz="quarter" idx="13"/>
          </p:nvPr>
        </p:nvSpPr>
        <p:spPr>
          <a:xfrm>
            <a:off x="489015" y="990918"/>
            <a:ext cx="7816320" cy="2344949"/>
          </a:xfrm>
        </p:spPr>
        <p:txBody>
          <a:bodyPr/>
          <a:lstStyle/>
          <a:p>
            <a:r>
              <a:rPr lang="en-GB" sz="1600" dirty="0"/>
              <a:t>In a 3GPP V2X use case, when a vehicle moves in its HPLMN or across different roaming networks, it is beneficial that the same service functions, e.g. TCP proxies, transcoders, firewall, etc., are provided, configured, and managed by the mobile networks in order to ensure the provisioning of required KPIs and security functions with the consistent carrier grade performance in 5GS. </a:t>
            </a:r>
          </a:p>
          <a:p>
            <a:pPr marL="285750" indent="-285750">
              <a:buFont typeface="Arial" panose="020B0604020202020204" pitchFamily="34" charset="0"/>
              <a:buChar char="•"/>
            </a:pPr>
            <a:r>
              <a:rPr lang="en-GB" sz="1400" dirty="0"/>
              <a:t>For example, in TR22.886 clause 5.27.6: </a:t>
            </a:r>
            <a:r>
              <a:rPr lang="x-none" sz="1400" dirty="0"/>
              <a:t>Support of automated driving in multi-PLMN environments</a:t>
            </a:r>
            <a:r>
              <a:rPr lang="en-US" sz="1400" dirty="0"/>
              <a:t>.</a:t>
            </a:r>
          </a:p>
          <a:p>
            <a:pPr marL="285750" indent="-285750">
              <a:buFont typeface="Arial" panose="020B0604020202020204" pitchFamily="34" charset="0"/>
              <a:buChar char="•"/>
            </a:pPr>
            <a:r>
              <a:rPr lang="en-US" sz="1400" dirty="0"/>
              <a:t>However, in case of roaming, current </a:t>
            </a:r>
            <a:r>
              <a:rPr lang="en-US" sz="1400" dirty="0" err="1"/>
              <a:t>eFMSS</a:t>
            </a:r>
            <a:r>
              <a:rPr lang="en-US" sz="1400" dirty="0"/>
              <a:t> supports only home routed traffic steering.</a:t>
            </a:r>
            <a:endParaRPr lang="en-GB" sz="1400" dirty="0"/>
          </a:p>
        </p:txBody>
      </p:sp>
      <p:sp>
        <p:nvSpPr>
          <p:cNvPr id="4" name="Slide Number Placeholder 3">
            <a:extLst>
              <a:ext uri="{FF2B5EF4-FFF2-40B4-BE49-F238E27FC236}">
                <a16:creationId xmlns:a16="http://schemas.microsoft.com/office/drawing/2014/main" id="{E8C8717C-C05E-49D9-951E-535E7AFB64A0}"/>
              </a:ext>
            </a:extLst>
          </p:cNvPr>
          <p:cNvSpPr>
            <a:spLocks noGrp="1"/>
          </p:cNvSpPr>
          <p:nvPr>
            <p:ph type="sldNum" sz="quarter" idx="4"/>
          </p:nvPr>
        </p:nvSpPr>
        <p:spPr/>
        <p:txBody>
          <a:bodyPr/>
          <a:lstStyle/>
          <a:p>
            <a:fld id="{EE2556C5-CE8C-6547-B838-EA80C61A4AF7}" type="slidenum">
              <a:rPr lang="en-US" smtClean="0"/>
              <a:pPr/>
              <a:t>13</a:t>
            </a:fld>
            <a:endParaRPr lang="en-US" dirty="0"/>
          </a:p>
        </p:txBody>
      </p:sp>
      <p:pic>
        <p:nvPicPr>
          <p:cNvPr id="5" name="Picture 4">
            <a:extLst>
              <a:ext uri="{FF2B5EF4-FFF2-40B4-BE49-F238E27FC236}">
                <a16:creationId xmlns:a16="http://schemas.microsoft.com/office/drawing/2014/main" id="{BE5CE2C5-7EBE-4521-9070-793233C329D0}"/>
              </a:ext>
            </a:extLst>
          </p:cNvPr>
          <p:cNvPicPr>
            <a:picLocks noChangeAspect="1"/>
          </p:cNvPicPr>
          <p:nvPr/>
        </p:nvPicPr>
        <p:blipFill>
          <a:blip r:embed="rId2"/>
          <a:stretch>
            <a:fillRect/>
          </a:stretch>
        </p:blipFill>
        <p:spPr>
          <a:xfrm>
            <a:off x="2032000" y="3251362"/>
            <a:ext cx="4436533" cy="3055464"/>
          </a:xfrm>
          <a:prstGeom prst="rect">
            <a:avLst/>
          </a:prstGeom>
        </p:spPr>
      </p:pic>
    </p:spTree>
    <p:extLst>
      <p:ext uri="{BB962C8B-B14F-4D97-AF65-F5344CB8AC3E}">
        <p14:creationId xmlns:p14="http://schemas.microsoft.com/office/powerpoint/2010/main" val="1262015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7479F9-DDA3-4CFC-A596-F0C5A3900B11}"/>
              </a:ext>
            </a:extLst>
          </p:cNvPr>
          <p:cNvSpPr>
            <a:spLocks noGrp="1"/>
          </p:cNvSpPr>
          <p:nvPr>
            <p:ph type="title"/>
          </p:nvPr>
        </p:nvSpPr>
        <p:spPr/>
        <p:txBody>
          <a:bodyPr/>
          <a:lstStyle/>
          <a:p>
            <a:r>
              <a:rPr lang="en-US" dirty="0"/>
              <a:t>Considerations on existing 3GPP requirements </a:t>
            </a:r>
          </a:p>
        </p:txBody>
      </p:sp>
      <p:sp>
        <p:nvSpPr>
          <p:cNvPr id="3" name="Content Placeholder 2">
            <a:extLst>
              <a:ext uri="{FF2B5EF4-FFF2-40B4-BE49-F238E27FC236}">
                <a16:creationId xmlns:a16="http://schemas.microsoft.com/office/drawing/2014/main" id="{7E1D6DE0-04F1-4E84-BF29-258BC4EA6C4F}"/>
              </a:ext>
            </a:extLst>
          </p:cNvPr>
          <p:cNvSpPr>
            <a:spLocks noGrp="1"/>
          </p:cNvSpPr>
          <p:nvPr>
            <p:ph sz="quarter" idx="13"/>
          </p:nvPr>
        </p:nvSpPr>
        <p:spPr>
          <a:xfrm>
            <a:off x="455613" y="990917"/>
            <a:ext cx="8129587" cy="5265950"/>
          </a:xfrm>
        </p:spPr>
        <p:txBody>
          <a:bodyPr/>
          <a:lstStyle/>
          <a:p>
            <a:pPr marL="285750" indent="-285750">
              <a:buFont typeface="Arial" panose="020B0604020202020204" pitchFamily="34" charset="0"/>
              <a:buChar char="•"/>
            </a:pPr>
            <a:r>
              <a:rPr lang="en-US" dirty="0"/>
              <a:t>Some existing requirements related to FMSS/</a:t>
            </a:r>
            <a:r>
              <a:rPr lang="en-US" dirty="0" err="1"/>
              <a:t>eFMSS</a:t>
            </a:r>
            <a:r>
              <a:rPr lang="en-US" dirty="0"/>
              <a:t> are captured in TS 22.101, addressing only part of the target use cases and functionalities, e.g.: </a:t>
            </a:r>
          </a:p>
          <a:p>
            <a:pPr marL="511175" lvl="1" indent="-285750">
              <a:buFontTx/>
              <a:buChar char="-"/>
            </a:pPr>
            <a:r>
              <a:rPr lang="en-US" sz="1400" dirty="0"/>
              <a:t>support </a:t>
            </a:r>
            <a:r>
              <a:rPr lang="en-GB" sz="1400" dirty="0"/>
              <a:t>to define and modify traffic steering policies that are used to steer traffic in (S)Gi-LAN (considered out of scope) containing operator or 3rd party service functions</a:t>
            </a:r>
          </a:p>
          <a:p>
            <a:pPr marL="511175" lvl="1" indent="-285750">
              <a:buFontTx/>
              <a:buChar char="-"/>
            </a:pPr>
            <a:r>
              <a:rPr lang="en-GB" sz="1400" dirty="0"/>
              <a:t>The 3GPP Core Network shall be able to define different traffic steering policies for a user’s traffic on a per session basis (e.g. for applying parental control, anti-malware, DDoS protection, video optimization).</a:t>
            </a:r>
          </a:p>
          <a:p>
            <a:pPr marL="511175" lvl="1" indent="-285750">
              <a:buFontTx/>
              <a:buChar char="-"/>
            </a:pPr>
            <a:r>
              <a:rPr lang="en-GB" sz="1400" dirty="0"/>
              <a:t>The 3GPP Core Network defines traffic steering policies based on one or more pieces of information such as:</a:t>
            </a:r>
            <a:r>
              <a:rPr lang="en-US" sz="1400" dirty="0"/>
              <a:t> </a:t>
            </a:r>
            <a:r>
              <a:rPr lang="en-GB" sz="1400" dirty="0"/>
              <a:t>network operator’s policies; user subscription; application characteristics such as: application type, protocol, target address name (URL) and application provider, etc. </a:t>
            </a:r>
          </a:p>
          <a:p>
            <a:pPr marL="511175" lvl="1" indent="-285750">
              <a:buFontTx/>
              <a:buChar char="-"/>
            </a:pPr>
            <a:r>
              <a:rPr lang="en-GB" sz="1400" dirty="0"/>
              <a:t>In case of roaming, the HPLMN shall be able to apply traffic steering policies for home routed traffic.</a:t>
            </a:r>
            <a:endParaRPr lang="en-US" sz="2000" dirty="0"/>
          </a:p>
          <a:p>
            <a:pPr marL="285750" indent="-285750">
              <a:buFont typeface="Arial" panose="020B0604020202020204" pitchFamily="34" charset="0"/>
              <a:buChar char="•"/>
            </a:pPr>
            <a:r>
              <a:rPr lang="en-US" dirty="0"/>
              <a:t>New use cases, requirements and gaps should be studied, e.g. considering:</a:t>
            </a:r>
          </a:p>
          <a:p>
            <a:pPr marL="511175" lvl="1" indent="-285750">
              <a:buFontTx/>
              <a:buChar char="-"/>
            </a:pPr>
            <a:r>
              <a:rPr lang="en-US" sz="1400" dirty="0"/>
              <a:t>Service functions in 5G system</a:t>
            </a:r>
          </a:p>
          <a:p>
            <a:pPr marL="511175" lvl="1" indent="-285750">
              <a:buFontTx/>
              <a:buChar char="-"/>
            </a:pPr>
            <a:r>
              <a:rPr lang="en-US" sz="1400" dirty="0"/>
              <a:t>Network slicing, edge computing, non-public network, and network functions virtualization</a:t>
            </a:r>
          </a:p>
          <a:p>
            <a:pPr marL="511175" lvl="1" indent="-285750">
              <a:buFontTx/>
              <a:buChar char="-"/>
            </a:pPr>
            <a:r>
              <a:rPr lang="en-US" sz="1400" dirty="0"/>
              <a:t>Service continuity and roaming support</a:t>
            </a:r>
          </a:p>
          <a:p>
            <a:br>
              <a:rPr lang="en-US" dirty="0"/>
            </a:br>
            <a:endParaRPr lang="en-US" dirty="0"/>
          </a:p>
        </p:txBody>
      </p:sp>
      <p:sp>
        <p:nvSpPr>
          <p:cNvPr id="4" name="Slide Number Placeholder 3">
            <a:extLst>
              <a:ext uri="{FF2B5EF4-FFF2-40B4-BE49-F238E27FC236}">
                <a16:creationId xmlns:a16="http://schemas.microsoft.com/office/drawing/2014/main" id="{26BEE887-78AF-4D29-B353-6566F9724285}"/>
              </a:ext>
            </a:extLst>
          </p:cNvPr>
          <p:cNvSpPr>
            <a:spLocks noGrp="1"/>
          </p:cNvSpPr>
          <p:nvPr>
            <p:ph type="sldNum" sz="quarter" idx="4"/>
          </p:nvPr>
        </p:nvSpPr>
        <p:spPr/>
        <p:txBody>
          <a:bodyPr/>
          <a:lstStyle/>
          <a:p>
            <a:fld id="{EE2556C5-CE8C-6547-B838-EA80C61A4AF7}" type="slidenum">
              <a:rPr lang="en-US" smtClean="0"/>
              <a:pPr/>
              <a:t>14</a:t>
            </a:fld>
            <a:endParaRPr lang="en-US" dirty="0"/>
          </a:p>
        </p:txBody>
      </p:sp>
    </p:spTree>
    <p:extLst>
      <p:ext uri="{BB962C8B-B14F-4D97-AF65-F5344CB8AC3E}">
        <p14:creationId xmlns:p14="http://schemas.microsoft.com/office/powerpoint/2010/main" val="1481770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DB0D5E-2278-4EAE-A12F-E9B60317E902}"/>
              </a:ext>
            </a:extLst>
          </p:cNvPr>
          <p:cNvSpPr>
            <a:spLocks noGrp="1"/>
          </p:cNvSpPr>
          <p:nvPr>
            <p:ph type="title"/>
          </p:nvPr>
        </p:nvSpPr>
        <p:spPr>
          <a:xfrm>
            <a:off x="455613" y="413507"/>
            <a:ext cx="8229600" cy="517826"/>
          </a:xfrm>
        </p:spPr>
        <p:txBody>
          <a:bodyPr/>
          <a:lstStyle/>
          <a:p>
            <a:r>
              <a:rPr lang="en-US" dirty="0"/>
              <a:t>Reference: 3GPP TS22.101 clause 30-FMSS</a:t>
            </a:r>
          </a:p>
        </p:txBody>
      </p:sp>
      <p:sp>
        <p:nvSpPr>
          <p:cNvPr id="3" name="Content Placeholder 2">
            <a:extLst>
              <a:ext uri="{FF2B5EF4-FFF2-40B4-BE49-F238E27FC236}">
                <a16:creationId xmlns:a16="http://schemas.microsoft.com/office/drawing/2014/main" id="{4BE36A6B-01B0-4408-9026-E21D2A080EA9}"/>
              </a:ext>
            </a:extLst>
          </p:cNvPr>
          <p:cNvSpPr>
            <a:spLocks noGrp="1"/>
          </p:cNvSpPr>
          <p:nvPr>
            <p:ph idx="1"/>
          </p:nvPr>
        </p:nvSpPr>
        <p:spPr>
          <a:xfrm>
            <a:off x="455613" y="931333"/>
            <a:ext cx="8036454" cy="5433697"/>
          </a:xfrm>
        </p:spPr>
        <p:txBody>
          <a:bodyPr/>
          <a:lstStyle/>
          <a:p>
            <a:r>
              <a:rPr lang="en-US" sz="1400" b="1" dirty="0"/>
              <a:t>3GPP 22.101, FMSS, t</a:t>
            </a:r>
            <a:r>
              <a:rPr lang="en-GB" sz="1400" b="1" dirty="0"/>
              <a:t>he following requirements apply:</a:t>
            </a:r>
            <a:endParaRPr lang="en-US" sz="1400" b="1" dirty="0"/>
          </a:p>
          <a:p>
            <a:pPr marL="171450" indent="-171450">
              <a:buFont typeface="Arial" panose="020B0604020202020204" pitchFamily="34" charset="0"/>
              <a:buChar char="•"/>
            </a:pPr>
            <a:r>
              <a:rPr lang="en-GB" sz="1000" dirty="0"/>
              <a:t>The 3GPP Core Network shall be able to define and modify traffic steering policies that are used to steer traffic in (S)Gi-LAN containing operator or 3</a:t>
            </a:r>
            <a:r>
              <a:rPr lang="en-GB" sz="1000" baseline="30000" dirty="0"/>
              <a:t>rd</a:t>
            </a:r>
            <a:r>
              <a:rPr lang="en-GB" sz="1000" dirty="0"/>
              <a:t> party service functions e.g. to improve e.g. the user’s </a:t>
            </a:r>
            <a:r>
              <a:rPr lang="en-GB" sz="1000" dirty="0" err="1"/>
              <a:t>QoE</a:t>
            </a:r>
            <a:r>
              <a:rPr lang="en-GB" sz="1000" dirty="0"/>
              <a:t>, apply the bandwidth limitation and provide valued added services</a:t>
            </a:r>
            <a:r>
              <a:rPr lang="en-US" sz="1000" dirty="0"/>
              <a:t>. </a:t>
            </a:r>
          </a:p>
          <a:p>
            <a:pPr marL="171450" indent="-171450">
              <a:buFont typeface="Arial" panose="020B0604020202020204" pitchFamily="34" charset="0"/>
              <a:buChar char="•"/>
            </a:pPr>
            <a:r>
              <a:rPr lang="en-GB" sz="1000" dirty="0"/>
              <a:t>Traffic steering policy shall be able to distinguish between upstream and downstream traffic.</a:t>
            </a:r>
            <a:endParaRPr lang="en-US" sz="1000" dirty="0"/>
          </a:p>
          <a:p>
            <a:pPr marL="171450" indent="-171450">
              <a:buFont typeface="Arial" panose="020B0604020202020204" pitchFamily="34" charset="0"/>
              <a:buChar char="•"/>
            </a:pPr>
            <a:r>
              <a:rPr lang="en-GB" sz="1000" dirty="0"/>
              <a:t>The 3GPP Core Network shall be able to define different traffic steering policies for a user’s traffic on a per session basis (e.g. for applying parental control, anti-malware, DDoS protection, video optimization).</a:t>
            </a:r>
            <a:endParaRPr lang="en-US" sz="1000" dirty="0"/>
          </a:p>
          <a:p>
            <a:pPr marL="171450" indent="-171450">
              <a:buFont typeface="Arial" panose="020B0604020202020204" pitchFamily="34" charset="0"/>
              <a:buChar char="•"/>
            </a:pPr>
            <a:r>
              <a:rPr lang="en-GB" sz="1000" dirty="0"/>
              <a:t>The 3GPP Core Network defines traffic steering policies based on one or more pieces of information such as:</a:t>
            </a:r>
            <a:endParaRPr lang="en-US" sz="1000" dirty="0"/>
          </a:p>
          <a:p>
            <a:pPr marL="396875" lvl="1" indent="-171450">
              <a:buFont typeface="Arial" panose="020B0604020202020204" pitchFamily="34" charset="0"/>
              <a:buChar char="•"/>
            </a:pPr>
            <a:r>
              <a:rPr lang="en-GB" sz="1000" dirty="0"/>
              <a:t>network operator’s policies </a:t>
            </a:r>
            <a:endParaRPr lang="en-US" sz="1000" dirty="0"/>
          </a:p>
          <a:p>
            <a:pPr marL="396875" lvl="1" indent="-171450">
              <a:buFont typeface="Arial" panose="020B0604020202020204" pitchFamily="34" charset="0"/>
              <a:buChar char="•"/>
            </a:pPr>
            <a:r>
              <a:rPr lang="en-GB" sz="1100" dirty="0"/>
              <a:t>user subscription (e.g. user’s priority, the status of optional subscriber services from the subscription data, based on service provider used, subscribed QoS) </a:t>
            </a:r>
            <a:endParaRPr lang="en-US" sz="1100" dirty="0"/>
          </a:p>
          <a:p>
            <a:pPr marL="396875" lvl="1" indent="-171450">
              <a:buFont typeface="Arial" panose="020B0604020202020204" pitchFamily="34" charset="0"/>
              <a:buChar char="•"/>
            </a:pPr>
            <a:r>
              <a:rPr lang="en-GB" sz="1100" dirty="0"/>
              <a:t>user's current RAT</a:t>
            </a:r>
            <a:endParaRPr lang="en-US" sz="1100" dirty="0"/>
          </a:p>
          <a:p>
            <a:pPr marL="396875" lvl="1" indent="-171450">
              <a:buFont typeface="Arial" panose="020B0604020202020204" pitchFamily="34" charset="0"/>
              <a:buChar char="•"/>
            </a:pPr>
            <a:r>
              <a:rPr lang="en-GB" sz="1100" dirty="0"/>
              <a:t>the network (RAN and CN) load status</a:t>
            </a:r>
            <a:endParaRPr lang="en-US" sz="1100" dirty="0"/>
          </a:p>
          <a:p>
            <a:pPr marL="396875" lvl="1" indent="-171450">
              <a:buFont typeface="Arial" panose="020B0604020202020204" pitchFamily="34" charset="0"/>
              <a:buChar char="•"/>
            </a:pPr>
            <a:r>
              <a:rPr lang="en-GB" sz="1100" dirty="0"/>
              <a:t>application characteristics such as: application type (video, web browsing, IM, etc), application protocol ( HTTP, P2P, etc), target address name (URL) and application provider (My tube, etc)</a:t>
            </a:r>
            <a:endParaRPr lang="en-US" sz="1100" dirty="0"/>
          </a:p>
          <a:p>
            <a:pPr marL="396875" lvl="1" indent="-171450">
              <a:buFont typeface="Arial" panose="020B0604020202020204" pitchFamily="34" charset="0"/>
              <a:buChar char="•"/>
            </a:pPr>
            <a:r>
              <a:rPr lang="en-GB" sz="1100" dirty="0"/>
              <a:t>Time</a:t>
            </a:r>
            <a:endParaRPr lang="en-US" sz="1100" dirty="0"/>
          </a:p>
          <a:p>
            <a:pPr marL="396875" lvl="1" indent="-171450">
              <a:buFont typeface="Arial" panose="020B0604020202020204" pitchFamily="34" charset="0"/>
              <a:buChar char="•"/>
            </a:pPr>
            <a:r>
              <a:rPr lang="en-GB" sz="1100" dirty="0"/>
              <a:t>UE location</a:t>
            </a:r>
            <a:endParaRPr lang="en-US" sz="1100" dirty="0"/>
          </a:p>
          <a:p>
            <a:pPr marL="396875" lvl="1" indent="-171450">
              <a:buFont typeface="Arial" panose="020B0604020202020204" pitchFamily="34" charset="0"/>
              <a:buChar char="•"/>
            </a:pPr>
            <a:r>
              <a:rPr lang="en-GB" sz="1100" dirty="0"/>
              <a:t>information (e.g. APN) of the destination network (i.e. a PDN or an internal IP network) of traffic flow</a:t>
            </a:r>
            <a:endParaRPr lang="en-US" sz="1100" dirty="0"/>
          </a:p>
          <a:p>
            <a:pPr marL="396875" lvl="1" indent="-171450">
              <a:buFont typeface="Arial" panose="020B0604020202020204" pitchFamily="34" charset="0"/>
              <a:buChar char="•"/>
            </a:pPr>
            <a:r>
              <a:rPr lang="en-GB" sz="1100" dirty="0"/>
              <a:t>In case of roaming, the HPLMN shall be able to apply traffic steering policies for home routed traffic.</a:t>
            </a:r>
            <a:endParaRPr lang="en-US" sz="1100" dirty="0"/>
          </a:p>
          <a:p>
            <a:r>
              <a:rPr lang="en-GB" sz="1000" dirty="0"/>
              <a:t>Note: Traffic steering policies for local breakout is not specified.</a:t>
            </a:r>
            <a:endParaRPr lang="en-US" sz="1000" dirty="0"/>
          </a:p>
          <a:p>
            <a:endParaRPr lang="en-US" sz="1000" dirty="0"/>
          </a:p>
        </p:txBody>
      </p:sp>
      <p:sp>
        <p:nvSpPr>
          <p:cNvPr id="4" name="Slide Number Placeholder 3">
            <a:extLst>
              <a:ext uri="{FF2B5EF4-FFF2-40B4-BE49-F238E27FC236}">
                <a16:creationId xmlns:a16="http://schemas.microsoft.com/office/drawing/2014/main" id="{20F22B74-0BB2-4545-BC30-A58862F63F8F}"/>
              </a:ext>
            </a:extLst>
          </p:cNvPr>
          <p:cNvSpPr>
            <a:spLocks noGrp="1"/>
          </p:cNvSpPr>
          <p:nvPr>
            <p:ph type="sldNum" sz="quarter" idx="12"/>
          </p:nvPr>
        </p:nvSpPr>
        <p:spPr/>
        <p:txBody>
          <a:bodyPr/>
          <a:lstStyle/>
          <a:p>
            <a:fld id="{8F711F9E-C109-46B5-A450-D2591D9AADBE}" type="slidenum">
              <a:rPr lang="en-US" smtClean="0"/>
              <a:t>15</a:t>
            </a:fld>
            <a:endParaRPr lang="en-US"/>
          </a:p>
        </p:txBody>
      </p:sp>
    </p:spTree>
    <p:extLst>
      <p:ext uri="{BB962C8B-B14F-4D97-AF65-F5344CB8AC3E}">
        <p14:creationId xmlns:p14="http://schemas.microsoft.com/office/powerpoint/2010/main" val="26791517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4152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23E78633-81C6-4D95-90FB-52AF20D00FA1}"/>
              </a:ext>
            </a:extLst>
          </p:cNvPr>
          <p:cNvGrpSpPr/>
          <p:nvPr/>
        </p:nvGrpSpPr>
        <p:grpSpPr>
          <a:xfrm>
            <a:off x="4194313" y="721535"/>
            <a:ext cx="4512365" cy="2125104"/>
            <a:chOff x="4320209" y="301534"/>
            <a:chExt cx="4512365" cy="2125104"/>
          </a:xfrm>
        </p:grpSpPr>
        <p:pic>
          <p:nvPicPr>
            <p:cNvPr id="5" name="Picture 4">
              <a:extLst>
                <a:ext uri="{FF2B5EF4-FFF2-40B4-BE49-F238E27FC236}">
                  <a16:creationId xmlns:a16="http://schemas.microsoft.com/office/drawing/2014/main" id="{65F74510-8E89-49E1-8B19-81301565C1FE}"/>
                </a:ext>
              </a:extLst>
            </p:cNvPr>
            <p:cNvPicPr>
              <a:picLocks noChangeAspect="1"/>
            </p:cNvPicPr>
            <p:nvPr/>
          </p:nvPicPr>
          <p:blipFill>
            <a:blip r:embed="rId3"/>
            <a:stretch>
              <a:fillRect/>
            </a:stretch>
          </p:blipFill>
          <p:spPr>
            <a:xfrm>
              <a:off x="4320209" y="301534"/>
              <a:ext cx="4512365" cy="1946893"/>
            </a:xfrm>
            <a:prstGeom prst="rect">
              <a:avLst/>
            </a:prstGeom>
          </p:spPr>
        </p:pic>
        <p:sp>
          <p:nvSpPr>
            <p:cNvPr id="6" name="TextBox 5">
              <a:extLst>
                <a:ext uri="{FF2B5EF4-FFF2-40B4-BE49-F238E27FC236}">
                  <a16:creationId xmlns:a16="http://schemas.microsoft.com/office/drawing/2014/main" id="{D368D7BC-8BC4-4B84-BF0B-578E37FF811D}"/>
                </a:ext>
              </a:extLst>
            </p:cNvPr>
            <p:cNvSpPr txBox="1"/>
            <p:nvPr/>
          </p:nvSpPr>
          <p:spPr>
            <a:xfrm>
              <a:off x="6047469" y="2265055"/>
              <a:ext cx="1804443" cy="161583"/>
            </a:xfrm>
            <a:prstGeom prst="rect">
              <a:avLst/>
            </a:prstGeom>
            <a:noFill/>
          </p:spPr>
          <p:txBody>
            <a:bodyPr vert="horz" wrap="square" lIns="0" tIns="0" rIns="0" bIns="0" rtlCol="0">
              <a:spAutoFit/>
            </a:bodyPr>
            <a:lstStyle/>
            <a:p>
              <a:r>
                <a:rPr lang="en-US" sz="1050" dirty="0">
                  <a:solidFill>
                    <a:srgbClr val="003C71"/>
                  </a:solidFill>
                </a:rPr>
                <a:t>Ref: 3GPP TR 22.808 V14.1.0</a:t>
              </a:r>
            </a:p>
          </p:txBody>
        </p:sp>
      </p:grpSp>
      <p:sp>
        <p:nvSpPr>
          <p:cNvPr id="2" name="Title 1">
            <a:extLst>
              <a:ext uri="{FF2B5EF4-FFF2-40B4-BE49-F238E27FC236}">
                <a16:creationId xmlns:a16="http://schemas.microsoft.com/office/drawing/2014/main" id="{7DFC9952-C12E-42FE-ABEA-B93EC38A8461}"/>
              </a:ext>
            </a:extLst>
          </p:cNvPr>
          <p:cNvSpPr>
            <a:spLocks noGrp="1"/>
          </p:cNvSpPr>
          <p:nvPr>
            <p:ph type="title"/>
          </p:nvPr>
        </p:nvSpPr>
        <p:spPr>
          <a:xfrm>
            <a:off x="457200" y="301533"/>
            <a:ext cx="7933267" cy="403350"/>
          </a:xfrm>
        </p:spPr>
        <p:txBody>
          <a:bodyPr/>
          <a:lstStyle/>
          <a:p>
            <a:r>
              <a:rPr lang="en-US" sz="2400" dirty="0"/>
              <a:t>Motivation of FS_SFCin5GS </a:t>
            </a:r>
          </a:p>
        </p:txBody>
      </p:sp>
      <p:sp>
        <p:nvSpPr>
          <p:cNvPr id="3" name="Content Placeholder 2">
            <a:extLst>
              <a:ext uri="{FF2B5EF4-FFF2-40B4-BE49-F238E27FC236}">
                <a16:creationId xmlns:a16="http://schemas.microsoft.com/office/drawing/2014/main" id="{F800EE7F-2AD5-4F86-B0BB-A768BE07F3C2}"/>
              </a:ext>
            </a:extLst>
          </p:cNvPr>
          <p:cNvSpPr>
            <a:spLocks noGrp="1"/>
          </p:cNvSpPr>
          <p:nvPr>
            <p:ph sz="quarter" idx="13"/>
          </p:nvPr>
        </p:nvSpPr>
        <p:spPr>
          <a:xfrm>
            <a:off x="311426" y="1027135"/>
            <a:ext cx="3743739" cy="5048987"/>
          </a:xfrm>
        </p:spPr>
        <p:txBody>
          <a:bodyPr/>
          <a:lstStyle/>
          <a:p>
            <a:pPr marL="169863" indent="-169863">
              <a:buFont typeface="Arial" panose="020B0604020202020204" pitchFamily="34" charset="0"/>
              <a:buChar char="•"/>
            </a:pPr>
            <a:r>
              <a:rPr lang="en-US" sz="1400" dirty="0"/>
              <a:t>(S)Gi-LAN is one use case of service function chaining, which </a:t>
            </a:r>
            <a:r>
              <a:rPr lang="en-GB" sz="1400" dirty="0"/>
              <a:t>is the middle path between the mobile network and the packet data network for providing services differentiation and monetization. </a:t>
            </a:r>
          </a:p>
          <a:p>
            <a:pPr marL="398463" lvl="1" indent="-173038"/>
            <a:r>
              <a:rPr lang="en-US" sz="1400" dirty="0"/>
              <a:t>The examples of service functions include </a:t>
            </a:r>
            <a:r>
              <a:rPr lang="en-GB" sz="1400" dirty="0"/>
              <a:t>firewall functions, NAT, URL filter, Lawful inspection (LI), deep packet inspection (DPI), IP tunnel endpoints, application detection and control (ADC), TCP proxies, load balancers, transcoders, and video optimization, etc. </a:t>
            </a:r>
            <a:endParaRPr lang="en-US" sz="1400" dirty="0"/>
          </a:p>
          <a:p>
            <a:pPr marL="398463" lvl="1" indent="-173038"/>
            <a:r>
              <a:rPr lang="en-US" sz="1400" dirty="0"/>
              <a:t>The policy control of (S)Gi-LAN needs to be coordinated with the existing traffic steering policy in EPS. The same assumption applies to N6-LAN in 5G context. </a:t>
            </a:r>
          </a:p>
          <a:p>
            <a:pPr marL="398463" lvl="1" indent="-173038"/>
            <a:r>
              <a:rPr lang="en-GB" sz="1400" dirty="0"/>
              <a:t>In TS22.101, service function chaining is considered as out of 3GPP scope.</a:t>
            </a:r>
            <a:r>
              <a:rPr lang="en-US" sz="1400" dirty="0"/>
              <a:t> The fragmentation of the network results in many challenges in 5GS.</a:t>
            </a:r>
          </a:p>
        </p:txBody>
      </p:sp>
      <p:sp>
        <p:nvSpPr>
          <p:cNvPr id="4" name="Slide Number Placeholder 3">
            <a:extLst>
              <a:ext uri="{FF2B5EF4-FFF2-40B4-BE49-F238E27FC236}">
                <a16:creationId xmlns:a16="http://schemas.microsoft.com/office/drawing/2014/main" id="{0E0DAF09-DA49-4822-8297-D4FA27FD8379}"/>
              </a:ext>
            </a:extLst>
          </p:cNvPr>
          <p:cNvSpPr>
            <a:spLocks noGrp="1"/>
          </p:cNvSpPr>
          <p:nvPr>
            <p:ph type="sldNum" sz="quarter" idx="4"/>
          </p:nvPr>
        </p:nvSpPr>
        <p:spPr/>
        <p:txBody>
          <a:bodyPr/>
          <a:lstStyle/>
          <a:p>
            <a:fld id="{EE2556C5-CE8C-6547-B838-EA80C61A4AF7}" type="slidenum">
              <a:rPr lang="en-US" smtClean="0"/>
              <a:pPr/>
              <a:t>2</a:t>
            </a:fld>
            <a:endParaRPr lang="en-US" dirty="0"/>
          </a:p>
        </p:txBody>
      </p:sp>
      <p:sp>
        <p:nvSpPr>
          <p:cNvPr id="8" name="Rectangle 7">
            <a:extLst>
              <a:ext uri="{FF2B5EF4-FFF2-40B4-BE49-F238E27FC236}">
                <a16:creationId xmlns:a16="http://schemas.microsoft.com/office/drawing/2014/main" id="{65873475-BF24-4233-8088-161598718CDF}"/>
              </a:ext>
            </a:extLst>
          </p:cNvPr>
          <p:cNvSpPr/>
          <p:nvPr/>
        </p:nvSpPr>
        <p:spPr>
          <a:xfrm>
            <a:off x="4692058" y="2863291"/>
            <a:ext cx="3896139" cy="3354765"/>
          </a:xfrm>
          <a:prstGeom prst="rect">
            <a:avLst/>
          </a:prstGeom>
        </p:spPr>
        <p:txBody>
          <a:bodyPr wrap="square">
            <a:spAutoFit/>
          </a:bodyPr>
          <a:lstStyle/>
          <a:p>
            <a:pPr marL="169863" indent="-169863">
              <a:buFont typeface="Arial" panose="020B0604020202020204" pitchFamily="34" charset="0"/>
              <a:buChar char="•"/>
            </a:pPr>
            <a:r>
              <a:rPr lang="en-US" sz="1400" dirty="0">
                <a:solidFill>
                  <a:srgbClr val="0071C5"/>
                </a:solidFill>
              </a:rPr>
              <a:t>Other SDOs activities:  </a:t>
            </a:r>
          </a:p>
          <a:p>
            <a:pPr marL="398463" lvl="1" indent="-173038">
              <a:spcBef>
                <a:spcPts val="1200"/>
              </a:spcBef>
              <a:buFont typeface="Wingdings" charset="2"/>
              <a:buChar char="§"/>
            </a:pPr>
            <a:r>
              <a:rPr lang="en-US" sz="1400" dirty="0">
                <a:solidFill>
                  <a:schemeClr val="tx2"/>
                </a:solidFill>
                <a:cs typeface="Arial" panose="020B0604020202020204" pitchFamily="34" charset="0"/>
              </a:rPr>
              <a:t>ITU-Y provides recommendations to consolidate service functions and service function chaining configuration and management with mobile network. </a:t>
            </a:r>
          </a:p>
          <a:p>
            <a:pPr marL="398463" lvl="1" indent="-173038">
              <a:spcBef>
                <a:spcPts val="1200"/>
              </a:spcBef>
              <a:buFont typeface="Wingdings" charset="2"/>
              <a:buChar char="§"/>
            </a:pPr>
            <a:r>
              <a:rPr lang="en-US" sz="1400" dirty="0">
                <a:solidFill>
                  <a:schemeClr val="tx2"/>
                </a:solidFill>
                <a:cs typeface="Arial" panose="020B0604020202020204" pitchFamily="34" charset="0"/>
              </a:rPr>
              <a:t>IETF specs provides some mechanisms for supporting dynamic SFCs. </a:t>
            </a:r>
          </a:p>
          <a:p>
            <a:pPr marL="169863" indent="-169863">
              <a:spcBef>
                <a:spcPts val="1200"/>
              </a:spcBef>
              <a:buFont typeface="Arial" panose="020B0604020202020204" pitchFamily="34" charset="0"/>
              <a:buChar char="•"/>
            </a:pPr>
            <a:r>
              <a:rPr lang="en-GB" sz="1400" dirty="0">
                <a:solidFill>
                  <a:srgbClr val="0071C5"/>
                </a:solidFill>
              </a:rPr>
              <a:t>The 5GS support for service function chaining services can provide flexibility to manage required service functions into one network instance. The service deployment and configuration can be greatly simplified and scalable. </a:t>
            </a:r>
          </a:p>
        </p:txBody>
      </p:sp>
    </p:spTree>
    <p:extLst>
      <p:ext uri="{BB962C8B-B14F-4D97-AF65-F5344CB8AC3E}">
        <p14:creationId xmlns:p14="http://schemas.microsoft.com/office/powerpoint/2010/main" val="288222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67D4C72-56C1-4042-B08F-A23390677254}"/>
              </a:ext>
            </a:extLst>
          </p:cNvPr>
          <p:cNvSpPr>
            <a:spLocks noGrp="1"/>
          </p:cNvSpPr>
          <p:nvPr>
            <p:ph sz="half" idx="1"/>
          </p:nvPr>
        </p:nvSpPr>
        <p:spPr>
          <a:xfrm>
            <a:off x="455613" y="811973"/>
            <a:ext cx="2393941" cy="2713105"/>
          </a:xfrm>
        </p:spPr>
        <p:txBody>
          <a:bodyPr/>
          <a:lstStyle/>
          <a:p>
            <a:r>
              <a:rPr lang="en-US" dirty="0"/>
              <a:t>Use Case1: </a:t>
            </a:r>
            <a:r>
              <a:rPr lang="en-GB" dirty="0"/>
              <a:t>Streaming video service</a:t>
            </a:r>
            <a:endParaRPr lang="en-US" dirty="0"/>
          </a:p>
          <a:p>
            <a:r>
              <a:rPr lang="en-GB" sz="1200" dirty="0">
                <a:solidFill>
                  <a:schemeClr val="tx2"/>
                </a:solidFill>
              </a:rPr>
              <a:t>Different content providers may need different service functions for video optimization and security functions based on user's subscription, network service subscription, etc. </a:t>
            </a:r>
          </a:p>
          <a:p>
            <a:pPr marL="112713" lvl="1" indent="-112713"/>
            <a:r>
              <a:rPr lang="en-GB" sz="1200" dirty="0"/>
              <a:t>Currently, each content providers may deploy and configure their N6-LANs or provide the configuration of N6-LAN to network provider as part of service agreement.  </a:t>
            </a:r>
          </a:p>
        </p:txBody>
      </p:sp>
      <p:sp>
        <p:nvSpPr>
          <p:cNvPr id="3" name="Content Placeholder 2">
            <a:extLst>
              <a:ext uri="{FF2B5EF4-FFF2-40B4-BE49-F238E27FC236}">
                <a16:creationId xmlns:a16="http://schemas.microsoft.com/office/drawing/2014/main" id="{081007CA-4AAF-4017-A478-C804E8723AB9}"/>
              </a:ext>
            </a:extLst>
          </p:cNvPr>
          <p:cNvSpPr>
            <a:spLocks noGrp="1"/>
          </p:cNvSpPr>
          <p:nvPr>
            <p:ph sz="half" idx="13"/>
          </p:nvPr>
        </p:nvSpPr>
        <p:spPr>
          <a:xfrm>
            <a:off x="6097984" y="749983"/>
            <a:ext cx="2477159" cy="2679018"/>
          </a:xfrm>
        </p:spPr>
        <p:txBody>
          <a:bodyPr/>
          <a:lstStyle/>
          <a:p>
            <a:r>
              <a:rPr lang="en-US" dirty="0"/>
              <a:t>Use Case 3: V2X services</a:t>
            </a:r>
          </a:p>
          <a:p>
            <a:r>
              <a:rPr lang="en-GB" sz="1200" dirty="0">
                <a:solidFill>
                  <a:schemeClr val="tx2"/>
                </a:solidFill>
              </a:rPr>
              <a:t>For V2X services, when a vehicle moves in its HPLMN or across different roaming networks, it is important that  the same service functions, e.g. TCP proxies, transcoders, firewall, etc., are provided, configured, and managed by the 5G networks, e.g. TR22.886 clause 5.27.6: </a:t>
            </a:r>
            <a:r>
              <a:rPr lang="x-none" sz="1200" dirty="0">
                <a:solidFill>
                  <a:schemeClr val="tx2"/>
                </a:solidFill>
              </a:rPr>
              <a:t>Support of automated driving in multi-PLMN environments</a:t>
            </a:r>
            <a:r>
              <a:rPr lang="en-US" sz="1200" dirty="0">
                <a:solidFill>
                  <a:schemeClr val="tx2"/>
                </a:solidFill>
              </a:rPr>
              <a:t>. </a:t>
            </a:r>
          </a:p>
          <a:p>
            <a:pPr marL="112713" lvl="1" indent="-112713"/>
            <a:r>
              <a:rPr lang="en-US" sz="1200" dirty="0"/>
              <a:t>Currently, </a:t>
            </a:r>
            <a:r>
              <a:rPr lang="en-US" sz="1200" dirty="0" err="1"/>
              <a:t>eFMSS</a:t>
            </a:r>
            <a:r>
              <a:rPr lang="en-US" sz="1200" dirty="0"/>
              <a:t> supports only home routed traffic steering.</a:t>
            </a:r>
          </a:p>
        </p:txBody>
      </p:sp>
      <p:sp>
        <p:nvSpPr>
          <p:cNvPr id="4" name="Title 3">
            <a:extLst>
              <a:ext uri="{FF2B5EF4-FFF2-40B4-BE49-F238E27FC236}">
                <a16:creationId xmlns:a16="http://schemas.microsoft.com/office/drawing/2014/main" id="{CEB53B6E-F6DC-4277-9EAE-7B355856320F}"/>
              </a:ext>
            </a:extLst>
          </p:cNvPr>
          <p:cNvSpPr>
            <a:spLocks noGrp="1"/>
          </p:cNvSpPr>
          <p:nvPr>
            <p:ph type="title"/>
          </p:nvPr>
        </p:nvSpPr>
        <p:spPr>
          <a:xfrm>
            <a:off x="455613" y="310199"/>
            <a:ext cx="8229600" cy="401003"/>
          </a:xfrm>
        </p:spPr>
        <p:txBody>
          <a:bodyPr/>
          <a:lstStyle/>
          <a:p>
            <a:r>
              <a:rPr lang="en-US" sz="2400" dirty="0"/>
              <a:t>Examples of Use Cases</a:t>
            </a:r>
          </a:p>
        </p:txBody>
      </p:sp>
      <p:sp>
        <p:nvSpPr>
          <p:cNvPr id="5" name="Slide Number Placeholder 4">
            <a:extLst>
              <a:ext uri="{FF2B5EF4-FFF2-40B4-BE49-F238E27FC236}">
                <a16:creationId xmlns:a16="http://schemas.microsoft.com/office/drawing/2014/main" id="{422FE766-AD5E-4A3F-883D-742DCA197A2F}"/>
              </a:ext>
            </a:extLst>
          </p:cNvPr>
          <p:cNvSpPr>
            <a:spLocks noGrp="1"/>
          </p:cNvSpPr>
          <p:nvPr>
            <p:ph type="sldNum" sz="quarter" idx="4"/>
          </p:nvPr>
        </p:nvSpPr>
        <p:spPr/>
        <p:txBody>
          <a:bodyPr/>
          <a:lstStyle/>
          <a:p>
            <a:fld id="{EE2556C5-CE8C-6547-B838-EA80C61A4AF7}" type="slidenum">
              <a:rPr lang="en-US" smtClean="0"/>
              <a:pPr/>
              <a:t>3</a:t>
            </a:fld>
            <a:endParaRPr lang="en-US" dirty="0"/>
          </a:p>
        </p:txBody>
      </p:sp>
      <p:sp>
        <p:nvSpPr>
          <p:cNvPr id="6" name="Content Placeholder 1">
            <a:extLst>
              <a:ext uri="{FF2B5EF4-FFF2-40B4-BE49-F238E27FC236}">
                <a16:creationId xmlns:a16="http://schemas.microsoft.com/office/drawing/2014/main" id="{6AE973B2-66C9-47E6-B1E3-91FAA54F0EB5}"/>
              </a:ext>
            </a:extLst>
          </p:cNvPr>
          <p:cNvSpPr txBox="1">
            <a:spLocks/>
          </p:cNvSpPr>
          <p:nvPr/>
        </p:nvSpPr>
        <p:spPr>
          <a:xfrm>
            <a:off x="3235190" y="811975"/>
            <a:ext cx="2374764" cy="2355296"/>
          </a:xfrm>
          <a:prstGeom prst="rect">
            <a:avLst/>
          </a:prstGeom>
        </p:spPr>
        <p:txBody>
          <a:bodyPr vert="horz" lIns="0" tIns="0" rIns="0" bIns="0" rtlCol="0">
            <a:noAutofit/>
          </a:bodyPr>
          <a:lstStyle>
            <a:lvl1pPr marL="0" indent="0" algn="l" defTabSz="457200" rtl="0" eaLnBrk="1" latinLnBrk="0" hangingPunct="1">
              <a:spcBef>
                <a:spcPts val="1200"/>
              </a:spcBef>
              <a:spcAft>
                <a:spcPts val="0"/>
              </a:spcAft>
              <a:buFont typeface="Wingdings" panose="05000000000000000000" pitchFamily="2" charset="2"/>
              <a:buNone/>
              <a:defRPr lang="en-US" sz="1800" b="0" kern="1200" dirty="0" smtClean="0">
                <a:solidFill>
                  <a:srgbClr val="0071C5"/>
                </a:solidFill>
                <a:latin typeface="+mn-lt"/>
                <a:ea typeface="+mn-ea"/>
                <a:cs typeface="Arial" panose="020B0604020202020204" pitchFamily="34" charset="0"/>
              </a:defRPr>
            </a:lvl1pPr>
            <a:lvl2pPr marL="225425" indent="-225425" algn="l" defTabSz="457200" rtl="0" eaLnBrk="1" latinLnBrk="0" hangingPunct="1">
              <a:spcBef>
                <a:spcPts val="1200"/>
              </a:spcBef>
              <a:buFont typeface="Wingdings" charset="2"/>
              <a:buChar char="§"/>
              <a:defRPr lang="en-US" sz="1600" kern="1200" baseline="0" dirty="0" smtClean="0">
                <a:solidFill>
                  <a:schemeClr val="tx2"/>
                </a:solidFill>
                <a:latin typeface="+mn-lt"/>
                <a:ea typeface="+mn-ea"/>
                <a:cs typeface="Arial" panose="020B0604020202020204" pitchFamily="34" charset="0"/>
              </a:defRPr>
            </a:lvl2pPr>
            <a:lvl3pPr marL="571500" indent="-228600" algn="l" defTabSz="457200" rtl="0" eaLnBrk="1" latinLnBrk="0" hangingPunct="1">
              <a:spcBef>
                <a:spcPts val="800"/>
              </a:spcBef>
              <a:buFont typeface="Intel Clear" panose="020B0604020203020204" pitchFamily="34" charset="0"/>
              <a:buChar char="–"/>
              <a:defRPr lang="en-US" sz="1400" kern="1200" dirty="0" smtClean="0">
                <a:solidFill>
                  <a:schemeClr val="tx2"/>
                </a:solidFill>
                <a:latin typeface="+mn-lt"/>
                <a:ea typeface="+mn-ea"/>
                <a:cs typeface="Arial" panose="020B0604020202020204" pitchFamily="34" charset="0"/>
              </a:defRPr>
            </a:lvl3pPr>
            <a:lvl4pPr marL="969963" indent="-228600" algn="l" defTabSz="457200" rtl="0" eaLnBrk="1" latinLnBrk="0" hangingPunct="1">
              <a:spcBef>
                <a:spcPct val="20000"/>
              </a:spcBef>
              <a:buFont typeface="Arial"/>
              <a:buChar char="–"/>
              <a:defRPr lang="en-US" sz="1200" kern="1200" dirty="0" smtClean="0">
                <a:solidFill>
                  <a:schemeClr val="tx2"/>
                </a:solidFill>
                <a:latin typeface="+mn-lt"/>
                <a:ea typeface="+mn-ea"/>
                <a:cs typeface="Arial" panose="020B0604020202020204" pitchFamily="34" charset="0"/>
              </a:defRPr>
            </a:lvl4pPr>
            <a:lvl5pPr marL="1319213" indent="-228600" algn="l" defTabSz="457200" rtl="0" eaLnBrk="1" latinLnBrk="0" hangingPunct="1">
              <a:spcBef>
                <a:spcPct val="20000"/>
              </a:spcBef>
              <a:buFont typeface="Intel Clear" panose="020B0604020203020204" pitchFamily="34" charset="0"/>
              <a:buChar char="–"/>
              <a:defRPr lang="en-US" sz="1200" kern="1200" dirty="0">
                <a:solidFill>
                  <a:schemeClr val="tx2"/>
                </a:solidFill>
                <a:latin typeface="+mn-lt"/>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Use Case2: AVPROD</a:t>
            </a:r>
          </a:p>
          <a:p>
            <a:r>
              <a:rPr lang="en-GB" sz="1200" dirty="0">
                <a:solidFill>
                  <a:schemeClr val="tx2"/>
                </a:solidFill>
              </a:rPr>
              <a:t>Different broadcasters may need different service functions for their on-site 5G devices, e.g. camera and mics. </a:t>
            </a:r>
          </a:p>
          <a:p>
            <a:pPr marL="112713" lvl="1" indent="-112713"/>
            <a:r>
              <a:rPr lang="en-GB" sz="1200" dirty="0"/>
              <a:t>Currently, each broadcasters need to manually configure their N6-LAN or provide the configuration of N6-LAN to NPN provider as part of service agreement.  </a:t>
            </a:r>
          </a:p>
        </p:txBody>
      </p:sp>
      <p:grpSp>
        <p:nvGrpSpPr>
          <p:cNvPr id="14" name="Group 13">
            <a:extLst>
              <a:ext uri="{FF2B5EF4-FFF2-40B4-BE49-F238E27FC236}">
                <a16:creationId xmlns:a16="http://schemas.microsoft.com/office/drawing/2014/main" id="{2E807EB0-B7D5-407B-BF47-AEB81269B168}"/>
              </a:ext>
            </a:extLst>
          </p:cNvPr>
          <p:cNvGrpSpPr/>
          <p:nvPr/>
        </p:nvGrpSpPr>
        <p:grpSpPr>
          <a:xfrm>
            <a:off x="363344" y="3268044"/>
            <a:ext cx="8334644" cy="3107762"/>
            <a:chOff x="363344" y="3268044"/>
            <a:chExt cx="8334644" cy="3107762"/>
          </a:xfrm>
        </p:grpSpPr>
        <p:pic>
          <p:nvPicPr>
            <p:cNvPr id="11" name="Picture 10">
              <a:extLst>
                <a:ext uri="{FF2B5EF4-FFF2-40B4-BE49-F238E27FC236}">
                  <a16:creationId xmlns:a16="http://schemas.microsoft.com/office/drawing/2014/main" id="{5D1E5373-C680-42D2-AFC7-1C14A1CBEB63}"/>
                </a:ext>
              </a:extLst>
            </p:cNvPr>
            <p:cNvPicPr>
              <a:picLocks noChangeAspect="1"/>
            </p:cNvPicPr>
            <p:nvPr/>
          </p:nvPicPr>
          <p:blipFill>
            <a:blip r:embed="rId3"/>
            <a:stretch>
              <a:fillRect/>
            </a:stretch>
          </p:blipFill>
          <p:spPr>
            <a:xfrm>
              <a:off x="363344" y="3632843"/>
              <a:ext cx="2428684" cy="1749361"/>
            </a:xfrm>
            <a:prstGeom prst="rect">
              <a:avLst/>
            </a:prstGeom>
          </p:spPr>
        </p:pic>
        <p:pic>
          <p:nvPicPr>
            <p:cNvPr id="12" name="Picture 11">
              <a:extLst>
                <a:ext uri="{FF2B5EF4-FFF2-40B4-BE49-F238E27FC236}">
                  <a16:creationId xmlns:a16="http://schemas.microsoft.com/office/drawing/2014/main" id="{D91C3CBD-E7E4-4FD2-88B4-A3148AEC53B2}"/>
                </a:ext>
              </a:extLst>
            </p:cNvPr>
            <p:cNvPicPr>
              <a:picLocks noChangeAspect="1"/>
            </p:cNvPicPr>
            <p:nvPr/>
          </p:nvPicPr>
          <p:blipFill>
            <a:blip r:embed="rId4"/>
            <a:stretch>
              <a:fillRect/>
            </a:stretch>
          </p:blipFill>
          <p:spPr>
            <a:xfrm>
              <a:off x="3204606" y="3268044"/>
              <a:ext cx="2435932" cy="2092099"/>
            </a:xfrm>
            <a:prstGeom prst="rect">
              <a:avLst/>
            </a:prstGeom>
          </p:spPr>
        </p:pic>
        <p:pic>
          <p:nvPicPr>
            <p:cNvPr id="13" name="Picture 12">
              <a:extLst>
                <a:ext uri="{FF2B5EF4-FFF2-40B4-BE49-F238E27FC236}">
                  <a16:creationId xmlns:a16="http://schemas.microsoft.com/office/drawing/2014/main" id="{80494D99-2FBC-4D0A-BB57-63586AE7C500}"/>
                </a:ext>
              </a:extLst>
            </p:cNvPr>
            <p:cNvPicPr>
              <a:picLocks noChangeAspect="1"/>
            </p:cNvPicPr>
            <p:nvPr/>
          </p:nvPicPr>
          <p:blipFill>
            <a:blip r:embed="rId5"/>
            <a:stretch>
              <a:fillRect/>
            </a:stretch>
          </p:blipFill>
          <p:spPr>
            <a:xfrm>
              <a:off x="6097984" y="3445568"/>
              <a:ext cx="2600004" cy="1914575"/>
            </a:xfrm>
            <a:prstGeom prst="rect">
              <a:avLst/>
            </a:prstGeom>
          </p:spPr>
        </p:pic>
        <p:sp>
          <p:nvSpPr>
            <p:cNvPr id="8" name="TextBox 7">
              <a:extLst>
                <a:ext uri="{FF2B5EF4-FFF2-40B4-BE49-F238E27FC236}">
                  <a16:creationId xmlns:a16="http://schemas.microsoft.com/office/drawing/2014/main" id="{D0CCCE72-330D-43AB-A474-88C5587E79DC}"/>
                </a:ext>
              </a:extLst>
            </p:cNvPr>
            <p:cNvSpPr txBox="1"/>
            <p:nvPr/>
          </p:nvSpPr>
          <p:spPr>
            <a:xfrm>
              <a:off x="770735" y="5487010"/>
              <a:ext cx="2021293" cy="646331"/>
            </a:xfrm>
            <a:prstGeom prst="rect">
              <a:avLst/>
            </a:prstGeom>
            <a:noFill/>
          </p:spPr>
          <p:txBody>
            <a:bodyPr vert="horz" wrap="square" lIns="0" tIns="0" rIns="0" bIns="0" rtlCol="0">
              <a:spAutoFit/>
            </a:bodyPr>
            <a:lstStyle/>
            <a:p>
              <a:r>
                <a:rPr lang="en-GB" sz="1050" dirty="0">
                  <a:solidFill>
                    <a:schemeClr val="tx2"/>
                  </a:solidFill>
                </a:rPr>
                <a:t>With SFC service enabled in 5GS, the network operators can provision service function chaining services in 5G network to content providers </a:t>
              </a:r>
            </a:p>
          </p:txBody>
        </p:sp>
        <p:sp>
          <p:nvSpPr>
            <p:cNvPr id="9" name="Rectangle 8">
              <a:extLst>
                <a:ext uri="{FF2B5EF4-FFF2-40B4-BE49-F238E27FC236}">
                  <a16:creationId xmlns:a16="http://schemas.microsoft.com/office/drawing/2014/main" id="{EA2F640E-84EC-47A6-BBF3-1E8EE782DCC0}"/>
                </a:ext>
              </a:extLst>
            </p:cNvPr>
            <p:cNvSpPr/>
            <p:nvPr/>
          </p:nvSpPr>
          <p:spPr>
            <a:xfrm>
              <a:off x="3399532" y="5360143"/>
              <a:ext cx="2210422" cy="1015663"/>
            </a:xfrm>
            <a:prstGeom prst="rect">
              <a:avLst/>
            </a:prstGeom>
          </p:spPr>
          <p:txBody>
            <a:bodyPr wrap="square">
              <a:spAutoFit/>
            </a:bodyPr>
            <a:lstStyle/>
            <a:p>
              <a:r>
                <a:rPr lang="en-GB" sz="1000" dirty="0">
                  <a:solidFill>
                    <a:schemeClr val="tx2"/>
                  </a:solidFill>
                </a:rPr>
                <a:t>With SFC service enabled at NPN, the network provider can exposure service function chaining service to third parties and allow them to configure required service function paths for their devices. </a:t>
              </a:r>
              <a:endParaRPr lang="en-US" sz="1000" dirty="0">
                <a:solidFill>
                  <a:schemeClr val="tx2"/>
                </a:solidFill>
              </a:endParaRPr>
            </a:p>
          </p:txBody>
        </p:sp>
        <p:sp>
          <p:nvSpPr>
            <p:cNvPr id="10" name="Rectangle 9">
              <a:extLst>
                <a:ext uri="{FF2B5EF4-FFF2-40B4-BE49-F238E27FC236}">
                  <a16:creationId xmlns:a16="http://schemas.microsoft.com/office/drawing/2014/main" id="{8B7CB8D5-9B8A-4081-A57E-9E1F3E91E7EC}"/>
                </a:ext>
              </a:extLst>
            </p:cNvPr>
            <p:cNvSpPr/>
            <p:nvPr/>
          </p:nvSpPr>
          <p:spPr>
            <a:xfrm>
              <a:off x="6474791" y="5425455"/>
              <a:ext cx="2210422" cy="707886"/>
            </a:xfrm>
            <a:prstGeom prst="rect">
              <a:avLst/>
            </a:prstGeom>
          </p:spPr>
          <p:txBody>
            <a:bodyPr wrap="square">
              <a:spAutoFit/>
            </a:bodyPr>
            <a:lstStyle/>
            <a:p>
              <a:r>
                <a:rPr lang="en-GB" sz="1000" dirty="0">
                  <a:solidFill>
                    <a:schemeClr val="tx2"/>
                  </a:solidFill>
                </a:rPr>
                <a:t>With SFC service enabled in 5GS, it becomes possible to provision V2X services with consistent carrier grade performance in 5GS. </a:t>
              </a:r>
            </a:p>
          </p:txBody>
        </p:sp>
      </p:grpSp>
    </p:spTree>
    <p:extLst>
      <p:ext uri="{BB962C8B-B14F-4D97-AF65-F5344CB8AC3E}">
        <p14:creationId xmlns:p14="http://schemas.microsoft.com/office/powerpoint/2010/main" val="1761173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EAF4A-2F80-44B7-B3B7-94976CCDFE60}"/>
              </a:ext>
            </a:extLst>
          </p:cNvPr>
          <p:cNvSpPr>
            <a:spLocks noGrp="1"/>
          </p:cNvSpPr>
          <p:nvPr>
            <p:ph type="title"/>
          </p:nvPr>
        </p:nvSpPr>
        <p:spPr>
          <a:xfrm>
            <a:off x="455613" y="411797"/>
            <a:ext cx="8229600" cy="434870"/>
          </a:xfrm>
        </p:spPr>
        <p:txBody>
          <a:bodyPr/>
          <a:lstStyle/>
          <a:p>
            <a:r>
              <a:rPr lang="en-US" dirty="0"/>
              <a:t>Challenges of supporting SFs/SFC outside of 5GS  </a:t>
            </a:r>
          </a:p>
        </p:txBody>
      </p:sp>
      <p:sp>
        <p:nvSpPr>
          <p:cNvPr id="3" name="Content Placeholder 2">
            <a:extLst>
              <a:ext uri="{FF2B5EF4-FFF2-40B4-BE49-F238E27FC236}">
                <a16:creationId xmlns:a16="http://schemas.microsoft.com/office/drawing/2014/main" id="{91E45126-9437-4027-8977-E582E7F6B3E2}"/>
              </a:ext>
            </a:extLst>
          </p:cNvPr>
          <p:cNvSpPr>
            <a:spLocks noGrp="1"/>
          </p:cNvSpPr>
          <p:nvPr>
            <p:ph sz="quarter" idx="13"/>
          </p:nvPr>
        </p:nvSpPr>
        <p:spPr>
          <a:xfrm>
            <a:off x="516836" y="956733"/>
            <a:ext cx="7818782" cy="4648937"/>
          </a:xfrm>
        </p:spPr>
        <p:txBody>
          <a:bodyPr/>
          <a:lstStyle/>
          <a:p>
            <a:pPr marL="231775" indent="-231775">
              <a:buFont typeface="+mj-lt"/>
              <a:buAutoNum type="arabicPeriod"/>
            </a:pPr>
            <a:r>
              <a:rPr lang="en-GB" sz="1400" dirty="0"/>
              <a:t>Potential interoperability issues: </a:t>
            </a:r>
          </a:p>
          <a:p>
            <a:pPr marL="398463" lvl="1" indent="-173038"/>
            <a:r>
              <a:rPr lang="en-GB" sz="1400" dirty="0"/>
              <a:t>due to lack of consolidated network resource management of service chaining between 5GS and N6-LAN even within the mobile network of the same network operator, which results in uncoordinated and inefficient service function path settings for routing the E2E service with desired service functions;</a:t>
            </a:r>
          </a:p>
          <a:p>
            <a:pPr marL="231775" indent="-231775">
              <a:buFont typeface="+mj-lt"/>
              <a:buAutoNum type="arabicPeriod"/>
            </a:pPr>
            <a:r>
              <a:rPr lang="en-GB" sz="1400" dirty="0"/>
              <a:t>Unexpected Latency in every hop of N6-LAN: </a:t>
            </a:r>
          </a:p>
          <a:p>
            <a:pPr marL="398463" lvl="1" indent="-173038"/>
            <a:r>
              <a:rPr lang="en-GB" sz="1400" dirty="0"/>
              <a:t>due to lose control over the chained service functions in N6-LAN, which results in difficulties to achieve the latency requirement for some services targeting at ultra-reliable low-latency. For example, interactive </a:t>
            </a:r>
            <a:r>
              <a:rPr lang="en-US" sz="1400" dirty="0"/>
              <a:t>AR/VR </a:t>
            </a:r>
            <a:r>
              <a:rPr lang="en-GB" sz="1400" dirty="0"/>
              <a:t>gaming, remote control of UAV, Audio-Visual Service Production, industrial automation, critical medical applications, self-driving vehicles, etc. </a:t>
            </a:r>
          </a:p>
          <a:p>
            <a:pPr marL="231775" indent="-231775">
              <a:buFont typeface="+mj-lt"/>
              <a:buAutoNum type="arabicPeriod"/>
            </a:pPr>
            <a:r>
              <a:rPr lang="en-GB" sz="1400" dirty="0"/>
              <a:t>Compromised service experiences to the users requiring same service functions: </a:t>
            </a:r>
          </a:p>
          <a:p>
            <a:pPr marL="398463" lvl="1" indent="-173038"/>
            <a:r>
              <a:rPr lang="en-GB" sz="1400" dirty="0"/>
              <a:t>upon UE moves  between HPLMN and VPLMN, or between HPLMN and NPN. </a:t>
            </a:r>
          </a:p>
          <a:p>
            <a:pPr marL="231775" indent="-231775">
              <a:buFont typeface="+mj-lt"/>
              <a:buAutoNum type="arabicPeriod"/>
            </a:pPr>
            <a:r>
              <a:rPr lang="en-GB" sz="1400" dirty="0"/>
              <a:t>Limitation on provisioning versatile vertical services: </a:t>
            </a:r>
          </a:p>
          <a:p>
            <a:pPr marL="398463" lvl="1" indent="-173038"/>
            <a:r>
              <a:rPr lang="en-GB" sz="1400" dirty="0"/>
              <a:t>in different networks and services deployment scenarios and in fulfilling required KPIs for the services.</a:t>
            </a:r>
          </a:p>
          <a:p>
            <a:pPr marL="231775" indent="-231775">
              <a:buFont typeface="+mj-lt"/>
              <a:buAutoNum type="arabicPeriod"/>
            </a:pPr>
            <a:r>
              <a:rPr lang="en-GB" sz="1400" dirty="0"/>
              <a:t>Missing consideration of many advanced features in 5G network</a:t>
            </a:r>
          </a:p>
          <a:p>
            <a:pPr marL="398463" lvl="1" indent="-173038"/>
            <a:r>
              <a:rPr lang="en-GB" sz="1400" dirty="0"/>
              <a:t>network slicing, network function virtualization, non-public network, and edge computing, etc. </a:t>
            </a:r>
            <a:endParaRPr lang="en-US" sz="1400" dirty="0"/>
          </a:p>
        </p:txBody>
      </p:sp>
      <p:sp>
        <p:nvSpPr>
          <p:cNvPr id="4" name="Slide Number Placeholder 3">
            <a:extLst>
              <a:ext uri="{FF2B5EF4-FFF2-40B4-BE49-F238E27FC236}">
                <a16:creationId xmlns:a16="http://schemas.microsoft.com/office/drawing/2014/main" id="{C7F1ECFA-DCDF-4088-BBEE-F63F69BAB49B}"/>
              </a:ext>
            </a:extLst>
          </p:cNvPr>
          <p:cNvSpPr>
            <a:spLocks noGrp="1"/>
          </p:cNvSpPr>
          <p:nvPr>
            <p:ph type="sldNum" sz="quarter" idx="4"/>
          </p:nvPr>
        </p:nvSpPr>
        <p:spPr/>
        <p:txBody>
          <a:bodyPr/>
          <a:lstStyle/>
          <a:p>
            <a:fld id="{EE2556C5-CE8C-6547-B838-EA80C61A4AF7}" type="slidenum">
              <a:rPr lang="en-US" smtClean="0"/>
              <a:pPr/>
              <a:t>4</a:t>
            </a:fld>
            <a:endParaRPr lang="en-US" dirty="0"/>
          </a:p>
        </p:txBody>
      </p:sp>
      <p:sp>
        <p:nvSpPr>
          <p:cNvPr id="5" name="Rectangle 4">
            <a:extLst>
              <a:ext uri="{FF2B5EF4-FFF2-40B4-BE49-F238E27FC236}">
                <a16:creationId xmlns:a16="http://schemas.microsoft.com/office/drawing/2014/main" id="{705A8E33-13B3-4921-B296-5705324D0E76}"/>
              </a:ext>
            </a:extLst>
          </p:cNvPr>
          <p:cNvSpPr/>
          <p:nvPr/>
        </p:nvSpPr>
        <p:spPr>
          <a:xfrm>
            <a:off x="1378226" y="5661156"/>
            <a:ext cx="6325463" cy="738664"/>
          </a:xfrm>
          <a:prstGeom prst="rect">
            <a:avLst/>
          </a:prstGeom>
        </p:spPr>
        <p:txBody>
          <a:bodyPr wrap="square">
            <a:spAutoFit/>
          </a:bodyPr>
          <a:lstStyle/>
          <a:p>
            <a:pPr marL="225425" lvl="1"/>
            <a:r>
              <a:rPr lang="en-GB" sz="1400" dirty="0">
                <a:solidFill>
                  <a:srgbClr val="C00000"/>
                </a:solidFill>
              </a:rPr>
              <a:t>Enabling support of SFC in 5GS is foreseen as a promising enhancement to tackle the challenges in 5GS. It is proposed to study the use cases and potential service requirements of service function chaining service in 5GS. </a:t>
            </a:r>
            <a:endParaRPr lang="en-US" sz="1400" dirty="0">
              <a:solidFill>
                <a:srgbClr val="C00000"/>
              </a:solidFill>
            </a:endParaRPr>
          </a:p>
        </p:txBody>
      </p:sp>
    </p:spTree>
    <p:extLst>
      <p:ext uri="{BB962C8B-B14F-4D97-AF65-F5344CB8AC3E}">
        <p14:creationId xmlns:p14="http://schemas.microsoft.com/office/powerpoint/2010/main" val="348226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4F7140-4909-4D3D-AC24-A7E3E17BD120}"/>
              </a:ext>
            </a:extLst>
          </p:cNvPr>
          <p:cNvSpPr>
            <a:spLocks noGrp="1"/>
          </p:cNvSpPr>
          <p:nvPr>
            <p:ph type="title"/>
          </p:nvPr>
        </p:nvSpPr>
        <p:spPr>
          <a:xfrm>
            <a:off x="455613" y="411797"/>
            <a:ext cx="8229600" cy="582116"/>
          </a:xfrm>
        </p:spPr>
        <p:txBody>
          <a:bodyPr/>
          <a:lstStyle/>
          <a:p>
            <a:r>
              <a:rPr lang="en-US" dirty="0"/>
              <a:t>Objectives of FS_SFCin5GS</a:t>
            </a:r>
          </a:p>
        </p:txBody>
      </p:sp>
      <p:sp>
        <p:nvSpPr>
          <p:cNvPr id="3" name="Content Placeholder 2">
            <a:extLst>
              <a:ext uri="{FF2B5EF4-FFF2-40B4-BE49-F238E27FC236}">
                <a16:creationId xmlns:a16="http://schemas.microsoft.com/office/drawing/2014/main" id="{04F14013-FB73-426E-B1E4-386ED056970A}"/>
              </a:ext>
            </a:extLst>
          </p:cNvPr>
          <p:cNvSpPr>
            <a:spLocks noGrp="1"/>
          </p:cNvSpPr>
          <p:nvPr>
            <p:ph sz="quarter" idx="13"/>
          </p:nvPr>
        </p:nvSpPr>
        <p:spPr>
          <a:xfrm>
            <a:off x="455613" y="993913"/>
            <a:ext cx="8039030" cy="5178288"/>
          </a:xfrm>
        </p:spPr>
        <p:txBody>
          <a:bodyPr/>
          <a:lstStyle/>
          <a:p>
            <a:r>
              <a:rPr lang="en-GB" sz="1400" dirty="0"/>
              <a:t>The aim of this work is to study use cases and potential new service requirements in support of service function chaining for value-added services in 5G system, including: </a:t>
            </a:r>
            <a:endParaRPr lang="en-US" sz="1400" dirty="0"/>
          </a:p>
          <a:p>
            <a:r>
              <a:rPr lang="en-GB" sz="1400" dirty="0"/>
              <a:t>Use cases and service requirements to enable service function chaining service in 5G system provided by network operators to third parties related to:</a:t>
            </a:r>
            <a:endParaRPr lang="en-US" sz="1400" dirty="0"/>
          </a:p>
          <a:p>
            <a:pPr marL="398463" lvl="1" indent="-173038"/>
            <a:r>
              <a:rPr lang="en-GB" sz="1400" dirty="0"/>
              <a:t>Support of on-demand service function chaining for value-added services with the following aspects:</a:t>
            </a:r>
            <a:endParaRPr lang="en-US" sz="1400" dirty="0"/>
          </a:p>
          <a:p>
            <a:pPr marL="744538" lvl="2" indent="-173038"/>
            <a:r>
              <a:rPr lang="en-US" sz="1400" dirty="0"/>
              <a:t>provide definition of supported service functions and service function paths; </a:t>
            </a:r>
          </a:p>
          <a:p>
            <a:pPr marL="744538" lvl="2" indent="-173038"/>
            <a:r>
              <a:rPr lang="en-GB" sz="1400" dirty="0"/>
              <a:t>configure and control service functions and create, configure, and control service function paths in 5GS per application or per user(s) of an application;</a:t>
            </a:r>
            <a:endParaRPr lang="en-US" sz="1400" dirty="0"/>
          </a:p>
          <a:p>
            <a:pPr marL="744538" lvl="2" indent="-173038"/>
            <a:r>
              <a:rPr lang="en-US" sz="1400" dirty="0"/>
              <a:t>handle </a:t>
            </a:r>
            <a:r>
              <a:rPr lang="en-GB" sz="1400" dirty="0"/>
              <a:t>and consolidate service functions chaining in 5GS for service functions of value-added services, e.g. provided by 5GS only or both of 5GS and 3rd parties.  </a:t>
            </a:r>
            <a:endParaRPr lang="en-US" sz="1400" dirty="0"/>
          </a:p>
          <a:p>
            <a:pPr marL="398463" lvl="1" indent="-173038"/>
            <a:r>
              <a:rPr lang="en-GB" sz="1400" dirty="0"/>
              <a:t>Support of the coexistence of traffic with and without service function chaining.</a:t>
            </a:r>
            <a:endParaRPr lang="en-US" sz="1400" dirty="0"/>
          </a:p>
          <a:p>
            <a:pPr marL="398463" lvl="1" indent="-173038"/>
            <a:r>
              <a:rPr lang="en-GB" sz="1400" dirty="0"/>
              <a:t>Support of continuing same service function chaining service as UE moves between networks with local breakout, e.g. PLMN and NPN.</a:t>
            </a:r>
            <a:endParaRPr lang="en-US" sz="1400" dirty="0"/>
          </a:p>
          <a:p>
            <a:pPr marL="0" lvl="1" indent="0">
              <a:buNone/>
            </a:pPr>
            <a:r>
              <a:rPr lang="en-GB" sz="1400" dirty="0">
                <a:solidFill>
                  <a:srgbClr val="0071C5"/>
                </a:solidFill>
              </a:rPr>
              <a:t>Gap analysis between the identified service requirements and existing 5GS service requirements or functionalities.</a:t>
            </a:r>
            <a:endParaRPr lang="en-US" sz="1400" dirty="0">
              <a:solidFill>
                <a:srgbClr val="0071C5"/>
              </a:solidFill>
            </a:endParaRPr>
          </a:p>
          <a:p>
            <a:r>
              <a:rPr lang="en-GB" sz="1400" dirty="0"/>
              <a:t>Note: the gap analysis takes into account previous work related to stage 1 services requirements on SFC already developed in other SDOs (e.g. IETF RFC 7665, IETF RFC 8300, IETF RFC 8459, ITU-T Y.2242</a:t>
            </a:r>
            <a:endParaRPr lang="en-US" sz="1400" dirty="0"/>
          </a:p>
        </p:txBody>
      </p:sp>
      <p:sp>
        <p:nvSpPr>
          <p:cNvPr id="4" name="Slide Number Placeholder 3">
            <a:extLst>
              <a:ext uri="{FF2B5EF4-FFF2-40B4-BE49-F238E27FC236}">
                <a16:creationId xmlns:a16="http://schemas.microsoft.com/office/drawing/2014/main" id="{636A568C-45B2-4CB4-99E8-90BB358E80F6}"/>
              </a:ext>
            </a:extLst>
          </p:cNvPr>
          <p:cNvSpPr>
            <a:spLocks noGrp="1"/>
          </p:cNvSpPr>
          <p:nvPr>
            <p:ph type="sldNum" sz="quarter" idx="4"/>
          </p:nvPr>
        </p:nvSpPr>
        <p:spPr/>
        <p:txBody>
          <a:bodyPr/>
          <a:lstStyle/>
          <a:p>
            <a:fld id="{EE2556C5-CE8C-6547-B838-EA80C61A4AF7}" type="slidenum">
              <a:rPr lang="en-US" smtClean="0"/>
              <a:pPr/>
              <a:t>5</a:t>
            </a:fld>
            <a:endParaRPr lang="en-US" dirty="0"/>
          </a:p>
        </p:txBody>
      </p:sp>
    </p:spTree>
    <p:extLst>
      <p:ext uri="{BB962C8B-B14F-4D97-AF65-F5344CB8AC3E}">
        <p14:creationId xmlns:p14="http://schemas.microsoft.com/office/powerpoint/2010/main" val="2563879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80071-1494-4A11-A348-456F9B36F3AB}"/>
              </a:ext>
            </a:extLst>
          </p:cNvPr>
          <p:cNvSpPr>
            <a:spLocks noGrp="1"/>
          </p:cNvSpPr>
          <p:nvPr>
            <p:ph type="title"/>
          </p:nvPr>
        </p:nvSpPr>
        <p:spPr>
          <a:xfrm>
            <a:off x="455613" y="2179529"/>
            <a:ext cx="7772400" cy="1376471"/>
          </a:xfrm>
        </p:spPr>
        <p:txBody>
          <a:bodyPr/>
          <a:lstStyle/>
          <a:p>
            <a:r>
              <a:rPr lang="en-US" dirty="0"/>
              <a:t>BACKUP Slide</a:t>
            </a:r>
          </a:p>
        </p:txBody>
      </p:sp>
    </p:spTree>
    <p:extLst>
      <p:ext uri="{BB962C8B-B14F-4D97-AF65-F5344CB8AC3E}">
        <p14:creationId xmlns:p14="http://schemas.microsoft.com/office/powerpoint/2010/main" val="3858615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11B1C6-BFC3-40C4-B9DF-36A44F64DFAE}"/>
              </a:ext>
            </a:extLst>
          </p:cNvPr>
          <p:cNvSpPr>
            <a:spLocks noGrp="1"/>
          </p:cNvSpPr>
          <p:nvPr>
            <p:ph type="title"/>
          </p:nvPr>
        </p:nvSpPr>
        <p:spPr>
          <a:xfrm>
            <a:off x="455613" y="411797"/>
            <a:ext cx="8229600" cy="504318"/>
          </a:xfrm>
        </p:spPr>
        <p:txBody>
          <a:bodyPr/>
          <a:lstStyle/>
          <a:p>
            <a:r>
              <a:rPr lang="en-US" dirty="0"/>
              <a:t>Concept of Service Function Chaining</a:t>
            </a:r>
          </a:p>
        </p:txBody>
      </p:sp>
      <p:sp>
        <p:nvSpPr>
          <p:cNvPr id="3" name="Content Placeholder 2">
            <a:extLst>
              <a:ext uri="{FF2B5EF4-FFF2-40B4-BE49-F238E27FC236}">
                <a16:creationId xmlns:a16="http://schemas.microsoft.com/office/drawing/2014/main" id="{6CEC90E6-86D8-4063-8E0B-E6A486C44BE1}"/>
              </a:ext>
            </a:extLst>
          </p:cNvPr>
          <p:cNvSpPr>
            <a:spLocks noGrp="1"/>
          </p:cNvSpPr>
          <p:nvPr>
            <p:ph sz="quarter" idx="13"/>
          </p:nvPr>
        </p:nvSpPr>
        <p:spPr>
          <a:xfrm>
            <a:off x="640314" y="2703290"/>
            <a:ext cx="7716286" cy="2351310"/>
          </a:xfrm>
        </p:spPr>
        <p:txBody>
          <a:bodyPr/>
          <a:lstStyle/>
          <a:p>
            <a:r>
              <a:rPr lang="en-US" sz="1600" dirty="0"/>
              <a:t>The examples of service functions include, but are not limited to the following: </a:t>
            </a:r>
            <a:r>
              <a:rPr lang="en-GB" sz="1600" dirty="0"/>
              <a:t>firewall functions, NAT, URL filter, Lawful inspection (LI), deep packet inspection (DPI), IP tunnel endpoints, Packet classifiers, application detection and control (ADC), TCP proxies, load balancers, transcoders, application policy control, protocol and video optimization, etc. </a:t>
            </a:r>
          </a:p>
          <a:p>
            <a:r>
              <a:rPr lang="en-US" sz="1600" dirty="0"/>
              <a:t>ITU-T-Y.Sup41: Service chaining service (SCS) provides a mechanism to dynamically build service function chains (SFCs) and then make incoming packets forward through the SFC. With these dynamics, the SFC can rapidly and easily be generated and modified according to the service features carrying in packets. </a:t>
            </a:r>
            <a:br>
              <a:rPr lang="en-US" dirty="0"/>
            </a:br>
            <a:endParaRPr lang="en-US" dirty="0"/>
          </a:p>
        </p:txBody>
      </p:sp>
      <p:sp>
        <p:nvSpPr>
          <p:cNvPr id="4" name="Slide Number Placeholder 3">
            <a:extLst>
              <a:ext uri="{FF2B5EF4-FFF2-40B4-BE49-F238E27FC236}">
                <a16:creationId xmlns:a16="http://schemas.microsoft.com/office/drawing/2014/main" id="{17B27937-C5ED-41DB-90FA-883943AEC6B0}"/>
              </a:ext>
            </a:extLst>
          </p:cNvPr>
          <p:cNvSpPr>
            <a:spLocks noGrp="1"/>
          </p:cNvSpPr>
          <p:nvPr>
            <p:ph type="sldNum" sz="quarter" idx="4"/>
          </p:nvPr>
        </p:nvSpPr>
        <p:spPr/>
        <p:txBody>
          <a:bodyPr/>
          <a:lstStyle/>
          <a:p>
            <a:fld id="{EE2556C5-CE8C-6547-B838-EA80C61A4AF7}" type="slidenum">
              <a:rPr lang="en-US" smtClean="0"/>
              <a:pPr/>
              <a:t>7</a:t>
            </a:fld>
            <a:endParaRPr lang="en-US" dirty="0"/>
          </a:p>
        </p:txBody>
      </p:sp>
      <p:pic>
        <p:nvPicPr>
          <p:cNvPr id="5" name="Picture 4">
            <a:extLst>
              <a:ext uri="{FF2B5EF4-FFF2-40B4-BE49-F238E27FC236}">
                <a16:creationId xmlns:a16="http://schemas.microsoft.com/office/drawing/2014/main" id="{9D430727-DBE2-46D3-B991-7C9C644138E3}"/>
              </a:ext>
            </a:extLst>
          </p:cNvPr>
          <p:cNvPicPr>
            <a:picLocks noChangeAspect="1"/>
          </p:cNvPicPr>
          <p:nvPr/>
        </p:nvPicPr>
        <p:blipFill>
          <a:blip r:embed="rId2"/>
          <a:stretch>
            <a:fillRect/>
          </a:stretch>
        </p:blipFill>
        <p:spPr>
          <a:xfrm>
            <a:off x="2569248" y="5251003"/>
            <a:ext cx="3670685" cy="1142238"/>
          </a:xfrm>
          <a:prstGeom prst="rect">
            <a:avLst/>
          </a:prstGeom>
        </p:spPr>
      </p:pic>
      <p:pic>
        <p:nvPicPr>
          <p:cNvPr id="9" name="Picture 8">
            <a:extLst>
              <a:ext uri="{FF2B5EF4-FFF2-40B4-BE49-F238E27FC236}">
                <a16:creationId xmlns:a16="http://schemas.microsoft.com/office/drawing/2014/main" id="{8AD90FAD-C700-4210-ADF6-76C298C13C5E}"/>
              </a:ext>
            </a:extLst>
          </p:cNvPr>
          <p:cNvPicPr>
            <a:picLocks noChangeAspect="1"/>
          </p:cNvPicPr>
          <p:nvPr/>
        </p:nvPicPr>
        <p:blipFill>
          <a:blip r:embed="rId3"/>
          <a:stretch>
            <a:fillRect/>
          </a:stretch>
        </p:blipFill>
        <p:spPr>
          <a:xfrm>
            <a:off x="1958063" y="916115"/>
            <a:ext cx="4996122" cy="1643461"/>
          </a:xfrm>
          <a:prstGeom prst="rect">
            <a:avLst/>
          </a:prstGeom>
        </p:spPr>
      </p:pic>
    </p:spTree>
    <p:extLst>
      <p:ext uri="{BB962C8B-B14F-4D97-AF65-F5344CB8AC3E}">
        <p14:creationId xmlns:p14="http://schemas.microsoft.com/office/powerpoint/2010/main" val="1906816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C9952-C12E-42FE-ABEA-B93EC38A8461}"/>
              </a:ext>
            </a:extLst>
          </p:cNvPr>
          <p:cNvSpPr>
            <a:spLocks noGrp="1"/>
          </p:cNvSpPr>
          <p:nvPr>
            <p:ph type="title"/>
          </p:nvPr>
        </p:nvSpPr>
        <p:spPr>
          <a:xfrm>
            <a:off x="455613" y="411797"/>
            <a:ext cx="8229600" cy="485519"/>
          </a:xfrm>
        </p:spPr>
        <p:txBody>
          <a:bodyPr/>
          <a:lstStyle/>
          <a:p>
            <a:r>
              <a:rPr lang="en-US" sz="2400" dirty="0"/>
              <a:t>Service Function Chaining Use Cases considered in 3GPP</a:t>
            </a:r>
          </a:p>
        </p:txBody>
      </p:sp>
      <p:sp>
        <p:nvSpPr>
          <p:cNvPr id="3" name="Content Placeholder 2">
            <a:extLst>
              <a:ext uri="{FF2B5EF4-FFF2-40B4-BE49-F238E27FC236}">
                <a16:creationId xmlns:a16="http://schemas.microsoft.com/office/drawing/2014/main" id="{F800EE7F-2AD5-4F86-B0BB-A768BE07F3C2}"/>
              </a:ext>
            </a:extLst>
          </p:cNvPr>
          <p:cNvSpPr>
            <a:spLocks noGrp="1"/>
          </p:cNvSpPr>
          <p:nvPr>
            <p:ph sz="quarter" idx="13"/>
          </p:nvPr>
        </p:nvSpPr>
        <p:spPr>
          <a:xfrm>
            <a:off x="455613" y="3185817"/>
            <a:ext cx="7880999" cy="2899223"/>
          </a:xfrm>
        </p:spPr>
        <p:txBody>
          <a:bodyPr/>
          <a:lstStyle/>
          <a:p>
            <a:pPr marL="285750" indent="-285750">
              <a:buFont typeface="Arial" panose="020B0604020202020204" pitchFamily="34" charset="0"/>
              <a:buChar char="•"/>
            </a:pPr>
            <a:r>
              <a:rPr lang="en-US" sz="1600" dirty="0"/>
              <a:t>(S)Gi-LAN is one the use case of service function chaining, which </a:t>
            </a:r>
            <a:r>
              <a:rPr lang="en-GB" sz="1600" dirty="0"/>
              <a:t>is the middle box provided by a wide variety of vendors and out of 3GPP scope, used to differentiate and monetize services between the mobile network and the packet data network.</a:t>
            </a:r>
            <a:endParaRPr lang="en-US" sz="1600" dirty="0"/>
          </a:p>
          <a:p>
            <a:pPr marL="285750" indent="-285750">
              <a:buFont typeface="Arial" panose="020B0604020202020204" pitchFamily="34" charset="0"/>
              <a:buChar char="•"/>
            </a:pPr>
            <a:r>
              <a:rPr lang="en-US" sz="1600" dirty="0"/>
              <a:t>However, (S)Gi-LAN in EPS is currently considered out of scope of 3GPP as indicated in TS22.101. As such, the policy control of (S)Gi-LAN needs to be coordinated with the existing traffic steering policy in EPS.</a:t>
            </a:r>
          </a:p>
          <a:p>
            <a:pPr marL="285750" indent="-285750">
              <a:buFont typeface="Arial" panose="020B0604020202020204" pitchFamily="34" charset="0"/>
              <a:buChar char="•"/>
            </a:pPr>
            <a:r>
              <a:rPr lang="en-US" sz="1600" dirty="0"/>
              <a:t>The same assumption applies to N6-LAN in 5G context. The fragmentation of the network functionalities result in many challenges in 5G system.</a:t>
            </a:r>
          </a:p>
        </p:txBody>
      </p:sp>
      <p:sp>
        <p:nvSpPr>
          <p:cNvPr id="4" name="Slide Number Placeholder 3">
            <a:extLst>
              <a:ext uri="{FF2B5EF4-FFF2-40B4-BE49-F238E27FC236}">
                <a16:creationId xmlns:a16="http://schemas.microsoft.com/office/drawing/2014/main" id="{0E0DAF09-DA49-4822-8297-D4FA27FD8379}"/>
              </a:ext>
            </a:extLst>
          </p:cNvPr>
          <p:cNvSpPr>
            <a:spLocks noGrp="1"/>
          </p:cNvSpPr>
          <p:nvPr>
            <p:ph type="sldNum" sz="quarter" idx="4"/>
          </p:nvPr>
        </p:nvSpPr>
        <p:spPr/>
        <p:txBody>
          <a:bodyPr/>
          <a:lstStyle/>
          <a:p>
            <a:fld id="{EE2556C5-CE8C-6547-B838-EA80C61A4AF7}" type="slidenum">
              <a:rPr lang="en-US" smtClean="0"/>
              <a:pPr/>
              <a:t>8</a:t>
            </a:fld>
            <a:endParaRPr lang="en-US" dirty="0"/>
          </a:p>
        </p:txBody>
      </p:sp>
      <p:grpSp>
        <p:nvGrpSpPr>
          <p:cNvPr id="7" name="Group 6">
            <a:extLst>
              <a:ext uri="{FF2B5EF4-FFF2-40B4-BE49-F238E27FC236}">
                <a16:creationId xmlns:a16="http://schemas.microsoft.com/office/drawing/2014/main" id="{46418AF4-3648-42A1-A129-386B4246D223}"/>
              </a:ext>
            </a:extLst>
          </p:cNvPr>
          <p:cNvGrpSpPr/>
          <p:nvPr/>
        </p:nvGrpSpPr>
        <p:grpSpPr>
          <a:xfrm>
            <a:off x="1517893" y="1240561"/>
            <a:ext cx="5382438" cy="1831024"/>
            <a:chOff x="1678761" y="990917"/>
            <a:chExt cx="5382438" cy="1831024"/>
          </a:xfrm>
        </p:grpSpPr>
        <p:pic>
          <p:nvPicPr>
            <p:cNvPr id="5" name="Picture 4">
              <a:extLst>
                <a:ext uri="{FF2B5EF4-FFF2-40B4-BE49-F238E27FC236}">
                  <a16:creationId xmlns:a16="http://schemas.microsoft.com/office/drawing/2014/main" id="{65F74510-8E89-49E1-8B19-81301565C1FE}"/>
                </a:ext>
              </a:extLst>
            </p:cNvPr>
            <p:cNvPicPr>
              <a:picLocks noChangeAspect="1"/>
            </p:cNvPicPr>
            <p:nvPr/>
          </p:nvPicPr>
          <p:blipFill>
            <a:blip r:embed="rId2"/>
            <a:stretch>
              <a:fillRect/>
            </a:stretch>
          </p:blipFill>
          <p:spPr>
            <a:xfrm>
              <a:off x="1678761" y="990917"/>
              <a:ext cx="5382438" cy="1655303"/>
            </a:xfrm>
            <a:prstGeom prst="rect">
              <a:avLst/>
            </a:prstGeom>
          </p:spPr>
        </p:pic>
        <p:sp>
          <p:nvSpPr>
            <p:cNvPr id="6" name="TextBox 5">
              <a:extLst>
                <a:ext uri="{FF2B5EF4-FFF2-40B4-BE49-F238E27FC236}">
                  <a16:creationId xmlns:a16="http://schemas.microsoft.com/office/drawing/2014/main" id="{D368D7BC-8BC4-4B84-BF0B-578E37FF811D}"/>
                </a:ext>
              </a:extLst>
            </p:cNvPr>
            <p:cNvSpPr txBox="1"/>
            <p:nvPr/>
          </p:nvSpPr>
          <p:spPr>
            <a:xfrm>
              <a:off x="3447113" y="2660358"/>
              <a:ext cx="1845734" cy="161583"/>
            </a:xfrm>
            <a:prstGeom prst="rect">
              <a:avLst/>
            </a:prstGeom>
            <a:noFill/>
          </p:spPr>
          <p:txBody>
            <a:bodyPr vert="horz" wrap="square" lIns="0" tIns="0" rIns="0" bIns="0" rtlCol="0">
              <a:spAutoFit/>
            </a:bodyPr>
            <a:lstStyle/>
            <a:p>
              <a:r>
                <a:rPr lang="en-US" sz="1050" dirty="0">
                  <a:solidFill>
                    <a:srgbClr val="003C71"/>
                  </a:solidFill>
                </a:rPr>
                <a:t>Ref: 3GPP TR 22.808 V14.1.0</a:t>
              </a:r>
            </a:p>
          </p:txBody>
        </p:sp>
      </p:grpSp>
    </p:spTree>
    <p:extLst>
      <p:ext uri="{BB962C8B-B14F-4D97-AF65-F5344CB8AC3E}">
        <p14:creationId xmlns:p14="http://schemas.microsoft.com/office/powerpoint/2010/main" val="272629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EAF4A-2F80-44B7-B3B7-94976CCDFE60}"/>
              </a:ext>
            </a:extLst>
          </p:cNvPr>
          <p:cNvSpPr>
            <a:spLocks noGrp="1"/>
          </p:cNvSpPr>
          <p:nvPr>
            <p:ph type="title"/>
          </p:nvPr>
        </p:nvSpPr>
        <p:spPr>
          <a:xfrm>
            <a:off x="455613" y="411797"/>
            <a:ext cx="8229600" cy="434870"/>
          </a:xfrm>
        </p:spPr>
        <p:txBody>
          <a:bodyPr/>
          <a:lstStyle/>
          <a:p>
            <a:r>
              <a:rPr lang="en-US" dirty="0"/>
              <a:t>Challenges of supporting SFs/SFC outside of 5GS  </a:t>
            </a:r>
          </a:p>
        </p:txBody>
      </p:sp>
      <p:sp>
        <p:nvSpPr>
          <p:cNvPr id="3" name="Content Placeholder 2">
            <a:extLst>
              <a:ext uri="{FF2B5EF4-FFF2-40B4-BE49-F238E27FC236}">
                <a16:creationId xmlns:a16="http://schemas.microsoft.com/office/drawing/2014/main" id="{91E45126-9437-4027-8977-E582E7F6B3E2}"/>
              </a:ext>
            </a:extLst>
          </p:cNvPr>
          <p:cNvSpPr>
            <a:spLocks noGrp="1"/>
          </p:cNvSpPr>
          <p:nvPr>
            <p:ph sz="quarter" idx="13"/>
          </p:nvPr>
        </p:nvSpPr>
        <p:spPr>
          <a:xfrm>
            <a:off x="516836" y="956733"/>
            <a:ext cx="7818782" cy="4648937"/>
          </a:xfrm>
        </p:spPr>
        <p:txBody>
          <a:bodyPr/>
          <a:lstStyle/>
          <a:p>
            <a:pPr marL="231775" indent="-231775">
              <a:buFont typeface="+mj-lt"/>
              <a:buAutoNum type="arabicPeriod"/>
            </a:pPr>
            <a:r>
              <a:rPr lang="en-GB" sz="1400" dirty="0"/>
              <a:t>Potential interoperability issues: </a:t>
            </a:r>
          </a:p>
          <a:p>
            <a:pPr marL="398463" lvl="1" indent="-173038"/>
            <a:r>
              <a:rPr lang="en-GB" sz="1400" dirty="0"/>
              <a:t>due to lack of consolidated network resource management of service chaining between 5GS and N6-LAN even within the mobile network of the same network operator, which results in uncoordinated and inefficient service function path settings for routing the E2E service with desired service functions;</a:t>
            </a:r>
          </a:p>
          <a:p>
            <a:pPr marL="231775" indent="-231775">
              <a:buFont typeface="+mj-lt"/>
              <a:buAutoNum type="arabicPeriod"/>
            </a:pPr>
            <a:r>
              <a:rPr lang="en-GB" sz="1400" dirty="0"/>
              <a:t>Unexpected Latency in every hop of N6-LAN: </a:t>
            </a:r>
          </a:p>
          <a:p>
            <a:pPr marL="398463" lvl="1" indent="-173038"/>
            <a:r>
              <a:rPr lang="en-GB" sz="1400" dirty="0"/>
              <a:t>due to lose control over the chained service functions in N6-LAN, which results in difficulties to achieve the latency requirement for some services targeting at ultra-reliable low-latency. For example, interactive </a:t>
            </a:r>
            <a:r>
              <a:rPr lang="en-US" sz="1400" dirty="0"/>
              <a:t>AR/VR </a:t>
            </a:r>
            <a:r>
              <a:rPr lang="en-GB" sz="1400" dirty="0"/>
              <a:t>gaming, remote control of UAV, Audio-Visual Service Production, industrial automation, critical medical applications, self-driving vehicles, etc. </a:t>
            </a:r>
          </a:p>
          <a:p>
            <a:pPr marL="231775" indent="-231775">
              <a:buFont typeface="+mj-lt"/>
              <a:buAutoNum type="arabicPeriod"/>
            </a:pPr>
            <a:r>
              <a:rPr lang="en-GB" sz="1400" dirty="0"/>
              <a:t>Compromised service experiences to the users requiring same service functions: </a:t>
            </a:r>
          </a:p>
          <a:p>
            <a:pPr marL="398463" lvl="1" indent="-173038"/>
            <a:r>
              <a:rPr lang="en-GB" sz="1400" dirty="0"/>
              <a:t>upon UE moves  between HPLMN and VPLMN, or between HPLMN and NPN. </a:t>
            </a:r>
          </a:p>
          <a:p>
            <a:pPr marL="231775" indent="-231775">
              <a:buFont typeface="+mj-lt"/>
              <a:buAutoNum type="arabicPeriod"/>
            </a:pPr>
            <a:r>
              <a:rPr lang="en-GB" sz="1400" dirty="0"/>
              <a:t>Limitation on provisioning versatile vertical services: </a:t>
            </a:r>
          </a:p>
          <a:p>
            <a:pPr marL="398463" lvl="1" indent="-173038"/>
            <a:r>
              <a:rPr lang="en-GB" sz="1400" dirty="0"/>
              <a:t>in different networks and services deployment scenarios and in fulfilling required KPIs for the services.</a:t>
            </a:r>
          </a:p>
          <a:p>
            <a:pPr marL="231775" indent="-231775">
              <a:buFont typeface="+mj-lt"/>
              <a:buAutoNum type="arabicPeriod"/>
            </a:pPr>
            <a:r>
              <a:rPr lang="en-GB" sz="1400" dirty="0"/>
              <a:t>Missing consideration of many advanced features in 5G network</a:t>
            </a:r>
          </a:p>
          <a:p>
            <a:pPr marL="398463" lvl="1" indent="-173038"/>
            <a:r>
              <a:rPr lang="en-GB" sz="1400" dirty="0"/>
              <a:t>network slicing, network function virtualization, non-public network, and edge computing, etc. </a:t>
            </a:r>
            <a:endParaRPr lang="en-US" sz="1400" dirty="0"/>
          </a:p>
        </p:txBody>
      </p:sp>
      <p:sp>
        <p:nvSpPr>
          <p:cNvPr id="4" name="Slide Number Placeholder 3">
            <a:extLst>
              <a:ext uri="{FF2B5EF4-FFF2-40B4-BE49-F238E27FC236}">
                <a16:creationId xmlns:a16="http://schemas.microsoft.com/office/drawing/2014/main" id="{C7F1ECFA-DCDF-4088-BBEE-F63F69BAB49B}"/>
              </a:ext>
            </a:extLst>
          </p:cNvPr>
          <p:cNvSpPr>
            <a:spLocks noGrp="1"/>
          </p:cNvSpPr>
          <p:nvPr>
            <p:ph type="sldNum" sz="quarter" idx="4"/>
          </p:nvPr>
        </p:nvSpPr>
        <p:spPr/>
        <p:txBody>
          <a:bodyPr/>
          <a:lstStyle/>
          <a:p>
            <a:fld id="{EE2556C5-CE8C-6547-B838-EA80C61A4AF7}" type="slidenum">
              <a:rPr lang="en-US" smtClean="0"/>
              <a:pPr/>
              <a:t>9</a:t>
            </a:fld>
            <a:endParaRPr lang="en-US" dirty="0"/>
          </a:p>
        </p:txBody>
      </p:sp>
    </p:spTree>
    <p:extLst>
      <p:ext uri="{BB962C8B-B14F-4D97-AF65-F5344CB8AC3E}">
        <p14:creationId xmlns:p14="http://schemas.microsoft.com/office/powerpoint/2010/main" val="1158520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Int_PPT Template_ClearPro_16x9">
  <a:themeElements>
    <a:clrScheme name="Intel Color Palette">
      <a:dk1>
        <a:sysClr val="windowText" lastClr="000000"/>
      </a:dk1>
      <a:lt1>
        <a:sysClr val="window" lastClr="FFFFFF"/>
      </a:lt1>
      <a:dk2>
        <a:srgbClr val="003C71"/>
      </a:dk2>
      <a:lt2>
        <a:srgbClr val="B1BABF"/>
      </a:lt2>
      <a:accent1>
        <a:srgbClr val="0071C5"/>
      </a:accent1>
      <a:accent2>
        <a:srgbClr val="00AEEF"/>
      </a:accent2>
      <a:accent3>
        <a:srgbClr val="F3D54E"/>
      </a:accent3>
      <a:accent4>
        <a:srgbClr val="FFA300"/>
      </a:accent4>
      <a:accent5>
        <a:srgbClr val="FC4C02"/>
      </a:accent5>
      <a:accent6>
        <a:srgbClr val="C3D600"/>
      </a:accent6>
      <a:hlink>
        <a:srgbClr val="0071C5"/>
      </a:hlink>
      <a:folHlink>
        <a:srgbClr val="00AEEF"/>
      </a:folHlink>
    </a:clrScheme>
    <a:fontScheme name="Intel Clear">
      <a:majorFont>
        <a:latin typeface="Intel Clear"/>
        <a:ea typeface=""/>
        <a:cs typeface=""/>
      </a:majorFont>
      <a:minorFont>
        <a:latin typeface="Intel Cle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vert="horz" wrap="square" lIns="0" tIns="0" rIns="0" bIns="0" rtlCol="0">
        <a:spAutoFit/>
      </a:bodyPr>
      <a:lstStyle>
        <a:defPPr>
          <a:defRPr sz="1100" dirty="0" err="1" smtClean="0">
            <a:solidFill>
              <a:srgbClr val="003C71"/>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2635</Words>
  <Application>Microsoft Office PowerPoint</Application>
  <PresentationFormat>On-screen Show (4:3)</PresentationFormat>
  <Paragraphs>136</Paragraphs>
  <Slides>16</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Intel Clear</vt:lpstr>
      <vt:lpstr>Intel Clear Light</vt:lpstr>
      <vt:lpstr>Intel Clear Pro</vt:lpstr>
      <vt:lpstr>Arial</vt:lpstr>
      <vt:lpstr>Wingdings</vt:lpstr>
      <vt:lpstr>Int_PPT Template_ClearPro_16x9</vt:lpstr>
      <vt:lpstr>Study on Support  for Service Function Chaining in 5G System (FS_SFCin5GS)</vt:lpstr>
      <vt:lpstr>Motivation of FS_SFCin5GS </vt:lpstr>
      <vt:lpstr>Examples of Use Cases</vt:lpstr>
      <vt:lpstr>Challenges of supporting SFs/SFC outside of 5GS  </vt:lpstr>
      <vt:lpstr>Objectives of FS_SFCin5GS</vt:lpstr>
      <vt:lpstr>BACKUP Slide</vt:lpstr>
      <vt:lpstr>Concept of Service Function Chaining</vt:lpstr>
      <vt:lpstr>Service Function Chaining Use Cases considered in 3GPP</vt:lpstr>
      <vt:lpstr>Challenges of supporting SFs/SFC outside of 5GS  </vt:lpstr>
      <vt:lpstr>Other SDOs Activities</vt:lpstr>
      <vt:lpstr>Example of Use Cases (1/3)</vt:lpstr>
      <vt:lpstr>Example of Use Cases (2/3)</vt:lpstr>
      <vt:lpstr>Example of Use Cases (3/3)</vt:lpstr>
      <vt:lpstr>Considerations on existing 3GPP requirements </vt:lpstr>
      <vt:lpstr>Reference: 3GPP TS22.101 clause 30-FMSS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CTPClassification=CTP_NT</cp:keywords>
  <cp:lastModifiedBy/>
  <cp:revision>1</cp:revision>
  <dcterms:created xsi:type="dcterms:W3CDTF">2015-05-06T16:36:39Z</dcterms:created>
  <dcterms:modified xsi:type="dcterms:W3CDTF">2020-08-14T17:18:48Z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cae87a1c-2471-4394-9b1d-2bf1669e662b</vt:lpwstr>
  </property>
  <property fmtid="{D5CDD505-2E9C-101B-9397-08002B2CF9AE}" pid="3" name="CTP_TimeStamp">
    <vt:lpwstr>2020-08-14 06:17:17Z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