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60" r:id="rId7"/>
    <p:sldId id="258" r:id="rId8"/>
    <p:sldId id="259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4D6F-CBEF-4AB4-9C6A-EEBA0AF3F540}" type="datetimeFigureOut">
              <a:rPr lang="en-GB" smtClean="0"/>
              <a:t>19/08/2020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F75F3-4322-4B7E-AF2D-3079BE5AB0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05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ABB61-8133-4795-AEF0-E6B0BB7D1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42082-98AC-4825-9EB4-1862CA721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A063-318F-4F40-8C03-AD118CFB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86FFD-BB76-4509-B9E9-28ABB14F223D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BB522-9C41-49BA-8D2D-59EBDC73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FFDD8-A78F-4C49-9A13-EB58D9467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5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4ECD0-9A98-4F9A-9710-BD658770D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5D4AA9-7D47-4A38-BFF4-9CCAEF649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A1751-2AFE-43A0-A9BD-D3C19673D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7E2C-586C-414D-BEB2-4A83DF5692BE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2D7E1-A84A-4932-AFE3-9F474EC8A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AC85E-883F-45CE-A6AA-B5537C285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14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B54387-D89C-4F27-B434-F29F29EB8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AB1039-2DB4-46E4-8B61-1845D9212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A05D-A599-4243-8747-9E007B65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76E61-9BA8-4C62-B37B-A3D6757FA34C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ABCE8-8F0C-4A2D-B6E8-675539FA6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9FB8-90FF-4B43-9B00-903B3283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5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03F78-1B4E-4B15-B5C5-4AAE4D43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E28C9-8057-497A-98DF-05B78C746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96C12-D00D-4CD4-97BF-FF88DB9F3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653B2-B754-4025-BDCE-2598761E50FC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95FA7-2C8C-4B0A-BFCB-6E1719395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F35EE-DB89-4567-B883-2A870CB7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29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D8E7-C7AB-4791-8081-2C30CE3E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6FD-912E-40DE-AAB2-1A9941447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9E3CF-5FBD-4131-B5DC-6047E5DA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D755-5B94-4D65-87E3-3DD0383BCC31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5DC28-50A0-4464-B1A1-47430A297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0A11D-9777-4BA1-BB7D-CB0174AB7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5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3939-F06E-47EB-B8DE-871E5351E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10507-FEB6-4813-A8BA-419DF2823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2126A-E30B-461D-BE9B-3BAD13DF4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B2FB0-085C-4023-8151-0CB1A203B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C98D-53A2-4780-9C7A-77EBD8A7E88D}" type="datetime1">
              <a:rPr lang="en-GB" smtClean="0"/>
              <a:t>19/08/2020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6B8A1-198B-451A-8DB9-E62C71013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12992-02EC-4FC5-8C8F-054B29C5C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8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2CD5D-BA3C-4049-BFD8-DC7763D30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28D4-B18E-42BC-A5FD-9617AEB28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A0B90-9703-4ED9-9210-6BCAB945A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EFE5D8-08F4-427F-B5DD-A37A3BD80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FA4382-12E1-4D24-908D-27CEF4D12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0CDB36-6B13-4884-8D1C-A570DB23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B7E6-2013-4DEA-8058-25BA3CB269BB}" type="datetime1">
              <a:rPr lang="en-GB" smtClean="0"/>
              <a:t>19/08/2020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898639-0761-4E04-9F1A-45271D814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4B2014-40FC-497E-9A4F-992F761AE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79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B27-9504-4BAD-AA00-C399E4E35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50465-563F-40A7-9DAB-A2D447F4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0CBF4-4D23-4E1D-B088-F0CFD81FD0D2}" type="datetime1">
              <a:rPr lang="en-GB" smtClean="0"/>
              <a:t>19/08/2020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C53E9-AD34-4E99-81B8-2F7DAFFEE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FB7E00-73F6-4AFC-B143-B394DE4D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62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AF959-EECD-4124-92B3-E52D835A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453-0496-4EBF-A352-9FA5FAF6DDF6}" type="datetime1">
              <a:rPr lang="en-GB" smtClean="0"/>
              <a:t>19/08/2020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B71EC-DA20-49F1-A225-57635993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1F3F6-75BD-4AED-9933-D58F7F48B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56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1553-68CF-4CE1-9235-FA1B21C90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5D7B1-1388-4303-BFFF-3891A7972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4D3BB-8EC3-4A1C-BA3C-A2ACE96B8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57E78-BC4D-478B-AB71-33248CF6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40986-877C-4766-853A-D24037DF824C}" type="datetime1">
              <a:rPr lang="en-GB" smtClean="0"/>
              <a:t>19/08/2020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5584D-B093-4210-A3B3-59048995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F83-8FFF-4697-AF67-665FCB73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1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08745-EC22-4334-B7F5-F1BC473A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C44B8-9F62-447C-B889-E4DD008F31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12A5D-73E7-4E88-84B1-706F3825A7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61F2B-76B1-482B-9E36-9B4AA736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28E8-D53E-4311-BAE0-50DF46A64D98}" type="datetime1">
              <a:rPr lang="en-GB" smtClean="0"/>
              <a:t>19/08/2020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137DB-360E-4C86-A5D9-7F26A43D3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F3A1F-4036-4EAD-86FE-7A29E1E6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7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562DF-0F4A-424C-929F-D096276E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0F1B4-A166-4315-8C18-C1544EDB9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1E9C1-D3AF-4F11-857C-6095AD1E1E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1E92-3A38-4D26-8F92-90516723FF08}" type="datetime1">
              <a:rPr lang="en-GB" smtClean="0"/>
              <a:t>19/08/2020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7550B-B93E-42E3-AA00-3D6FA8CE1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629F3-0CA1-400D-85DF-90F8E21BDE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0A168-540F-494D-8AD0-6F9AEC9B2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Chairman’s views on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86D36-77CA-4E13-9C40-F3873F17C2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Number of SIDs in Rel-18</a:t>
            </a:r>
          </a:p>
          <a:p>
            <a:r>
              <a:rPr lang="en-GB" dirty="0"/>
              <a:t>Rel-18 Stage 1 freeze date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2572E56-65CD-4C32-9D6F-75610F4A0991}"/>
              </a:ext>
            </a:extLst>
          </p:cNvPr>
          <p:cNvSpPr txBox="1">
            <a:spLocks/>
          </p:cNvSpPr>
          <p:nvPr/>
        </p:nvSpPr>
        <p:spPr>
          <a:xfrm>
            <a:off x="10306050" y="315913"/>
            <a:ext cx="1609725" cy="3222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S1-203008</a:t>
            </a:r>
          </a:p>
        </p:txBody>
      </p:sp>
    </p:spTree>
    <p:extLst>
      <p:ext uri="{BB962C8B-B14F-4D97-AF65-F5344CB8AC3E}">
        <p14:creationId xmlns:p14="http://schemas.microsoft.com/office/powerpoint/2010/main" val="768992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0A6F4-44C4-4D9E-B468-3FD5F6BEC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Number of SIDs in Rel-18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BC7C8-8494-45F4-B995-C9F51E3FA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577" y="1599200"/>
            <a:ext cx="10515600" cy="4993187"/>
          </a:xfrm>
        </p:spPr>
        <p:txBody>
          <a:bodyPr>
            <a:normAutofit/>
          </a:bodyPr>
          <a:lstStyle/>
          <a:p>
            <a:r>
              <a:rPr lang="en-GB" dirty="0"/>
              <a:t>Let’s take a look at the past</a:t>
            </a:r>
          </a:p>
          <a:p>
            <a:pPr lvl="1"/>
            <a:r>
              <a:rPr lang="en-GB" sz="1700" dirty="0"/>
              <a:t>Total Rel-17:  11 studies</a:t>
            </a:r>
            <a:endParaRPr lang="nl-NL" sz="1700" dirty="0"/>
          </a:p>
          <a:p>
            <a:pPr lvl="1"/>
            <a:r>
              <a:rPr lang="en-GB" sz="1700" b="1" dirty="0"/>
              <a:t>Total Rel-16: 15 studies</a:t>
            </a:r>
            <a:endParaRPr lang="nl-NL" sz="1700" b="1" dirty="0"/>
          </a:p>
          <a:p>
            <a:pPr lvl="1"/>
            <a:r>
              <a:rPr lang="en-GB" sz="1700" dirty="0"/>
              <a:t>Total Rel-15: 2 studies (SMARTER study item)</a:t>
            </a:r>
            <a:endParaRPr lang="nl-NL" sz="1700" dirty="0"/>
          </a:p>
          <a:p>
            <a:pPr lvl="1"/>
            <a:r>
              <a:rPr lang="en-GB" sz="1700" dirty="0"/>
              <a:t>Total Rel-14: 12 studies</a:t>
            </a:r>
            <a:endParaRPr lang="nl-NL" sz="1700" dirty="0"/>
          </a:p>
          <a:p>
            <a:pPr lvl="1"/>
            <a:r>
              <a:rPr lang="en-GB" sz="1700" dirty="0"/>
              <a:t>Total Rel-13: 7 studies</a:t>
            </a:r>
            <a:endParaRPr lang="nl-NL" sz="1700" dirty="0"/>
          </a:p>
          <a:p>
            <a:pPr lvl="1"/>
            <a:r>
              <a:rPr lang="en-GB" sz="1700" dirty="0"/>
              <a:t>Total Rel-12: 11 studies</a:t>
            </a:r>
            <a:endParaRPr lang="en-GB" sz="1400" dirty="0"/>
          </a:p>
          <a:p>
            <a:r>
              <a:rPr lang="en-GB" dirty="0"/>
              <a:t>Where are we now?</a:t>
            </a:r>
          </a:p>
          <a:p>
            <a:pPr lvl="1"/>
            <a:r>
              <a:rPr lang="en-GB" sz="1700" dirty="0"/>
              <a:t>We already approved </a:t>
            </a:r>
            <a:r>
              <a:rPr lang="en-GB" sz="1700" b="1" dirty="0"/>
              <a:t>12 SIDs </a:t>
            </a:r>
            <a:r>
              <a:rPr lang="en-GB" sz="1700" dirty="0"/>
              <a:t>for Rel-18. </a:t>
            </a:r>
          </a:p>
          <a:p>
            <a:pPr lvl="1"/>
            <a:r>
              <a:rPr lang="en-GB" sz="1700" dirty="0"/>
              <a:t>In SA1#91e </a:t>
            </a:r>
            <a:r>
              <a:rPr lang="en-GB" sz="1700" b="1" dirty="0"/>
              <a:t>14 proposals </a:t>
            </a:r>
            <a:r>
              <a:rPr lang="en-GB" sz="1700" dirty="0"/>
              <a:t>will be presented. </a:t>
            </a:r>
          </a:p>
          <a:p>
            <a:r>
              <a:rPr lang="en-GB" dirty="0"/>
              <a:t>Impact of Covid-19 </a:t>
            </a:r>
          </a:p>
          <a:p>
            <a:pPr lvl="1"/>
            <a:r>
              <a:rPr lang="en-GB" sz="1700" dirty="0"/>
              <a:t>Meetings are less efficient: no physical interactions make discussions challenging and affects the ability to get consensus.</a:t>
            </a:r>
          </a:p>
          <a:p>
            <a:pPr lvl="1"/>
            <a:r>
              <a:rPr lang="en-GB" sz="1700" dirty="0"/>
              <a:t>Other groups are also affected and may need more time and/or lighter workload. </a:t>
            </a:r>
            <a:r>
              <a:rPr lang="en-GB" sz="1700" b="1" dirty="0"/>
              <a:t>This will impact the quantity of SA1 work that they can absorb. </a:t>
            </a:r>
          </a:p>
          <a:p>
            <a:pPr lvl="1"/>
            <a:endParaRPr lang="en-GB" sz="1400" dirty="0"/>
          </a:p>
          <a:p>
            <a:pPr marL="457200" lvl="1" indent="0">
              <a:buNone/>
            </a:pPr>
            <a:endParaRPr lang="en-GB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5E0A1F-2813-4CDC-BE7F-AA4A5524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39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4D5B1-CFA9-42E0-8B61-07EA105E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Number of SIDs in Rel-18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1A79D-3ABA-4AA3-9C21-EBF14F584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GB" sz="2800" dirty="0"/>
              <a:t>Conclusion: Given past experience, and given the Covid-19 situation, about 15 SIDs maximum are manageable for Release 18</a:t>
            </a:r>
            <a:endParaRPr lang="en-GB" sz="2800" strike="sngStrike" dirty="0"/>
          </a:p>
          <a:p>
            <a:pPr marL="228600" lvl="1">
              <a:spcBef>
                <a:spcPts val="1000"/>
              </a:spcBef>
            </a:pPr>
            <a:r>
              <a:rPr lang="en-GB" sz="2800" dirty="0"/>
              <a:t>SA1 chairman’s Proposal: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If more than 15 SIDs are agreed for Rel-18 (including the ones agreed at SA1#91e), then SA1 might have to go through a prioritization process.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/>
              <a:t>If it takes place, this prioritization process will be established after SA#89 and should be completed by SA1#92e and ratified in SA#90. 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/>
              <a:t>Lower priority SIDs might be </a:t>
            </a:r>
            <a:r>
              <a:rPr lang="en-GB" sz="2200"/>
              <a:t>delayed to Rel-19</a:t>
            </a:r>
            <a:r>
              <a:rPr lang="en-GB" sz="2200" dirty="0"/>
              <a:t>.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New SIDs agreed after SA1#91e will be by default targeted to Rel-19.</a:t>
            </a:r>
            <a:endParaRPr lang="en-GB" sz="14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6F31F-EFF0-436D-9020-ACB316442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198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90D1A-399C-4B21-A7A2-D7626E6AA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Rel-18 Stage 1 freeze date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935E3-6958-485A-88BD-7FE3138F5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SA discussions about Rel-18 schedule will start in September (in RAN possibly in December). </a:t>
            </a:r>
          </a:p>
          <a:p>
            <a:r>
              <a:rPr lang="en-GB" dirty="0"/>
              <a:t>About Rel-17, there is a high probability that Stage-2 will be shifted from Dec 2020 to March 2021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/>
              <a:t>SA1 chair’s Proposal on Rel-18 Stage 1 freeze date:</a:t>
            </a:r>
          </a:p>
          <a:p>
            <a:pPr lvl="1"/>
            <a:r>
              <a:rPr lang="en-GB" dirty="0"/>
              <a:t>80% complete by June 2021</a:t>
            </a:r>
          </a:p>
          <a:p>
            <a:pPr lvl="2"/>
            <a:r>
              <a:rPr lang="en-GB" dirty="0"/>
              <a:t>This leaves 4 regular meeting including SA#91e (SA1#91,92,93,94) + 1 </a:t>
            </a:r>
            <a:r>
              <a:rPr lang="en-GB" dirty="0" err="1"/>
              <a:t>adhoc</a:t>
            </a:r>
            <a:r>
              <a:rPr lang="en-GB" dirty="0"/>
              <a:t> (Q1 2021)).</a:t>
            </a:r>
          </a:p>
          <a:p>
            <a:pPr lvl="1"/>
            <a:r>
              <a:rPr lang="en-GB" dirty="0"/>
              <a:t>100% complete by September 2021</a:t>
            </a:r>
          </a:p>
          <a:p>
            <a:pPr lvl="2"/>
            <a:r>
              <a:rPr lang="en-GB" dirty="0"/>
              <a:t>This is one additional meeting (SA1#95) after 80% completion</a:t>
            </a:r>
          </a:p>
          <a:p>
            <a:pPr lvl="1"/>
            <a:endParaRPr lang="en-GB" dirty="0"/>
          </a:p>
          <a:p>
            <a:r>
              <a:rPr lang="en-GB" dirty="0"/>
              <a:t>Depending on discussions in SA plenary and further possible delays from Rel-17, these deadlines can be later changed.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BE380-88C9-40E0-8A2F-6B65C8B1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23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8114" y="1329934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B01DE25-A133-4365-8934-35D4035CF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Rel-18 Stage 1 freeze date (2/2)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532836" y="1095833"/>
            <a:ext cx="11394678" cy="5400204"/>
            <a:chOff x="532836" y="1095833"/>
            <a:chExt cx="11394678" cy="5400204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8" name="Chevron 79">
              <a:extLst>
                <a:ext uri="{FF2B5EF4-FFF2-40B4-BE49-F238E27FC236}">
                  <a16:creationId xmlns:a16="http://schemas.microsoft.com/office/drawing/2014/main" id="{B4DC2AF8-E3A6-409E-8E56-52FA88D93070}"/>
                </a:ext>
              </a:extLst>
            </p:cNvPr>
            <p:cNvSpPr/>
            <p:nvPr/>
          </p:nvSpPr>
          <p:spPr bwMode="auto">
            <a:xfrm>
              <a:off x="550088" y="3284412"/>
              <a:ext cx="3153109" cy="751304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900" b="1" dirty="0">
                  <a:ea typeface="ＭＳ Ｐゴシック" charset="-128"/>
                  <a:cs typeface="Arial" pitchFamily="34" charset="0"/>
                </a:rPr>
                <a:t>           Rel-17 RAN Content </a:t>
              </a:r>
              <a:r>
                <a:rPr lang="fr-FR" sz="900" b="1" dirty="0" err="1"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900" b="1" dirty="0"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0" name="Chevron 82">
              <a:extLst>
                <a:ext uri="{FF2B5EF4-FFF2-40B4-BE49-F238E27FC236}">
                  <a16:creationId xmlns:a16="http://schemas.microsoft.com/office/drawing/2014/main" id="{3B71EB02-DF22-4E4A-B708-8D49F86A5DF7}"/>
                </a:ext>
              </a:extLst>
            </p:cNvPr>
            <p:cNvSpPr/>
            <p:nvPr/>
          </p:nvSpPr>
          <p:spPr bwMode="auto">
            <a:xfrm>
              <a:off x="622925" y="2052202"/>
              <a:ext cx="4680786" cy="1001738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r">
                <a:defRPr/>
              </a:pPr>
              <a:r>
                <a:rPr lang="fr-FR" sz="1200" b="1" dirty="0">
                  <a:ea typeface="ＭＳ Ｐゴシック" charset="-128"/>
                  <a:cs typeface="Arial" pitchFamily="34" charset="0"/>
                </a:rPr>
                <a:t>Rel-16 RAN </a:t>
              </a:r>
              <a:r>
                <a:rPr lang="fr-FR" sz="1200" b="1" dirty="0" err="1">
                  <a:ea typeface="ＭＳ Ｐゴシック" charset="-128"/>
                  <a:cs typeface="Arial" pitchFamily="34" charset="0"/>
                </a:rPr>
                <a:t>Completion</a:t>
              </a:r>
              <a:endParaRPr lang="fr-FR" sz="140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TextBox 112">
              <a:extLst>
                <a:ext uri="{FF2B5EF4-FFF2-40B4-BE49-F238E27FC236}">
                  <a16:creationId xmlns:a16="http://schemas.microsoft.com/office/drawing/2014/main" id="{EC8B8C1F-7934-4253-A6AE-0A5009120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31810" y="2010462"/>
              <a:ext cx="1339831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>
                  <a:solidFill>
                    <a:srgbClr val="00B050"/>
                  </a:solidFill>
                  <a:latin typeface="Arial" panose="020B0604020202020204" pitchFamily="34" charset="0"/>
                </a:rPr>
                <a:t>Release 16</a:t>
              </a:r>
              <a:endParaRPr lang="en-GB" altLang="en-US" sz="1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01" y="1095833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1" name="TextBox 112">
              <a:extLst>
                <a:ext uri="{FF2B5EF4-FFF2-40B4-BE49-F238E27FC236}">
                  <a16:creationId xmlns:a16="http://schemas.microsoft.com/office/drawing/2014/main" id="{B2988F9A-897A-457C-BC81-45F1B9F1CC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87723" y="3119271"/>
              <a:ext cx="1339833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>
                  <a:solidFill>
                    <a:srgbClr val="00B050"/>
                  </a:solidFill>
                  <a:latin typeface="Arial" panose="020B0604020202020204" pitchFamily="34" charset="0"/>
                </a:rPr>
                <a:t>Release 17</a:t>
              </a:r>
              <a:endParaRPr lang="en-GB" altLang="en-US" sz="1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TextBox 112">
              <a:extLst>
                <a:ext uri="{FF2B5EF4-FFF2-40B4-BE49-F238E27FC236}">
                  <a16:creationId xmlns:a16="http://schemas.microsoft.com/office/drawing/2014/main" id="{E010DDB2-B8C6-40CB-84A8-3FDFA2D4C4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31810" y="5233447"/>
              <a:ext cx="1339831" cy="35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>
                  <a:solidFill>
                    <a:srgbClr val="00B050"/>
                  </a:solidFill>
                  <a:latin typeface="Arial" panose="020B0604020202020204" pitchFamily="34" charset="0"/>
                </a:rPr>
                <a:t>Release 18</a:t>
              </a:r>
              <a:endParaRPr lang="en-GB" altLang="en-US" sz="1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0" name="Chevron 79">
              <a:extLst>
                <a:ext uri="{FF2B5EF4-FFF2-40B4-BE49-F238E27FC236}">
                  <a16:creationId xmlns:a16="http://schemas.microsoft.com/office/drawing/2014/main" id="{DBEA1A56-75E3-4291-AFCA-17CAD72567A6}"/>
                </a:ext>
              </a:extLst>
            </p:cNvPr>
            <p:cNvSpPr/>
            <p:nvPr/>
          </p:nvSpPr>
          <p:spPr bwMode="auto">
            <a:xfrm>
              <a:off x="9534053" y="4066567"/>
              <a:ext cx="1475924" cy="1030774"/>
            </a:xfrm>
            <a:prstGeom prst="chevron">
              <a:avLst/>
            </a:prstGeom>
            <a:solidFill>
              <a:srgbClr val="FFC000">
                <a:alpha val="29020"/>
              </a:srgbClr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800" b="1" dirty="0">
                  <a:ea typeface="ＭＳ Ｐゴシック" charset="-128"/>
                  <a:cs typeface="Arial" pitchFamily="34" charset="0"/>
                </a:rPr>
                <a:t>RAN4 Perf 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7" name="Chevron 79">
              <a:extLst>
                <a:ext uri="{FF2B5EF4-FFF2-40B4-BE49-F238E27FC236}">
                  <a16:creationId xmlns:a16="http://schemas.microsoft.com/office/drawing/2014/main" id="{F8D75C75-145D-4786-BC1C-048EF387810A}"/>
                </a:ext>
              </a:extLst>
            </p:cNvPr>
            <p:cNvSpPr/>
            <p:nvPr/>
          </p:nvSpPr>
          <p:spPr bwMode="auto">
            <a:xfrm>
              <a:off x="8796092" y="4062937"/>
              <a:ext cx="1475924" cy="1032589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800" b="1" dirty="0">
                  <a:ea typeface="ＭＳ Ｐゴシック" charset="-128"/>
                  <a:cs typeface="Arial" pitchFamily="34" charset="0"/>
                </a:rPr>
                <a:t>ASN.1 </a:t>
              </a:r>
            </a:p>
          </p:txBody>
        </p:sp>
        <p:sp>
          <p:nvSpPr>
            <p:cNvPr id="68" name="Chevron 79">
              <a:extLst>
                <a:ext uri="{FF2B5EF4-FFF2-40B4-BE49-F238E27FC236}">
                  <a16:creationId xmlns:a16="http://schemas.microsoft.com/office/drawing/2014/main" id="{1FC1F289-5018-4392-AA69-23491777AB09}"/>
                </a:ext>
              </a:extLst>
            </p:cNvPr>
            <p:cNvSpPr/>
            <p:nvPr/>
          </p:nvSpPr>
          <p:spPr bwMode="auto">
            <a:xfrm>
              <a:off x="4397072" y="4061123"/>
              <a:ext cx="5083311" cy="1054367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900" b="1" dirty="0">
                  <a:ea typeface="ＭＳ Ｐゴシック" charset="-128"/>
                  <a:cs typeface="Arial" pitchFamily="34" charset="0"/>
                </a:rPr>
                <a:t>             </a:t>
              </a:r>
              <a:r>
                <a:rPr lang="fr-FR" sz="1050" b="1" dirty="0">
                  <a:ea typeface="ＭＳ Ｐゴシック" charset="-128"/>
                  <a:cs typeface="Arial" pitchFamily="34" charset="0"/>
                </a:rPr>
                <a:t>Rel-17 RAN </a:t>
              </a:r>
              <a:r>
                <a:rPr lang="fr-FR" sz="1050" b="1" dirty="0" err="1"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1050" b="1" dirty="0">
                  <a:ea typeface="ＭＳ Ｐゴシック" charset="-128"/>
                  <a:cs typeface="Arial" pitchFamily="34" charset="0"/>
                </a:rPr>
                <a:t> </a:t>
              </a:r>
              <a:r>
                <a:rPr lang="fr-FR" sz="800" b="1" dirty="0">
                  <a:ea typeface="ＭＳ Ｐゴシック" charset="-128"/>
                  <a:cs typeface="Arial" pitchFamily="34" charset="0"/>
                </a:rPr>
                <a:t>(RAN2/3/4core</a:t>
              </a:r>
              <a:r>
                <a:rPr lang="fr-FR" sz="900" b="1" dirty="0"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8320730" y="5690762"/>
              <a:ext cx="1150070" cy="239546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692577"/>
              <a:ext cx="2204302" cy="237732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  <p:sp>
          <p:nvSpPr>
            <p:cNvPr id="88" name="Speech Bubble: Rectangle with Corners Rounded 87">
              <a:extLst>
                <a:ext uri="{FF2B5EF4-FFF2-40B4-BE49-F238E27FC236}">
                  <a16:creationId xmlns:a16="http://schemas.microsoft.com/office/drawing/2014/main" id="{E6985427-AD97-4DCC-801A-6CC1ACC42AED}"/>
                </a:ext>
              </a:extLst>
            </p:cNvPr>
            <p:cNvSpPr/>
            <p:nvPr/>
          </p:nvSpPr>
          <p:spPr>
            <a:xfrm>
              <a:off x="6739016" y="3242672"/>
              <a:ext cx="2266006" cy="934932"/>
            </a:xfrm>
            <a:prstGeom prst="wedgeRoundRectCallou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Stage 2 expected to be moved 3 months</a:t>
              </a:r>
            </a:p>
          </p:txBody>
        </p:sp>
        <p:sp>
          <p:nvSpPr>
            <p:cNvPr id="89" name="Speech Bubble: Rectangle with Corners Rounded 88">
              <a:extLst>
                <a:ext uri="{FF2B5EF4-FFF2-40B4-BE49-F238E27FC236}">
                  <a16:creationId xmlns:a16="http://schemas.microsoft.com/office/drawing/2014/main" id="{0A962EFF-E160-4011-9430-A687A31D4BB2}"/>
                </a:ext>
              </a:extLst>
            </p:cNvPr>
            <p:cNvSpPr/>
            <p:nvPr/>
          </p:nvSpPr>
          <p:spPr>
            <a:xfrm>
              <a:off x="9661508" y="5662163"/>
              <a:ext cx="2266006" cy="833874"/>
            </a:xfrm>
            <a:prstGeom prst="wedgeRoundRectCallout">
              <a:avLst>
                <a:gd name="adj1" fmla="val -63537"/>
                <a:gd name="adj2" fmla="val -1628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dirty="0"/>
                <a:t>SA1 chair’s proposal:</a:t>
              </a:r>
            </a:p>
            <a:p>
              <a:pPr algn="ctr"/>
              <a:r>
                <a:rPr lang="en-GB" sz="1600" dirty="0"/>
                <a:t>Freeze SA#93, </a:t>
              </a:r>
              <a:br>
                <a:rPr lang="en-GB" sz="1600" dirty="0"/>
              </a:br>
              <a:r>
                <a:rPr lang="en-GB" sz="1600" dirty="0"/>
                <a:t>(80% ready SA#92)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6760410" y="4331557"/>
            <a:ext cx="1098374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595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2BB54B-42F1-4D45-8394-A6836A6C65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4E7F61-57B7-4FFA-9F26-174CEE7187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C5D330-6D76-40F1-B7C8-FD3F15B8C31F}">
  <ds:schemaRefs>
    <ds:schemaRef ds:uri="http://schemas.microsoft.com/office/2006/metadata/properties"/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485</Words>
  <Application>Microsoft Office PowerPoint</Application>
  <PresentationFormat>Widescreen</PresentationFormat>
  <Paragraphs>82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Chairman’s views on Rel-18</vt:lpstr>
      <vt:lpstr>Number of SIDs in Rel-18 (1/2)</vt:lpstr>
      <vt:lpstr>Number of SIDs in Rel-18 (2/2)</vt:lpstr>
      <vt:lpstr>Rel-18 Stage 1 freeze date (1/2)</vt:lpstr>
      <vt:lpstr>Rel-18 Stage 1 freeze date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Alain Sultan</cp:lastModifiedBy>
  <cp:revision>24</cp:revision>
  <dcterms:created xsi:type="dcterms:W3CDTF">2020-08-16T17:23:04Z</dcterms:created>
  <dcterms:modified xsi:type="dcterms:W3CDTF">2020-08-19T09:46:15Z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