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18"/>
  </p:notesMasterIdLst>
  <p:sldIdLst>
    <p:sldId id="256" r:id="rId6"/>
    <p:sldId id="264" r:id="rId7"/>
    <p:sldId id="262" r:id="rId8"/>
    <p:sldId id="263" r:id="rId9"/>
    <p:sldId id="1042" r:id="rId10"/>
    <p:sldId id="1029" r:id="rId11"/>
    <p:sldId id="1032" r:id="rId12"/>
    <p:sldId id="1034" r:id="rId13"/>
    <p:sldId id="1030" r:id="rId14"/>
    <p:sldId id="1040" r:id="rId15"/>
    <p:sldId id="1043" r:id="rId16"/>
    <p:sldId id="261"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94681" autoAdjust="0"/>
  </p:normalViewPr>
  <p:slideViewPr>
    <p:cSldViewPr snapToGrid="0">
      <p:cViewPr varScale="1">
        <p:scale>
          <a:sx n="115" d="100"/>
          <a:sy n="115" d="100"/>
        </p:scale>
        <p:origin x="23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0B968B-8E3C-462F-B9FB-20AE2376A3EB}" type="datetimeFigureOut">
              <a:rPr lang="de-DE" smtClean="0"/>
              <a:t>16.05.2020</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D5A9B9-8206-49A6-BB9E-D9494306C8C2}" type="slidenum">
              <a:rPr lang="de-DE" smtClean="0"/>
              <a:t>‹Nr.›</a:t>
            </a:fld>
            <a:endParaRPr lang="de-DE"/>
          </a:p>
        </p:txBody>
      </p:sp>
    </p:spTree>
    <p:extLst>
      <p:ext uri="{BB962C8B-B14F-4D97-AF65-F5344CB8AC3E}">
        <p14:creationId xmlns:p14="http://schemas.microsoft.com/office/powerpoint/2010/main" val="2884112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2413" y="739775"/>
            <a:ext cx="6337300" cy="356393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r>
              <a:rPr lang="de-DE">
                <a:latin typeface="Arial" pitchFamily="34" charset="0"/>
              </a:rPr>
              <a:t>Notes </a:t>
            </a:r>
            <a:fld id="{AD141568-5488-4AC9-B82D-9F5CE1225E2A}" type="slidenum">
              <a:rPr lang="de-DE" smtClean="0">
                <a:latin typeface="Arial" pitchFamily="34" charset="0"/>
              </a:rPr>
              <a:pPr/>
              <a:t>6</a:t>
            </a:fld>
            <a:endParaRPr lang="de-DE" dirty="0">
              <a:latin typeface="Arial" pitchFamily="34" charset="0"/>
            </a:endParaRPr>
          </a:p>
        </p:txBody>
      </p:sp>
    </p:spTree>
    <p:extLst>
      <p:ext uri="{BB962C8B-B14F-4D97-AF65-F5344CB8AC3E}">
        <p14:creationId xmlns:p14="http://schemas.microsoft.com/office/powerpoint/2010/main" val="1869981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2413" y="739775"/>
            <a:ext cx="6337300" cy="356393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r>
              <a:rPr lang="de-DE">
                <a:latin typeface="Arial" pitchFamily="34" charset="0"/>
              </a:rPr>
              <a:t>Notes </a:t>
            </a:r>
            <a:fld id="{AD141568-5488-4AC9-B82D-9F5CE1225E2A}" type="slidenum">
              <a:rPr lang="de-DE" smtClean="0">
                <a:latin typeface="Arial" pitchFamily="34" charset="0"/>
              </a:rPr>
              <a:pPr/>
              <a:t>7</a:t>
            </a:fld>
            <a:endParaRPr lang="de-DE" dirty="0">
              <a:latin typeface="Arial" pitchFamily="34" charset="0"/>
            </a:endParaRPr>
          </a:p>
        </p:txBody>
      </p:sp>
    </p:spTree>
    <p:extLst>
      <p:ext uri="{BB962C8B-B14F-4D97-AF65-F5344CB8AC3E}">
        <p14:creationId xmlns:p14="http://schemas.microsoft.com/office/powerpoint/2010/main" val="2786504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2413" y="739775"/>
            <a:ext cx="6337300" cy="356393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r>
              <a:rPr lang="de-DE">
                <a:latin typeface="Arial" pitchFamily="34" charset="0"/>
              </a:rPr>
              <a:t>Notes </a:t>
            </a:r>
            <a:fld id="{AD141568-5488-4AC9-B82D-9F5CE1225E2A}" type="slidenum">
              <a:rPr lang="de-DE" smtClean="0">
                <a:latin typeface="Arial" pitchFamily="34" charset="0"/>
              </a:rPr>
              <a:pPr/>
              <a:t>9</a:t>
            </a:fld>
            <a:endParaRPr lang="de-DE" dirty="0">
              <a:latin typeface="Arial" pitchFamily="34" charset="0"/>
            </a:endParaRPr>
          </a:p>
        </p:txBody>
      </p:sp>
    </p:spTree>
    <p:extLst>
      <p:ext uri="{BB962C8B-B14F-4D97-AF65-F5344CB8AC3E}">
        <p14:creationId xmlns:p14="http://schemas.microsoft.com/office/powerpoint/2010/main" val="2156099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EC9C8A-CB5E-4E48-BA8E-975BD80C9977}"/>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553BE4E3-42E7-456A-996D-A0939D01E7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BD32E93B-1E64-4EDC-A3F4-2A413762F5AF}"/>
              </a:ext>
            </a:extLst>
          </p:cNvPr>
          <p:cNvSpPr>
            <a:spLocks noGrp="1"/>
          </p:cNvSpPr>
          <p:nvPr>
            <p:ph type="dt" sz="half" idx="10"/>
          </p:nvPr>
        </p:nvSpPr>
        <p:spPr/>
        <p:txBody>
          <a:bodyPr/>
          <a:lstStyle/>
          <a:p>
            <a:fld id="{154BE84C-BF18-4B7C-8E8A-DBE9D4D3183F}" type="datetimeFigureOut">
              <a:rPr lang="de-DE" smtClean="0"/>
              <a:t>16.05.2020</a:t>
            </a:fld>
            <a:endParaRPr lang="de-DE" dirty="0"/>
          </a:p>
        </p:txBody>
      </p:sp>
      <p:sp>
        <p:nvSpPr>
          <p:cNvPr id="5" name="Fußzeilenplatzhalter 4">
            <a:extLst>
              <a:ext uri="{FF2B5EF4-FFF2-40B4-BE49-F238E27FC236}">
                <a16:creationId xmlns:a16="http://schemas.microsoft.com/office/drawing/2014/main" id="{87A85970-FBBD-4909-9862-F07207B8096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394D099-99C4-4355-AF69-7F4FDC4CB249}"/>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1969731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5A392-BC4C-419F-ADB5-D0BD267E4F95}"/>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7C3A728E-A6CB-4AB4-B047-AB48C54F1F85}"/>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906E5FF-9730-4C02-84AB-029209B5C735}"/>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5" name="Fußzeilenplatzhalter 4">
            <a:extLst>
              <a:ext uri="{FF2B5EF4-FFF2-40B4-BE49-F238E27FC236}">
                <a16:creationId xmlns:a16="http://schemas.microsoft.com/office/drawing/2014/main" id="{96486518-1CE8-4D33-B9B1-58FC257EDD5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82A5F9D-0203-4977-8D03-835E08D0A569}"/>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1154995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A919BEE-A894-4102-989F-A21FF9A929C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4F19409-A5E6-4C9F-8ABB-3CFBB90FD28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45BC79B-E38A-48BC-AC18-2ACBFB8E5C7C}"/>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5" name="Fußzeilenplatzhalter 4">
            <a:extLst>
              <a:ext uri="{FF2B5EF4-FFF2-40B4-BE49-F238E27FC236}">
                <a16:creationId xmlns:a16="http://schemas.microsoft.com/office/drawing/2014/main" id="{2E007FBF-43E8-4087-A55F-DDEDE17503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A9507E55-F8D1-49E5-805A-FA339D62D559}"/>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35331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ree Content" userDrawn="1">
  <p:cSld name="Free Content">
    <p:spTree>
      <p:nvGrpSpPr>
        <p:cNvPr id="1" name=""/>
        <p:cNvGrpSpPr/>
        <p:nvPr/>
      </p:nvGrpSpPr>
      <p:grpSpPr>
        <a:xfrm>
          <a:off x="0" y="0"/>
          <a:ext cx="0" cy="0"/>
          <a:chOff x="0" y="0"/>
          <a:chExt cx="0" cy="0"/>
        </a:xfrm>
      </p:grpSpPr>
      <p:sp>
        <p:nvSpPr>
          <p:cNvPr id="3" name="Titel 2"/>
          <p:cNvSpPr>
            <a:spLocks noGrp="1"/>
          </p:cNvSpPr>
          <p:nvPr>
            <p:ph type="title" hasCustomPrompt="1"/>
          </p:nvPr>
        </p:nvSpPr>
        <p:spPr/>
        <p:txBody>
          <a:bodyPr/>
          <a:lstStyle/>
          <a:p>
            <a:r>
              <a:rPr lang="en-US" dirty="0"/>
              <a:t>Click to edit Master title style</a:t>
            </a:r>
            <a:endParaRPr lang="de-DE" dirty="0"/>
          </a:p>
        </p:txBody>
      </p:sp>
    </p:spTree>
    <p:custDataLst>
      <p:custData r:id="rId1"/>
    </p:custDataLst>
    <p:extLst>
      <p:ext uri="{BB962C8B-B14F-4D97-AF65-F5344CB8AC3E}">
        <p14:creationId xmlns:p14="http://schemas.microsoft.com/office/powerpoint/2010/main" val="1462409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BC055F-0AB3-40A3-8EBA-5C4284E7E6BF}"/>
              </a:ext>
            </a:extLst>
          </p:cNvPr>
          <p:cNvSpPr>
            <a:spLocks noGrp="1"/>
          </p:cNvSpPr>
          <p:nvPr>
            <p:ph type="title"/>
          </p:nvPr>
        </p:nvSpPr>
        <p:spPr/>
        <p:txBody>
          <a:bodyPr/>
          <a:lstStyle>
            <a:lvl1pPr>
              <a:defRPr b="1"/>
            </a:lvl1pPr>
          </a:lstStyle>
          <a:p>
            <a:r>
              <a:rPr lang="de-DE" dirty="0"/>
              <a:t>Mastertitelformat bearbeiten</a:t>
            </a:r>
          </a:p>
        </p:txBody>
      </p:sp>
      <p:sp>
        <p:nvSpPr>
          <p:cNvPr id="3" name="Inhaltsplatzhalter 2">
            <a:extLst>
              <a:ext uri="{FF2B5EF4-FFF2-40B4-BE49-F238E27FC236}">
                <a16:creationId xmlns:a16="http://schemas.microsoft.com/office/drawing/2014/main" id="{1B983B5D-CEC8-450F-BF09-4A4970D95096}"/>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C00E3AF-45AC-427A-B4FE-F4387DFA211A}"/>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5" name="Fußzeilenplatzhalter 4">
            <a:extLst>
              <a:ext uri="{FF2B5EF4-FFF2-40B4-BE49-F238E27FC236}">
                <a16:creationId xmlns:a16="http://schemas.microsoft.com/office/drawing/2014/main" id="{99850376-423E-41C3-A2F1-2FB92D6D8F0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B03A858-265D-464A-B09F-0AF167079946}"/>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3059436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795D3F-E2C1-42CF-827B-A4D4224582B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37B3874-DD2A-450D-B33B-F37084566A1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1DA07CC-AAC6-4828-92E7-6209EC864E51}"/>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5" name="Fußzeilenplatzhalter 4">
            <a:extLst>
              <a:ext uri="{FF2B5EF4-FFF2-40B4-BE49-F238E27FC236}">
                <a16:creationId xmlns:a16="http://schemas.microsoft.com/office/drawing/2014/main" id="{28D41698-FA96-4553-AF52-846C5D9E939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DE4440B-CB28-45D2-AC3F-768105C9EBCC}"/>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3930047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041FF7-A681-4E59-9ADD-41B9A2B525D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2643DAF-8C4E-46E5-A525-5F4B0FCD556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FEFECE8-B9AB-4EB9-9108-1C3AF3CB0D1C}"/>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86FDC6B2-2270-4B63-9325-4BC6440B1A25}"/>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6" name="Fußzeilenplatzhalter 5">
            <a:extLst>
              <a:ext uri="{FF2B5EF4-FFF2-40B4-BE49-F238E27FC236}">
                <a16:creationId xmlns:a16="http://schemas.microsoft.com/office/drawing/2014/main" id="{E6AF2B32-8744-49BF-93BF-C344C48B2740}"/>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02318E8-3A50-43A4-9DCD-3C17680FB46F}"/>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2440963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23C9F7-7382-40FC-A8CA-D9FB349C713C}"/>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36412FF6-2B6C-4AEE-8630-2E0F377C82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A501BB8E-2B93-4331-B8A2-61DB33D5425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CF33E486-1BAE-4AA2-9386-398FFBAC2D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49254F1F-BEA9-4186-8BC1-3CE194AF008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6525F71D-D886-404C-A2B1-AC7CF1FE4F3A}"/>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8" name="Fußzeilenplatzhalter 7">
            <a:extLst>
              <a:ext uri="{FF2B5EF4-FFF2-40B4-BE49-F238E27FC236}">
                <a16:creationId xmlns:a16="http://schemas.microsoft.com/office/drawing/2014/main" id="{50ABFCC1-5B25-464D-8032-D18064DE7DA1}"/>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01B87072-768F-45F0-B815-368526730DC3}"/>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3271299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0AD236-09B7-410F-970A-69249F2462DB}"/>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E936D5E-2C08-4F31-BBE0-8685899A4AF9}"/>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4" name="Fußzeilenplatzhalter 3">
            <a:extLst>
              <a:ext uri="{FF2B5EF4-FFF2-40B4-BE49-F238E27FC236}">
                <a16:creationId xmlns:a16="http://schemas.microsoft.com/office/drawing/2014/main" id="{804ADB6A-31FE-4560-B3AD-299C07A91D5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2A92166-32B2-4039-A9A0-664678D93DF7}"/>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1814912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18CEF2A-022A-4EC4-948A-F895DEECF108}"/>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3" name="Fußzeilenplatzhalter 2">
            <a:extLst>
              <a:ext uri="{FF2B5EF4-FFF2-40B4-BE49-F238E27FC236}">
                <a16:creationId xmlns:a16="http://schemas.microsoft.com/office/drawing/2014/main" id="{9FC15506-22AB-4782-8598-20A696B1376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4D02762-4126-4951-B3AD-64226BE36EFE}"/>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1527328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E72BBF-F159-4303-874D-7EB88AB16A1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AAE84577-90F9-46BE-AB0E-66AE8E3DF7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F63C572-0D0F-4BD1-89FC-CAC7CAA37D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D4B1F39-12FA-453C-9FCA-6DF9C873A759}"/>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6" name="Fußzeilenplatzhalter 5">
            <a:extLst>
              <a:ext uri="{FF2B5EF4-FFF2-40B4-BE49-F238E27FC236}">
                <a16:creationId xmlns:a16="http://schemas.microsoft.com/office/drawing/2014/main" id="{9D9DA265-E269-49DA-B162-44A13F68C73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1DFCABA-4B79-408B-AF61-749D5651833C}"/>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3332712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153473-6E84-4B37-B91C-5AB7972EAB6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D8F1C22-745B-4BD1-80AC-A1B8F69540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97A871EC-4EAE-4EA7-ABA3-7D4229DBFD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82DDB77-9E7B-47A4-8DE4-EF2B9F38CBCE}"/>
              </a:ext>
            </a:extLst>
          </p:cNvPr>
          <p:cNvSpPr>
            <a:spLocks noGrp="1"/>
          </p:cNvSpPr>
          <p:nvPr>
            <p:ph type="dt" sz="half" idx="10"/>
          </p:nvPr>
        </p:nvSpPr>
        <p:spPr/>
        <p:txBody>
          <a:bodyPr/>
          <a:lstStyle/>
          <a:p>
            <a:fld id="{154BE84C-BF18-4B7C-8E8A-DBE9D4D3183F}" type="datetimeFigureOut">
              <a:rPr lang="de-DE" smtClean="0"/>
              <a:t>16.05.2020</a:t>
            </a:fld>
            <a:endParaRPr lang="de-DE"/>
          </a:p>
        </p:txBody>
      </p:sp>
      <p:sp>
        <p:nvSpPr>
          <p:cNvPr id="6" name="Fußzeilenplatzhalter 5">
            <a:extLst>
              <a:ext uri="{FF2B5EF4-FFF2-40B4-BE49-F238E27FC236}">
                <a16:creationId xmlns:a16="http://schemas.microsoft.com/office/drawing/2014/main" id="{3B961DFB-EF47-493E-A7E0-F740D57C322E}"/>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8A07FD8-EF5B-49AC-821A-5F779A4688BF}"/>
              </a:ext>
            </a:extLst>
          </p:cNvPr>
          <p:cNvSpPr>
            <a:spLocks noGrp="1"/>
          </p:cNvSpPr>
          <p:nvPr>
            <p:ph type="sldNum" sz="quarter" idx="12"/>
          </p:nvPr>
        </p:nvSpPr>
        <p:spPr/>
        <p:txBody>
          <a:bodyPr/>
          <a:lstStyle/>
          <a:p>
            <a:fld id="{EA3F7CDF-FE7E-4A33-867C-89FAE0F6D46C}" type="slidenum">
              <a:rPr lang="de-DE" smtClean="0"/>
              <a:t>‹Nr.›</a:t>
            </a:fld>
            <a:endParaRPr lang="de-DE"/>
          </a:p>
        </p:txBody>
      </p:sp>
    </p:spTree>
    <p:extLst>
      <p:ext uri="{BB962C8B-B14F-4D97-AF65-F5344CB8AC3E}">
        <p14:creationId xmlns:p14="http://schemas.microsoft.com/office/powerpoint/2010/main" val="1106087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9FCCD78-03E5-4412-9591-703CD15AFB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58D21F0C-BB16-4AB1-B2D1-F5943C6B3E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3A55E070-335D-4FD0-B897-EFAEB8A6DC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de-DE" dirty="0"/>
              <a:t>18. Nov 2019</a:t>
            </a:r>
          </a:p>
        </p:txBody>
      </p:sp>
      <p:sp>
        <p:nvSpPr>
          <p:cNvPr id="5" name="Fußzeilenplatzhalter 4">
            <a:extLst>
              <a:ext uri="{FF2B5EF4-FFF2-40B4-BE49-F238E27FC236}">
                <a16:creationId xmlns:a16="http://schemas.microsoft.com/office/drawing/2014/main" id="{96D917D7-BA96-48B8-9CD9-6E016AA2E3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F9A5E3F3-0EDF-4063-8F2E-2C9D3BFD42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3F7CDF-FE7E-4A33-867C-89FAE0F6D46C}" type="slidenum">
              <a:rPr lang="de-DE" smtClean="0"/>
              <a:t>‹Nr.›</a:t>
            </a:fld>
            <a:endParaRPr lang="de-DE"/>
          </a:p>
        </p:txBody>
      </p:sp>
      <p:sp>
        <p:nvSpPr>
          <p:cNvPr id="7" name="Footer Placeholder 3">
            <a:extLst>
              <a:ext uri="{FF2B5EF4-FFF2-40B4-BE49-F238E27FC236}">
                <a16:creationId xmlns:a16="http://schemas.microsoft.com/office/drawing/2014/main" id="{6C06CA7C-A73D-4C73-8A0D-96BFB4992F77}"/>
              </a:ext>
            </a:extLst>
          </p:cNvPr>
          <p:cNvSpPr txBox="1">
            <a:spLocks/>
          </p:cNvSpPr>
          <p:nvPr userDrawn="1"/>
        </p:nvSpPr>
        <p:spPr>
          <a:xfrm>
            <a:off x="9331325" y="0"/>
            <a:ext cx="2860675" cy="836712"/>
          </a:xfrm>
          <a:prstGeom prst="rect">
            <a:avLst/>
          </a:prstGeom>
          <a:noFill/>
        </p:spPr>
        <p:txBody>
          <a:bodyPr/>
          <a:lstStyle>
            <a:defPPr>
              <a:defRPr lang="de-DE"/>
            </a:defPPr>
            <a:lvl1pPr marL="0" algn="l" defTabSz="914400" rtl="0" eaLnBrk="1" latinLnBrk="0" hangingPunct="1">
              <a:defRPr sz="2800" kern="1200">
                <a:solidFill>
                  <a:schemeClr val="tx1"/>
                </a:solidFill>
                <a:latin typeface="Arial" charset="0"/>
                <a:ea typeface="+mn-ea"/>
                <a:cs typeface="+mn-cs"/>
              </a:defRPr>
            </a:lvl1pPr>
            <a:lvl2pPr marL="742950" indent="-285750" algn="l" defTabSz="914400" rtl="0" eaLnBrk="1" latinLnBrk="0" hangingPunct="1">
              <a:defRPr sz="2800" kern="1200">
                <a:solidFill>
                  <a:schemeClr val="tx1"/>
                </a:solidFill>
                <a:latin typeface="Arial" charset="0"/>
                <a:ea typeface="+mn-ea"/>
                <a:cs typeface="+mn-cs"/>
              </a:defRPr>
            </a:lvl2pPr>
            <a:lvl3pPr marL="1143000" indent="-228600" algn="l" defTabSz="914400" rtl="0" eaLnBrk="1" latinLnBrk="0" hangingPunct="1">
              <a:defRPr sz="2800" kern="1200">
                <a:solidFill>
                  <a:schemeClr val="tx1"/>
                </a:solidFill>
                <a:latin typeface="Arial" charset="0"/>
                <a:ea typeface="+mn-ea"/>
                <a:cs typeface="+mn-cs"/>
              </a:defRPr>
            </a:lvl3pPr>
            <a:lvl4pPr marL="1600200" indent="-228600" algn="l" defTabSz="914400" rtl="0" eaLnBrk="1" latinLnBrk="0" hangingPunct="1">
              <a:defRPr sz="2800" kern="1200">
                <a:solidFill>
                  <a:schemeClr val="tx1"/>
                </a:solidFill>
                <a:latin typeface="Arial" charset="0"/>
                <a:ea typeface="+mn-ea"/>
                <a:cs typeface="+mn-cs"/>
              </a:defRPr>
            </a:lvl4pPr>
            <a:lvl5pPr marL="2057400" indent="-228600" algn="l" defTabSz="914400" rtl="0" eaLnBrk="1" latinLnBrk="0" hangingPunct="1">
              <a:defRPr sz="2800" kern="1200">
                <a:solidFill>
                  <a:schemeClr val="tx1"/>
                </a:solidFill>
                <a:latin typeface="Arial" charset="0"/>
                <a:ea typeface="+mn-ea"/>
                <a:cs typeface="+mn-cs"/>
              </a:defRPr>
            </a:lvl5pPr>
            <a:lvl6pPr marL="2514600" indent="-228600" algn="l" defTabSz="914400" rtl="0" eaLnBrk="0" fontAlgn="base" latinLnBrk="0" hangingPunct="0">
              <a:spcBef>
                <a:spcPct val="0"/>
              </a:spcBef>
              <a:spcAft>
                <a:spcPct val="0"/>
              </a:spcAft>
              <a:defRPr sz="2800" kern="1200">
                <a:solidFill>
                  <a:schemeClr val="tx1"/>
                </a:solidFill>
                <a:latin typeface="Arial" charset="0"/>
                <a:ea typeface="+mn-ea"/>
                <a:cs typeface="+mn-cs"/>
              </a:defRPr>
            </a:lvl6pPr>
            <a:lvl7pPr marL="2971800" indent="-228600" algn="l" defTabSz="914400" rtl="0" eaLnBrk="0" fontAlgn="base" latinLnBrk="0" hangingPunct="0">
              <a:spcBef>
                <a:spcPct val="0"/>
              </a:spcBef>
              <a:spcAft>
                <a:spcPct val="0"/>
              </a:spcAft>
              <a:defRPr sz="2800" kern="1200">
                <a:solidFill>
                  <a:schemeClr val="tx1"/>
                </a:solidFill>
                <a:latin typeface="Arial" charset="0"/>
                <a:ea typeface="+mn-ea"/>
                <a:cs typeface="+mn-cs"/>
              </a:defRPr>
            </a:lvl7pPr>
            <a:lvl8pPr marL="3429000" indent="-228600" algn="l" defTabSz="914400" rtl="0" eaLnBrk="0" fontAlgn="base" latinLnBrk="0" hangingPunct="0">
              <a:spcBef>
                <a:spcPct val="0"/>
              </a:spcBef>
              <a:spcAft>
                <a:spcPct val="0"/>
              </a:spcAft>
              <a:defRPr sz="2800" kern="1200">
                <a:solidFill>
                  <a:schemeClr val="tx1"/>
                </a:solidFill>
                <a:latin typeface="Arial" charset="0"/>
                <a:ea typeface="+mn-ea"/>
                <a:cs typeface="+mn-cs"/>
              </a:defRPr>
            </a:lvl8pPr>
            <a:lvl9pPr marL="3886200" indent="-228600" algn="l" defTabSz="914400" rtl="0" eaLnBrk="0" fontAlgn="base" latinLnBrk="0" hangingPunct="0">
              <a:spcBef>
                <a:spcPct val="0"/>
              </a:spcBef>
              <a:spcAft>
                <a:spcPct val="0"/>
              </a:spcAft>
              <a:defRPr sz="2800" kern="1200">
                <a:solidFill>
                  <a:schemeClr val="tx1"/>
                </a:solidFill>
                <a:latin typeface="Arial" charset="0"/>
                <a:ea typeface="+mn-ea"/>
                <a:cs typeface="+mn-cs"/>
              </a:defRPr>
            </a:lvl9pPr>
          </a:lstStyle>
          <a:p>
            <a:pPr algn="r" eaLnBrk="0" hangingPunct="0"/>
            <a:r>
              <a:rPr lang="en-GB" b="1" dirty="0"/>
              <a:t>S1-202172</a:t>
            </a:r>
          </a:p>
          <a:p>
            <a:pPr algn="r" eaLnBrk="0" hangingPunct="0"/>
            <a:r>
              <a:rPr lang="en-GB" sz="1800" b="1" i="1" dirty="0">
                <a:solidFill>
                  <a:srgbClr val="0070C0"/>
                </a:solidFill>
                <a:ea typeface="MS Mincho" pitchFamily="49" charset="-128"/>
              </a:rPr>
              <a:t>(revision of S1-202133)</a:t>
            </a:r>
            <a:endParaRPr lang="en-GB" b="1" dirty="0"/>
          </a:p>
        </p:txBody>
      </p:sp>
      <p:sp>
        <p:nvSpPr>
          <p:cNvPr id="8" name="Text Box 5">
            <a:extLst>
              <a:ext uri="{FF2B5EF4-FFF2-40B4-BE49-F238E27FC236}">
                <a16:creationId xmlns:a16="http://schemas.microsoft.com/office/drawing/2014/main" id="{F8B3E256-69E8-4A89-A5EB-084F834C8E64}"/>
              </a:ext>
            </a:extLst>
          </p:cNvPr>
          <p:cNvSpPr txBox="1">
            <a:spLocks noChangeArrowheads="1"/>
          </p:cNvSpPr>
          <p:nvPr userDrawn="1"/>
        </p:nvSpPr>
        <p:spPr bwMode="auto">
          <a:xfrm>
            <a:off x="0" y="0"/>
            <a:ext cx="2840522" cy="536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WG1 Meeting #90</a:t>
            </a:r>
          </a:p>
          <a:p>
            <a:r>
              <a:rPr lang="en-GB" sz="1200" b="1" dirty="0"/>
              <a:t>Electronic Meeting, 18 - 22 May 2020</a:t>
            </a:r>
            <a:endParaRPr lang="en-GB" sz="1200" dirty="0"/>
          </a:p>
        </p:txBody>
      </p:sp>
    </p:spTree>
    <p:extLst>
      <p:ext uri="{BB962C8B-B14F-4D97-AF65-F5344CB8AC3E}">
        <p14:creationId xmlns:p14="http://schemas.microsoft.com/office/powerpoint/2010/main" val="25374823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BF3D09-056F-4DF0-A61F-454719E8ADAC}"/>
              </a:ext>
            </a:extLst>
          </p:cNvPr>
          <p:cNvSpPr>
            <a:spLocks noGrp="1"/>
          </p:cNvSpPr>
          <p:nvPr>
            <p:ph type="ctrTitle"/>
          </p:nvPr>
        </p:nvSpPr>
        <p:spPr>
          <a:xfrm>
            <a:off x="894735" y="1632159"/>
            <a:ext cx="10402530" cy="2387600"/>
          </a:xfrm>
        </p:spPr>
        <p:txBody>
          <a:bodyPr>
            <a:normAutofit fontScale="90000"/>
          </a:bodyPr>
          <a:lstStyle/>
          <a:p>
            <a:r>
              <a:rPr lang="en-US" b="1" noProof="0" dirty="0"/>
              <a:t>Use Case </a:t>
            </a:r>
            <a:br>
              <a:rPr lang="en-US" b="1" noProof="0" dirty="0"/>
            </a:br>
            <a:r>
              <a:rPr lang="en-US" b="1" noProof="0" dirty="0"/>
              <a:t>for Determination of </a:t>
            </a:r>
            <a:br>
              <a:rPr lang="en-US" b="1" noProof="0" dirty="0"/>
            </a:br>
            <a:r>
              <a:rPr lang="en-US" b="1" noProof="0" dirty="0"/>
              <a:t>5G Time Synchronization Budget</a:t>
            </a:r>
            <a:endParaRPr lang="de-DE" b="1" dirty="0"/>
          </a:p>
        </p:txBody>
      </p:sp>
      <p:sp>
        <p:nvSpPr>
          <p:cNvPr id="3" name="Untertitel 2">
            <a:extLst>
              <a:ext uri="{FF2B5EF4-FFF2-40B4-BE49-F238E27FC236}">
                <a16:creationId xmlns:a16="http://schemas.microsoft.com/office/drawing/2014/main" id="{EA9EC348-ED16-4736-AA90-F0E6E91F15B6}"/>
              </a:ext>
            </a:extLst>
          </p:cNvPr>
          <p:cNvSpPr>
            <a:spLocks noGrp="1"/>
          </p:cNvSpPr>
          <p:nvPr>
            <p:ph type="subTitle" idx="1"/>
          </p:nvPr>
        </p:nvSpPr>
        <p:spPr>
          <a:xfrm>
            <a:off x="1524000" y="4111834"/>
            <a:ext cx="9144000" cy="1655762"/>
          </a:xfrm>
        </p:spPr>
        <p:txBody>
          <a:bodyPr/>
          <a:lstStyle/>
          <a:p>
            <a:r>
              <a:rPr lang="en-US" dirty="0"/>
              <a:t>Michael Bahr, Siemens</a:t>
            </a:r>
            <a:endParaRPr lang="de-DE" dirty="0"/>
          </a:p>
        </p:txBody>
      </p:sp>
    </p:spTree>
    <p:extLst>
      <p:ext uri="{BB962C8B-B14F-4D97-AF65-F5344CB8AC3E}">
        <p14:creationId xmlns:p14="http://schemas.microsoft.com/office/powerpoint/2010/main" val="4060297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32724AA6-B2C0-4198-B53A-F1CAC67EE6D1}"/>
              </a:ext>
            </a:extLst>
          </p:cNvPr>
          <p:cNvPicPr>
            <a:picLocks noChangeAspect="1"/>
          </p:cNvPicPr>
          <p:nvPr/>
        </p:nvPicPr>
        <p:blipFill>
          <a:blip r:embed="rId2"/>
          <a:stretch>
            <a:fillRect/>
          </a:stretch>
        </p:blipFill>
        <p:spPr>
          <a:xfrm>
            <a:off x="388620" y="1828613"/>
            <a:ext cx="11414760" cy="4686300"/>
          </a:xfrm>
          <a:prstGeom prst="rect">
            <a:avLst/>
          </a:prstGeom>
        </p:spPr>
      </p:pic>
      <p:sp>
        <p:nvSpPr>
          <p:cNvPr id="2" name="Titel 1">
            <a:extLst>
              <a:ext uri="{FF2B5EF4-FFF2-40B4-BE49-F238E27FC236}">
                <a16:creationId xmlns:a16="http://schemas.microsoft.com/office/drawing/2014/main" id="{576B7B84-32A0-4FBA-8F97-C000B85A57BB}"/>
              </a:ext>
            </a:extLst>
          </p:cNvPr>
          <p:cNvSpPr>
            <a:spLocks noGrp="1"/>
          </p:cNvSpPr>
          <p:nvPr>
            <p:ph type="title"/>
          </p:nvPr>
        </p:nvSpPr>
        <p:spPr/>
        <p:txBody>
          <a:bodyPr/>
          <a:lstStyle/>
          <a:p>
            <a:r>
              <a:rPr lang="de-DE" dirty="0"/>
              <a:t>Smart </a:t>
            </a:r>
            <a:r>
              <a:rPr lang="de-DE" dirty="0" err="1"/>
              <a:t>Grid</a:t>
            </a:r>
            <a:r>
              <a:rPr lang="de-DE" dirty="0"/>
              <a:t> - PMUs</a:t>
            </a:r>
          </a:p>
        </p:txBody>
      </p:sp>
      <p:sp>
        <p:nvSpPr>
          <p:cNvPr id="4" name="Textfeld 3">
            <a:extLst>
              <a:ext uri="{FF2B5EF4-FFF2-40B4-BE49-F238E27FC236}">
                <a16:creationId xmlns:a16="http://schemas.microsoft.com/office/drawing/2014/main" id="{15359AAA-5341-42D2-98D5-20562673D8C2}"/>
              </a:ext>
            </a:extLst>
          </p:cNvPr>
          <p:cNvSpPr txBox="1"/>
          <p:nvPr/>
        </p:nvSpPr>
        <p:spPr>
          <a:xfrm>
            <a:off x="838200" y="6145581"/>
            <a:ext cx="8654164" cy="369332"/>
          </a:xfrm>
          <a:prstGeom prst="rect">
            <a:avLst/>
          </a:prstGeom>
          <a:noFill/>
        </p:spPr>
        <p:txBody>
          <a:bodyPr wrap="none" rtlCol="0">
            <a:spAutoFit/>
          </a:bodyPr>
          <a:lstStyle/>
          <a:p>
            <a:r>
              <a:rPr lang="de-DE" dirty="0"/>
              <a:t>Border </a:t>
            </a:r>
            <a:r>
              <a:rPr lang="de-DE" dirty="0" err="1"/>
              <a:t>clock</a:t>
            </a:r>
            <a:r>
              <a:rPr lang="de-DE" dirty="0"/>
              <a:t> </a:t>
            </a:r>
            <a:r>
              <a:rPr lang="de-DE" dirty="0" err="1"/>
              <a:t>is</a:t>
            </a:r>
            <a:r>
              <a:rPr lang="de-DE" dirty="0"/>
              <a:t> </a:t>
            </a:r>
            <a:r>
              <a:rPr lang="de-DE" dirty="0" err="1"/>
              <a:t>allowed</a:t>
            </a:r>
            <a:r>
              <a:rPr lang="de-DE" dirty="0"/>
              <a:t> </a:t>
            </a:r>
            <a:r>
              <a:rPr lang="de-DE" dirty="0" err="1"/>
              <a:t>to</a:t>
            </a:r>
            <a:r>
              <a:rPr lang="de-DE" dirty="0"/>
              <a:t> </a:t>
            </a:r>
            <a:r>
              <a:rPr lang="de-DE" dirty="0" err="1"/>
              <a:t>have</a:t>
            </a:r>
            <a:r>
              <a:rPr lang="de-DE" dirty="0"/>
              <a:t> a time </a:t>
            </a:r>
            <a:r>
              <a:rPr lang="de-DE" dirty="0" err="1"/>
              <a:t>sychnronization</a:t>
            </a:r>
            <a:r>
              <a:rPr lang="de-DE" dirty="0"/>
              <a:t> </a:t>
            </a:r>
            <a:r>
              <a:rPr lang="de-DE" dirty="0" err="1"/>
              <a:t>error</a:t>
            </a:r>
            <a:r>
              <a:rPr lang="de-DE" dirty="0"/>
              <a:t> </a:t>
            </a:r>
            <a:r>
              <a:rPr lang="de-DE" dirty="0" err="1"/>
              <a:t>of</a:t>
            </a:r>
            <a:r>
              <a:rPr lang="de-DE" dirty="0"/>
              <a:t> </a:t>
            </a:r>
            <a:r>
              <a:rPr lang="de-DE" dirty="0">
                <a:sym typeface="Symbol" panose="05050102010706020507" pitchFamily="18" charset="2"/>
              </a:rPr>
              <a:t> </a:t>
            </a:r>
            <a:r>
              <a:rPr lang="de-DE" dirty="0"/>
              <a:t>250 </a:t>
            </a:r>
            <a:r>
              <a:rPr lang="de-DE" dirty="0" err="1"/>
              <a:t>ns</a:t>
            </a:r>
            <a:r>
              <a:rPr lang="de-DE" dirty="0"/>
              <a:t> [IEC 61850-9-3].</a:t>
            </a:r>
          </a:p>
        </p:txBody>
      </p:sp>
    </p:spTree>
    <p:extLst>
      <p:ext uri="{BB962C8B-B14F-4D97-AF65-F5344CB8AC3E}">
        <p14:creationId xmlns:p14="http://schemas.microsoft.com/office/powerpoint/2010/main" val="2278623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6ECB99-A05C-41D3-ADEE-F6A82476EFB9}"/>
              </a:ext>
            </a:extLst>
          </p:cNvPr>
          <p:cNvSpPr>
            <a:spLocks noGrp="1"/>
          </p:cNvSpPr>
          <p:nvPr>
            <p:ph type="title"/>
          </p:nvPr>
        </p:nvSpPr>
        <p:spPr/>
        <p:txBody>
          <a:bodyPr/>
          <a:lstStyle/>
          <a:p>
            <a:r>
              <a:rPr lang="de-DE" dirty="0" err="1"/>
              <a:t>Proposal</a:t>
            </a:r>
            <a:r>
              <a:rPr lang="de-DE" dirty="0"/>
              <a:t> </a:t>
            </a:r>
            <a:r>
              <a:rPr lang="de-DE" dirty="0" err="1"/>
              <a:t>for</a:t>
            </a:r>
            <a:r>
              <a:rPr lang="de-DE" dirty="0"/>
              <a:t> 5GS Time </a:t>
            </a:r>
            <a:r>
              <a:rPr lang="de-DE" dirty="0" err="1"/>
              <a:t>Sync</a:t>
            </a:r>
            <a:r>
              <a:rPr lang="de-DE" dirty="0"/>
              <a:t> Budget </a:t>
            </a:r>
            <a:r>
              <a:rPr lang="de-DE" dirty="0" err="1"/>
              <a:t>Requirement</a:t>
            </a:r>
            <a:endParaRPr lang="de-DE" dirty="0"/>
          </a:p>
        </p:txBody>
      </p:sp>
      <p:sp>
        <p:nvSpPr>
          <p:cNvPr id="5" name="Inhaltsplatzhalter 4">
            <a:extLst>
              <a:ext uri="{FF2B5EF4-FFF2-40B4-BE49-F238E27FC236}">
                <a16:creationId xmlns:a16="http://schemas.microsoft.com/office/drawing/2014/main" id="{CBD638C0-E9A1-4294-9FF4-74ADB38073C8}"/>
              </a:ext>
            </a:extLst>
          </p:cNvPr>
          <p:cNvSpPr>
            <a:spLocks noGrp="1"/>
          </p:cNvSpPr>
          <p:nvPr>
            <p:ph idx="1"/>
          </p:nvPr>
        </p:nvSpPr>
        <p:spPr/>
        <p:txBody>
          <a:bodyPr>
            <a:normAutofit fontScale="62500" lnSpcReduction="20000"/>
          </a:bodyPr>
          <a:lstStyle/>
          <a:p>
            <a:pPr lvl="0"/>
            <a:r>
              <a:rPr lang="en-GB" dirty="0"/>
              <a:t>5GS Time Sync Budget needs to provide some flexibility for non-3GPP network parts </a:t>
            </a:r>
            <a:r>
              <a:rPr lang="en-GB" dirty="0" err="1"/>
              <a:t>wrt</a:t>
            </a:r>
            <a:r>
              <a:rPr lang="en-GB" dirty="0"/>
              <a:t> number of hops (e.g. internal wired network of manufacturing robots, path from sync master to NW-TT). </a:t>
            </a:r>
          </a:p>
          <a:p>
            <a:pPr lvl="0"/>
            <a:r>
              <a:rPr lang="en-GB" dirty="0"/>
              <a:t>Many industrial use cases have constraints from the application and the operational technology, that require more hops as the at least required, minimalistic two hops (in each non-3GPP network part).</a:t>
            </a:r>
          </a:p>
          <a:p>
            <a:pPr lvl="1"/>
            <a:r>
              <a:rPr lang="en-GB" dirty="0"/>
              <a:t>a general, hierarchical network structure that follows the structure of the different processes and of the factory organization. It might be necessary to pass through several switches in the hierarchy or structure from the sync master to the NW-TT.</a:t>
            </a:r>
            <a:endParaRPr lang="de-DE" dirty="0"/>
          </a:p>
          <a:p>
            <a:pPr lvl="1"/>
            <a:r>
              <a:rPr lang="en-GB" dirty="0"/>
              <a:t>Many working clock domains are deployed in a factory, each with its own sync master. The various sync masters are distributed all over the factory at different places. It might be difficult to place all the corresponding NW-TTs close to the sync master.</a:t>
            </a:r>
          </a:p>
          <a:p>
            <a:pPr lvl="1"/>
            <a:r>
              <a:rPr lang="de-DE" dirty="0" err="1"/>
              <a:t>Mechanical</a:t>
            </a:r>
            <a:r>
              <a:rPr lang="de-DE" dirty="0"/>
              <a:t> </a:t>
            </a:r>
            <a:r>
              <a:rPr lang="de-DE" dirty="0" err="1"/>
              <a:t>constraints</a:t>
            </a:r>
            <a:r>
              <a:rPr lang="de-DE" dirty="0"/>
              <a:t> </a:t>
            </a:r>
            <a:r>
              <a:rPr lang="de-DE" dirty="0" err="1"/>
              <a:t>that</a:t>
            </a:r>
            <a:r>
              <a:rPr lang="de-DE" dirty="0"/>
              <a:t> </a:t>
            </a:r>
            <a:r>
              <a:rPr lang="de-DE" dirty="0" err="1"/>
              <a:t>require</a:t>
            </a:r>
            <a:r>
              <a:rPr lang="de-DE" dirty="0"/>
              <a:t> a </a:t>
            </a:r>
            <a:r>
              <a:rPr lang="de-DE" dirty="0" err="1"/>
              <a:t>line</a:t>
            </a:r>
            <a:r>
              <a:rPr lang="de-DE" dirty="0"/>
              <a:t> </a:t>
            </a:r>
            <a:r>
              <a:rPr lang="de-DE" dirty="0" err="1"/>
              <a:t>topology</a:t>
            </a:r>
            <a:r>
              <a:rPr lang="de-DE" dirty="0"/>
              <a:t> such </a:t>
            </a:r>
            <a:r>
              <a:rPr lang="de-DE" dirty="0" err="1"/>
              <a:t>as</a:t>
            </a:r>
            <a:r>
              <a:rPr lang="de-DE" dirty="0"/>
              <a:t> </a:t>
            </a:r>
            <a:r>
              <a:rPr lang="de-DE" dirty="0" err="1"/>
              <a:t>manufacturing</a:t>
            </a:r>
            <a:r>
              <a:rPr lang="de-DE" dirty="0"/>
              <a:t> </a:t>
            </a:r>
            <a:r>
              <a:rPr lang="de-DE" dirty="0" err="1"/>
              <a:t>robots</a:t>
            </a:r>
            <a:r>
              <a:rPr lang="de-DE" dirty="0"/>
              <a:t>.</a:t>
            </a:r>
          </a:p>
          <a:p>
            <a:pPr lvl="0"/>
            <a:r>
              <a:rPr lang="en-GB" dirty="0"/>
              <a:t>~800 ns of synchronicity budget for the 5GS (scenarios with up to 8 hops in manufacturing robot). With installation guidelines in place that limit the number of hops for an optimized network layout of the non-3GPP network, this sync budget level is sufficient. </a:t>
            </a:r>
          </a:p>
          <a:p>
            <a:pPr lvl="0"/>
            <a:r>
              <a:rPr lang="en-GB" dirty="0">
                <a:sym typeface="Wingdings" panose="05000000000000000000" pitchFamily="2" charset="2"/>
              </a:rPr>
              <a:t></a:t>
            </a:r>
            <a:r>
              <a:rPr lang="en-GB" dirty="0"/>
              <a:t> 800 ns is the proposed value for the 5GS time synchronization budget requirement.</a:t>
            </a:r>
            <a:endParaRPr lang="de-DE" dirty="0"/>
          </a:p>
          <a:p>
            <a:endParaRPr lang="en-GB" dirty="0"/>
          </a:p>
          <a:p>
            <a:r>
              <a:rPr lang="de-DE" dirty="0">
                <a:sym typeface="Wingdings" panose="05000000000000000000" pitchFamily="2" charset="2"/>
              </a:rPr>
              <a:t> </a:t>
            </a:r>
            <a:r>
              <a:rPr lang="en-GB" dirty="0">
                <a:solidFill>
                  <a:srgbClr val="FFC000"/>
                </a:solidFill>
              </a:rPr>
              <a:t>The time synchronization budget assigned to the 5G system in integrated 5G TSN networks for a working clock domain shall be at most 800 ns.</a:t>
            </a:r>
            <a:endParaRPr lang="de-DE" dirty="0">
              <a:solidFill>
                <a:srgbClr val="FFC000"/>
              </a:solidFill>
            </a:endParaRPr>
          </a:p>
          <a:p>
            <a:endParaRPr lang="de-DE" dirty="0"/>
          </a:p>
        </p:txBody>
      </p:sp>
    </p:spTree>
    <p:extLst>
      <p:ext uri="{BB962C8B-B14F-4D97-AF65-F5344CB8AC3E}">
        <p14:creationId xmlns:p14="http://schemas.microsoft.com/office/powerpoint/2010/main" val="1166136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10A933-3315-4EE7-9C0A-4D3BCC8A9E1A}"/>
              </a:ext>
            </a:extLst>
          </p:cNvPr>
          <p:cNvSpPr>
            <a:spLocks noGrp="1"/>
          </p:cNvSpPr>
          <p:nvPr>
            <p:ph type="title"/>
          </p:nvPr>
        </p:nvSpPr>
        <p:spPr/>
        <p:txBody>
          <a:bodyPr/>
          <a:lstStyle/>
          <a:p>
            <a:r>
              <a:rPr lang="de-DE" dirty="0"/>
              <a:t>References</a:t>
            </a:r>
          </a:p>
        </p:txBody>
      </p:sp>
      <p:sp>
        <p:nvSpPr>
          <p:cNvPr id="3" name="Inhaltsplatzhalter 2">
            <a:extLst>
              <a:ext uri="{FF2B5EF4-FFF2-40B4-BE49-F238E27FC236}">
                <a16:creationId xmlns:a16="http://schemas.microsoft.com/office/drawing/2014/main" id="{DB60123D-65BD-468C-90E8-0039939C401C}"/>
              </a:ext>
            </a:extLst>
          </p:cNvPr>
          <p:cNvSpPr>
            <a:spLocks noGrp="1"/>
          </p:cNvSpPr>
          <p:nvPr>
            <p:ph idx="1"/>
          </p:nvPr>
        </p:nvSpPr>
        <p:spPr/>
        <p:txBody>
          <a:bodyPr/>
          <a:lstStyle/>
          <a:p>
            <a:pPr marL="514350" indent="-514350">
              <a:buFont typeface="+mj-lt"/>
              <a:buAutoNum type="arabicPeriod"/>
            </a:pPr>
            <a:r>
              <a:rPr lang="en-US" dirty="0"/>
              <a:t>[{12}] IEC 65C/987/CD. “Time-sensitive networking profile for industrial automation”, Committee Draft (CD), Sep 2019</a:t>
            </a:r>
          </a:p>
          <a:p>
            <a:pPr marL="514350" indent="-514350">
              <a:buFont typeface="+mj-lt"/>
              <a:buAutoNum type="arabicPeriod"/>
            </a:pPr>
            <a:r>
              <a:rPr lang="en-US" dirty="0"/>
              <a:t>[14] IEC/IEEE 60802, "Constraints about Sync", v1.0, 23 Aug, 2019, 60802-Steindl-ConstraintsAboutSync-0919-v10.pdf.</a:t>
            </a:r>
          </a:p>
          <a:p>
            <a:pPr marL="514350" indent="-514350">
              <a:buFont typeface="+mj-lt"/>
              <a:buAutoNum type="arabicPeriod"/>
            </a:pPr>
            <a:r>
              <a:rPr lang="en-US" dirty="0"/>
              <a:t>[15] IEC/IEEE 61850-9-3: "Communication networks and systems for power utility automation – Part 9-3: Precision time protocol profile for power utility automation“</a:t>
            </a:r>
          </a:p>
          <a:p>
            <a:pPr marL="514350" indent="-514350">
              <a:buFont typeface="+mj-lt"/>
              <a:buAutoNum type="arabicPeriod"/>
            </a:pPr>
            <a:r>
              <a:rPr lang="en-US" dirty="0"/>
              <a:t>3GPP TR 22.832 “Study on enhancements for cyber-physical control applications in vertical domains”</a:t>
            </a:r>
            <a:endParaRPr lang="de-DE" dirty="0"/>
          </a:p>
          <a:p>
            <a:pPr marL="514350" indent="-514350">
              <a:buFont typeface="+mj-lt"/>
              <a:buAutoNum type="arabicPeriod"/>
            </a:pPr>
            <a:endParaRPr lang="de-DE" dirty="0"/>
          </a:p>
          <a:p>
            <a:pPr marL="514350" indent="-514350">
              <a:buFont typeface="+mj-lt"/>
              <a:buAutoNum type="arabicPeriod"/>
            </a:pPr>
            <a:endParaRPr lang="de-DE" dirty="0"/>
          </a:p>
          <a:p>
            <a:pPr marL="514350" indent="-514350">
              <a:buFont typeface="+mj-lt"/>
              <a:buAutoNum type="arabicPeriod"/>
            </a:pPr>
            <a:endParaRPr lang="de-DE" dirty="0"/>
          </a:p>
        </p:txBody>
      </p:sp>
    </p:spTree>
    <p:extLst>
      <p:ext uri="{BB962C8B-B14F-4D97-AF65-F5344CB8AC3E}">
        <p14:creationId xmlns:p14="http://schemas.microsoft.com/office/powerpoint/2010/main" val="6725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76FD2A-33FA-419B-8E5D-6C56189071F6}"/>
              </a:ext>
            </a:extLst>
          </p:cNvPr>
          <p:cNvSpPr>
            <a:spLocks noGrp="1"/>
          </p:cNvSpPr>
          <p:nvPr>
            <p:ph type="title"/>
          </p:nvPr>
        </p:nvSpPr>
        <p:spPr/>
        <p:txBody>
          <a:bodyPr>
            <a:normAutofit/>
          </a:bodyPr>
          <a:lstStyle/>
          <a:p>
            <a:r>
              <a:rPr lang="de-DE" sz="3600" dirty="0"/>
              <a:t>Time </a:t>
            </a:r>
            <a:r>
              <a:rPr lang="de-DE" sz="3600" dirty="0" err="1"/>
              <a:t>Synchronization</a:t>
            </a:r>
            <a:r>
              <a:rPr lang="de-DE" sz="3600" dirty="0"/>
              <a:t> in Vertical Domains</a:t>
            </a:r>
          </a:p>
        </p:txBody>
      </p:sp>
      <p:sp>
        <p:nvSpPr>
          <p:cNvPr id="3" name="Inhaltsplatzhalter 2">
            <a:extLst>
              <a:ext uri="{FF2B5EF4-FFF2-40B4-BE49-F238E27FC236}">
                <a16:creationId xmlns:a16="http://schemas.microsoft.com/office/drawing/2014/main" id="{E9392C09-E604-427A-886E-C07814C32F45}"/>
              </a:ext>
            </a:extLst>
          </p:cNvPr>
          <p:cNvSpPr>
            <a:spLocks noGrp="1"/>
          </p:cNvSpPr>
          <p:nvPr>
            <p:ph idx="1"/>
          </p:nvPr>
        </p:nvSpPr>
        <p:spPr/>
        <p:txBody>
          <a:bodyPr/>
          <a:lstStyle/>
          <a:p>
            <a:r>
              <a:rPr lang="de-DE" dirty="0"/>
              <a:t>Different </a:t>
            </a:r>
            <a:r>
              <a:rPr lang="de-DE" dirty="0" err="1"/>
              <a:t>vertical</a:t>
            </a:r>
            <a:r>
              <a:rPr lang="de-DE" dirty="0"/>
              <a:t> </a:t>
            </a:r>
            <a:r>
              <a:rPr lang="de-DE" dirty="0" err="1"/>
              <a:t>domains</a:t>
            </a:r>
            <a:r>
              <a:rPr lang="de-DE" dirty="0"/>
              <a:t> </a:t>
            </a:r>
            <a:r>
              <a:rPr lang="de-DE" dirty="0" err="1"/>
              <a:t>have</a:t>
            </a:r>
            <a:r>
              <a:rPr lang="de-DE" dirty="0"/>
              <a:t> </a:t>
            </a:r>
            <a:r>
              <a:rPr lang="de-DE" dirty="0" err="1"/>
              <a:t>their</a:t>
            </a:r>
            <a:r>
              <a:rPr lang="de-DE" dirty="0"/>
              <a:t> </a:t>
            </a:r>
            <a:r>
              <a:rPr lang="de-DE" dirty="0" err="1"/>
              <a:t>specific</a:t>
            </a:r>
            <a:r>
              <a:rPr lang="de-DE" dirty="0"/>
              <a:t> </a:t>
            </a:r>
            <a:r>
              <a:rPr lang="de-DE" dirty="0" err="1"/>
              <a:t>requirements</a:t>
            </a:r>
            <a:r>
              <a:rPr lang="de-DE" dirty="0"/>
              <a:t> on and </a:t>
            </a:r>
            <a:r>
              <a:rPr lang="de-DE" dirty="0" err="1"/>
              <a:t>profiles</a:t>
            </a:r>
            <a:r>
              <a:rPr lang="de-DE" dirty="0"/>
              <a:t> </a:t>
            </a:r>
            <a:r>
              <a:rPr lang="de-DE" dirty="0" err="1"/>
              <a:t>for</a:t>
            </a:r>
            <a:r>
              <a:rPr lang="de-DE" dirty="0"/>
              <a:t> time </a:t>
            </a:r>
            <a:r>
              <a:rPr lang="de-DE" dirty="0" err="1"/>
              <a:t>synchronization</a:t>
            </a:r>
            <a:r>
              <a:rPr lang="de-DE" dirty="0"/>
              <a:t>:</a:t>
            </a:r>
          </a:p>
          <a:p>
            <a:pPr lvl="1"/>
            <a:r>
              <a:rPr lang="de-DE" dirty="0"/>
              <a:t>IEC/IEEE 60802 Time-sensitive </a:t>
            </a:r>
            <a:r>
              <a:rPr lang="de-DE" dirty="0" err="1"/>
              <a:t>networking</a:t>
            </a:r>
            <a:r>
              <a:rPr lang="de-DE" dirty="0"/>
              <a:t> </a:t>
            </a:r>
            <a:r>
              <a:rPr lang="de-DE" dirty="0" err="1"/>
              <a:t>profile</a:t>
            </a:r>
            <a:r>
              <a:rPr lang="de-DE" dirty="0"/>
              <a:t> </a:t>
            </a:r>
            <a:r>
              <a:rPr lang="de-DE" dirty="0" err="1"/>
              <a:t>for</a:t>
            </a:r>
            <a:r>
              <a:rPr lang="de-DE" dirty="0"/>
              <a:t> </a:t>
            </a:r>
            <a:r>
              <a:rPr lang="de-DE" dirty="0" err="1"/>
              <a:t>industrial</a:t>
            </a:r>
            <a:r>
              <a:rPr lang="de-DE" dirty="0"/>
              <a:t> </a:t>
            </a:r>
            <a:r>
              <a:rPr lang="de-DE" dirty="0" err="1"/>
              <a:t>automation</a:t>
            </a:r>
            <a:endParaRPr lang="de-DE" dirty="0"/>
          </a:p>
          <a:p>
            <a:pPr lvl="1"/>
            <a:r>
              <a:rPr lang="de-DE" dirty="0"/>
              <a:t>Energy </a:t>
            </a:r>
            <a:r>
              <a:rPr lang="de-DE" dirty="0" err="1"/>
              <a:t>distribution</a:t>
            </a:r>
            <a:r>
              <a:rPr lang="de-DE" dirty="0"/>
              <a:t> </a:t>
            </a:r>
            <a:r>
              <a:rPr lang="en-US" dirty="0"/>
              <a:t>IEC 61850-9-3 [3]</a:t>
            </a:r>
            <a:endParaRPr lang="de-DE" dirty="0"/>
          </a:p>
          <a:p>
            <a:pPr lvl="1"/>
            <a:r>
              <a:rPr lang="de-DE" dirty="0"/>
              <a:t>Audio/Video </a:t>
            </a:r>
            <a:r>
              <a:rPr lang="de-DE" dirty="0" err="1"/>
              <a:t>production</a:t>
            </a:r>
            <a:endParaRPr lang="de-DE" dirty="0"/>
          </a:p>
        </p:txBody>
      </p:sp>
    </p:spTree>
    <p:extLst>
      <p:ext uri="{BB962C8B-B14F-4D97-AF65-F5344CB8AC3E}">
        <p14:creationId xmlns:p14="http://schemas.microsoft.com/office/powerpoint/2010/main" val="131675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16A6AC-CEE3-40BA-ABA1-4C7E75A5764C}"/>
              </a:ext>
            </a:extLst>
          </p:cNvPr>
          <p:cNvSpPr>
            <a:spLocks noGrp="1"/>
          </p:cNvSpPr>
          <p:nvPr>
            <p:ph type="title"/>
          </p:nvPr>
        </p:nvSpPr>
        <p:spPr/>
        <p:txBody>
          <a:bodyPr>
            <a:normAutofit/>
          </a:bodyPr>
          <a:lstStyle/>
          <a:p>
            <a:r>
              <a:rPr lang="de-DE" sz="3600" dirty="0"/>
              <a:t>IEEE 60802 – </a:t>
            </a:r>
            <a:r>
              <a:rPr lang="de-DE" sz="3600" dirty="0" err="1"/>
              <a:t>Definitions</a:t>
            </a:r>
            <a:r>
              <a:rPr lang="de-DE" sz="3600" dirty="0"/>
              <a:t> Time </a:t>
            </a:r>
            <a:r>
              <a:rPr lang="de-DE" sz="3600" dirty="0" err="1"/>
              <a:t>Synchronization</a:t>
            </a:r>
            <a:endParaRPr lang="de-DE" sz="3600" dirty="0"/>
          </a:p>
        </p:txBody>
      </p:sp>
      <p:sp>
        <p:nvSpPr>
          <p:cNvPr id="3" name="Inhaltsplatzhalter 2">
            <a:extLst>
              <a:ext uri="{FF2B5EF4-FFF2-40B4-BE49-F238E27FC236}">
                <a16:creationId xmlns:a16="http://schemas.microsoft.com/office/drawing/2014/main" id="{CC78645E-E9A5-4224-BC6C-6DC4E7C76F87}"/>
              </a:ext>
            </a:extLst>
          </p:cNvPr>
          <p:cNvSpPr>
            <a:spLocks noGrp="1"/>
          </p:cNvSpPr>
          <p:nvPr>
            <p:ph idx="1"/>
          </p:nvPr>
        </p:nvSpPr>
        <p:spPr/>
        <p:txBody>
          <a:bodyPr>
            <a:normAutofit fontScale="92500" lnSpcReduction="20000"/>
          </a:bodyPr>
          <a:lstStyle/>
          <a:p>
            <a:r>
              <a:rPr lang="en-GB" i="1" dirty="0"/>
              <a:t>Relative time error TE</a:t>
            </a:r>
            <a:r>
              <a:rPr lang="en-GB" i="1" baseline="-25000" dirty="0"/>
              <a:t>R(A,B)</a:t>
            </a:r>
            <a:r>
              <a:rPr lang="en-GB" dirty="0"/>
              <a:t> is the difference between the time of clock A (T</a:t>
            </a:r>
            <a:r>
              <a:rPr lang="en-GB" baseline="-25000" dirty="0"/>
              <a:t>A</a:t>
            </a:r>
            <a:r>
              <a:rPr lang="en-GB" dirty="0"/>
              <a:t>) and the time of clock B (T</a:t>
            </a:r>
            <a:r>
              <a:rPr lang="en-GB" baseline="-25000" dirty="0"/>
              <a:t>B</a:t>
            </a:r>
            <a:r>
              <a:rPr lang="en-GB" dirty="0"/>
              <a:t>), i.e., TE</a:t>
            </a:r>
            <a:r>
              <a:rPr lang="en-GB" baseline="-25000" dirty="0"/>
              <a:t>R(A,B)</a:t>
            </a:r>
            <a:r>
              <a:rPr lang="en-GB" dirty="0"/>
              <a:t> = T</a:t>
            </a:r>
            <a:r>
              <a:rPr lang="en-GB" baseline="-25000" dirty="0"/>
              <a:t>A</a:t>
            </a:r>
            <a:r>
              <a:rPr lang="en-GB" dirty="0"/>
              <a:t> – T</a:t>
            </a:r>
            <a:r>
              <a:rPr lang="en-GB" baseline="-25000" dirty="0"/>
              <a:t>B</a:t>
            </a:r>
            <a:r>
              <a:rPr lang="en-GB" dirty="0"/>
              <a:t>. </a:t>
            </a:r>
            <a:r>
              <a:rPr lang="en-US" dirty="0"/>
              <a:t>(IEC/IEEE 60802 [1-3.2] </a:t>
            </a:r>
            <a:r>
              <a:rPr lang="en-GB" dirty="0"/>
              <a:t>[14])</a:t>
            </a:r>
            <a:endParaRPr lang="de-DE" dirty="0"/>
          </a:p>
          <a:p>
            <a:r>
              <a:rPr lang="en-US" i="1" dirty="0"/>
              <a:t>Maximum absolute relative time error </a:t>
            </a:r>
            <a:r>
              <a:rPr lang="en-US" b="1" i="1" dirty="0" err="1"/>
              <a:t>max|TE</a:t>
            </a:r>
            <a:r>
              <a:rPr lang="en-US" b="1" i="1" baseline="-25000" dirty="0" err="1"/>
              <a:t>R</a:t>
            </a:r>
            <a:r>
              <a:rPr lang="en-US" b="1" i="1" dirty="0"/>
              <a:t>|</a:t>
            </a:r>
            <a:r>
              <a:rPr lang="en-US" b="1" dirty="0"/>
              <a:t> </a:t>
            </a:r>
            <a:r>
              <a:rPr lang="en-US" dirty="0"/>
              <a:t>is the maximum of the absolute value of the relative time error. (IEC/IEEE 60802 [1-3.2][14])</a:t>
            </a:r>
            <a:endParaRPr lang="de-DE" dirty="0"/>
          </a:p>
          <a:p>
            <a:r>
              <a:rPr lang="en-GB" i="1" dirty="0"/>
              <a:t>Constant time error </a:t>
            </a:r>
            <a:r>
              <a:rPr lang="en-GB" b="1" i="1" dirty="0" err="1"/>
              <a:t>cTE</a:t>
            </a:r>
            <a:r>
              <a:rPr lang="en-GB" dirty="0"/>
              <a:t> is the time error or relative time error that is constant in time (i.e., static). </a:t>
            </a:r>
            <a:r>
              <a:rPr lang="en-US" dirty="0"/>
              <a:t>(IEC/IEEE 60802 [1-3.2] </a:t>
            </a:r>
            <a:r>
              <a:rPr lang="en-GB" dirty="0"/>
              <a:t>[14])</a:t>
            </a:r>
            <a:endParaRPr lang="de-DE" dirty="0"/>
          </a:p>
          <a:p>
            <a:r>
              <a:rPr lang="en-GB" i="1" dirty="0"/>
              <a:t>Dynamic time error </a:t>
            </a:r>
            <a:r>
              <a:rPr lang="en-GB" b="1" i="1" dirty="0" err="1"/>
              <a:t>dTE</a:t>
            </a:r>
            <a:r>
              <a:rPr lang="en-GB" dirty="0"/>
              <a:t> is the zero-mean, random component of the time error. </a:t>
            </a:r>
            <a:r>
              <a:rPr lang="en-US" dirty="0"/>
              <a:t>(IEC/IEEE 60802 [1-3.2] </a:t>
            </a:r>
            <a:r>
              <a:rPr lang="en-GB" dirty="0"/>
              <a:t>[14])</a:t>
            </a:r>
            <a:endParaRPr lang="de-DE" dirty="0"/>
          </a:p>
          <a:p>
            <a:r>
              <a:rPr lang="en-GB" dirty="0"/>
              <a:t>The term </a:t>
            </a:r>
            <a:r>
              <a:rPr lang="en-GB" i="1" dirty="0"/>
              <a:t>time synchronization </a:t>
            </a:r>
            <a:r>
              <a:rPr lang="en-GB" dirty="0"/>
              <a:t>or</a:t>
            </a:r>
            <a:r>
              <a:rPr lang="en-GB" i="1" dirty="0"/>
              <a:t> synchronicity budget of the 5G system</a:t>
            </a:r>
            <a:r>
              <a:rPr lang="en-GB" dirty="0"/>
              <a:t> corresponds to the maximum absolute relative time error of the 5G system. </a:t>
            </a:r>
            <a:endParaRPr lang="de-DE" dirty="0"/>
          </a:p>
        </p:txBody>
      </p:sp>
    </p:spTree>
    <p:extLst>
      <p:ext uri="{BB962C8B-B14F-4D97-AF65-F5344CB8AC3E}">
        <p14:creationId xmlns:p14="http://schemas.microsoft.com/office/powerpoint/2010/main" val="2878481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A8D6D1-C236-40E7-B450-5D6C2D68A05E}"/>
              </a:ext>
            </a:extLst>
          </p:cNvPr>
          <p:cNvSpPr>
            <a:spLocks noGrp="1"/>
          </p:cNvSpPr>
          <p:nvPr>
            <p:ph type="title"/>
          </p:nvPr>
        </p:nvSpPr>
        <p:spPr/>
        <p:txBody>
          <a:bodyPr/>
          <a:lstStyle/>
          <a:p>
            <a:r>
              <a:rPr lang="de-DE" dirty="0"/>
              <a:t>IEEE 60802 – </a:t>
            </a:r>
            <a:r>
              <a:rPr lang="de-DE" dirty="0" err="1"/>
              <a:t>Requirements</a:t>
            </a:r>
            <a:r>
              <a:rPr lang="de-DE" dirty="0"/>
              <a:t> on Time </a:t>
            </a:r>
            <a:r>
              <a:rPr lang="de-DE" dirty="0" err="1"/>
              <a:t>Synchronization</a:t>
            </a:r>
            <a:endParaRPr lang="de-DE" dirty="0"/>
          </a:p>
        </p:txBody>
      </p:sp>
      <p:graphicFrame>
        <p:nvGraphicFramePr>
          <p:cNvPr id="6" name="Tabelle 6">
            <a:extLst>
              <a:ext uri="{FF2B5EF4-FFF2-40B4-BE49-F238E27FC236}">
                <a16:creationId xmlns:a16="http://schemas.microsoft.com/office/drawing/2014/main" id="{A6A42549-735F-40AE-A9F7-FBE81858C0D2}"/>
              </a:ext>
            </a:extLst>
          </p:cNvPr>
          <p:cNvGraphicFramePr>
            <a:graphicFrameLocks noGrp="1"/>
          </p:cNvGraphicFramePr>
          <p:nvPr>
            <p:ph idx="1"/>
            <p:extLst>
              <p:ext uri="{D42A27DB-BD31-4B8C-83A1-F6EECF244321}">
                <p14:modId xmlns:p14="http://schemas.microsoft.com/office/powerpoint/2010/main" val="1100870930"/>
              </p:ext>
            </p:extLst>
          </p:nvPr>
        </p:nvGraphicFramePr>
        <p:xfrm>
          <a:off x="838200" y="1825625"/>
          <a:ext cx="10515597" cy="2941320"/>
        </p:xfrm>
        <a:graphic>
          <a:graphicData uri="http://schemas.openxmlformats.org/drawingml/2006/table">
            <a:tbl>
              <a:tblPr firstRow="1" bandRow="1">
                <a:tableStyleId>{5C22544A-7EE6-4342-B048-85BDC9FD1C3A}</a:tableStyleId>
              </a:tblPr>
              <a:tblGrid>
                <a:gridCol w="3692236">
                  <a:extLst>
                    <a:ext uri="{9D8B030D-6E8A-4147-A177-3AD203B41FA5}">
                      <a16:colId xmlns:a16="http://schemas.microsoft.com/office/drawing/2014/main" val="1451361902"/>
                    </a:ext>
                  </a:extLst>
                </a:gridCol>
                <a:gridCol w="3318162">
                  <a:extLst>
                    <a:ext uri="{9D8B030D-6E8A-4147-A177-3AD203B41FA5}">
                      <a16:colId xmlns:a16="http://schemas.microsoft.com/office/drawing/2014/main" val="1260495384"/>
                    </a:ext>
                  </a:extLst>
                </a:gridCol>
                <a:gridCol w="3505199">
                  <a:extLst>
                    <a:ext uri="{9D8B030D-6E8A-4147-A177-3AD203B41FA5}">
                      <a16:colId xmlns:a16="http://schemas.microsoft.com/office/drawing/2014/main" val="3116355792"/>
                    </a:ext>
                  </a:extLst>
                </a:gridCol>
              </a:tblGrid>
              <a:tr h="370840">
                <a:tc>
                  <a:txBody>
                    <a:bodyPr/>
                    <a:lstStyle/>
                    <a:p>
                      <a:endParaRPr lang="de-DE"/>
                    </a:p>
                  </a:txBody>
                  <a:tcPr/>
                </a:tc>
                <a:tc>
                  <a:txBody>
                    <a:bodyPr/>
                    <a:lstStyle/>
                    <a:p>
                      <a:r>
                        <a:rPr lang="de-DE" dirty="0"/>
                        <a:t>Constant Time Error</a:t>
                      </a:r>
                    </a:p>
                  </a:txBody>
                  <a:tcPr/>
                </a:tc>
                <a:tc>
                  <a:txBody>
                    <a:bodyPr/>
                    <a:lstStyle/>
                    <a:p>
                      <a:r>
                        <a:rPr lang="de-DE" dirty="0"/>
                        <a:t>Dynamic Time Error</a:t>
                      </a:r>
                    </a:p>
                  </a:txBody>
                  <a:tcPr/>
                </a:tc>
                <a:extLst>
                  <a:ext uri="{0D108BD9-81ED-4DB2-BD59-A6C34878D82A}">
                    <a16:rowId xmlns:a16="http://schemas.microsoft.com/office/drawing/2014/main" val="3127429587"/>
                  </a:ext>
                </a:extLst>
              </a:tr>
              <a:tr h="370840">
                <a:tc>
                  <a:txBody>
                    <a:bodyPr/>
                    <a:lstStyle/>
                    <a:p>
                      <a:r>
                        <a:rPr lang="de-DE" dirty="0"/>
                        <a:t>PTP Link [1-5.1.8.2]</a:t>
                      </a:r>
                    </a:p>
                  </a:txBody>
                  <a:tcPr/>
                </a:tc>
                <a:tc>
                  <a:txBody>
                    <a:bodyPr/>
                    <a:lstStyle/>
                    <a:p>
                      <a:r>
                        <a:rPr lang="de-DE" dirty="0">
                          <a:sym typeface="Symbol" panose="05050102010706020507" pitchFamily="18" charset="2"/>
                        </a:rPr>
                        <a:t>10 </a:t>
                      </a:r>
                      <a:r>
                        <a:rPr lang="de-DE" dirty="0" err="1">
                          <a:sym typeface="Symbol" panose="05050102010706020507" pitchFamily="18" charset="2"/>
                        </a:rPr>
                        <a:t>ns</a:t>
                      </a:r>
                      <a:endParaRPr lang="de-DE" dirty="0"/>
                    </a:p>
                  </a:txBody>
                  <a:tcPr/>
                </a:tc>
                <a:tc>
                  <a:txBody>
                    <a:bodyPr/>
                    <a:lstStyle/>
                    <a:p>
                      <a:r>
                        <a:rPr lang="de-DE" dirty="0"/>
                        <a:t>0 </a:t>
                      </a:r>
                      <a:r>
                        <a:rPr lang="de-DE" dirty="0" err="1"/>
                        <a:t>ns</a:t>
                      </a:r>
                      <a:endParaRPr lang="de-DE" dirty="0"/>
                    </a:p>
                  </a:txBody>
                  <a:tcPr/>
                </a:tc>
                <a:extLst>
                  <a:ext uri="{0D108BD9-81ED-4DB2-BD59-A6C34878D82A}">
                    <a16:rowId xmlns:a16="http://schemas.microsoft.com/office/drawing/2014/main" val="2133211517"/>
                  </a:ext>
                </a:extLst>
              </a:tr>
              <a:tr h="370840">
                <a:tc>
                  <a:txBody>
                    <a:bodyPr/>
                    <a:lstStyle/>
                    <a:p>
                      <a:r>
                        <a:rPr lang="de-DE" dirty="0"/>
                        <a:t>PTP Instance [1-5.1.8.2]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Symbol" panose="05050102010706020507" pitchFamily="18" charset="2"/>
                        </a:rPr>
                        <a:t>5 </a:t>
                      </a:r>
                      <a:r>
                        <a:rPr lang="de-DE" dirty="0" err="1">
                          <a:sym typeface="Symbol" panose="05050102010706020507" pitchFamily="18" charset="2"/>
                        </a:rPr>
                        <a:t>ns</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Symbol" panose="05050102010706020507" pitchFamily="18" charset="2"/>
                        </a:rPr>
                        <a:t>50 </a:t>
                      </a:r>
                      <a:r>
                        <a:rPr lang="de-DE" dirty="0" err="1">
                          <a:sym typeface="Symbol" panose="05050102010706020507" pitchFamily="18" charset="2"/>
                        </a:rPr>
                        <a:t>ns</a:t>
                      </a:r>
                      <a:endParaRPr lang="de-DE" dirty="0"/>
                    </a:p>
                  </a:txBody>
                  <a:tcPr/>
                </a:tc>
                <a:extLst>
                  <a:ext uri="{0D108BD9-81ED-4DB2-BD59-A6C34878D82A}">
                    <a16:rowId xmlns:a16="http://schemas.microsoft.com/office/drawing/2014/main" val="2337249360"/>
                  </a:ext>
                </a:extLst>
              </a:tr>
              <a:tr h="370840">
                <a:tc>
                  <a:txBody>
                    <a:bodyPr/>
                    <a:lstStyle/>
                    <a:p>
                      <a:r>
                        <a:rPr lang="de-DE" dirty="0"/>
                        <a:t>Transfer </a:t>
                      </a:r>
                      <a:r>
                        <a:rPr lang="de-DE" dirty="0" err="1"/>
                        <a:t>of</a:t>
                      </a:r>
                      <a:r>
                        <a:rPr lang="de-DE" dirty="0"/>
                        <a:t> time </a:t>
                      </a:r>
                      <a:r>
                        <a:rPr lang="de-DE" dirty="0" err="1"/>
                        <a:t>from</a:t>
                      </a:r>
                      <a:r>
                        <a:rPr lang="de-DE" dirty="0"/>
                        <a:t> </a:t>
                      </a:r>
                      <a:r>
                        <a:rPr lang="de-DE" dirty="0" err="1"/>
                        <a:t>ClockSource</a:t>
                      </a:r>
                      <a:r>
                        <a:rPr lang="de-DE" dirty="0"/>
                        <a:t> </a:t>
                      </a:r>
                      <a:r>
                        <a:rPr lang="de-DE" dirty="0" err="1"/>
                        <a:t>to</a:t>
                      </a:r>
                      <a:r>
                        <a:rPr lang="de-DE" dirty="0"/>
                        <a:t> </a:t>
                      </a:r>
                      <a:r>
                        <a:rPr lang="de-DE" dirty="0" err="1"/>
                        <a:t>ClockMaster</a:t>
                      </a:r>
                      <a:r>
                        <a:rPr lang="de-DE" dirty="0"/>
                        <a:t> </a:t>
                      </a:r>
                      <a:r>
                        <a:rPr lang="de-DE" dirty="0" err="1"/>
                        <a:t>entity</a:t>
                      </a:r>
                      <a:r>
                        <a:rPr lang="de-DE" dirty="0"/>
                        <a:t> at </a:t>
                      </a:r>
                      <a:r>
                        <a:rPr lang="de-DE" dirty="0" err="1"/>
                        <a:t>sync</a:t>
                      </a:r>
                      <a:r>
                        <a:rPr lang="de-DE" dirty="0"/>
                        <a:t> </a:t>
                      </a:r>
                      <a:r>
                        <a:rPr lang="de-DE" dirty="0" err="1"/>
                        <a:t>master</a:t>
                      </a:r>
                      <a:r>
                        <a:rPr lang="de-DE" dirty="0"/>
                        <a:t> [1-5.1.8.3]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Symbol" panose="05050102010706020507" pitchFamily="18" charset="2"/>
                        </a:rPr>
                        <a:t>10 </a:t>
                      </a:r>
                      <a:r>
                        <a:rPr lang="de-DE" dirty="0" err="1">
                          <a:sym typeface="Symbol" panose="05050102010706020507" pitchFamily="18" charset="2"/>
                        </a:rPr>
                        <a:t>ns</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Symbol" panose="05050102010706020507" pitchFamily="18" charset="2"/>
                        </a:rPr>
                        <a:t>20 </a:t>
                      </a:r>
                      <a:r>
                        <a:rPr lang="de-DE" dirty="0" err="1">
                          <a:sym typeface="Symbol" panose="05050102010706020507" pitchFamily="18" charset="2"/>
                        </a:rPr>
                        <a:t>ns</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txBody>
                  <a:tcPr/>
                </a:tc>
                <a:extLst>
                  <a:ext uri="{0D108BD9-81ED-4DB2-BD59-A6C34878D82A}">
                    <a16:rowId xmlns:a16="http://schemas.microsoft.com/office/drawing/2014/main" val="1730882095"/>
                  </a:ext>
                </a:extLst>
              </a:tr>
              <a:tr h="370840">
                <a:tc>
                  <a:txBody>
                    <a:bodyPr/>
                    <a:lstStyle/>
                    <a:p>
                      <a:r>
                        <a:rPr lang="de-DE" dirty="0"/>
                        <a:t>Transfer </a:t>
                      </a:r>
                      <a:r>
                        <a:rPr lang="de-DE" dirty="0" err="1"/>
                        <a:t>of</a:t>
                      </a:r>
                      <a:r>
                        <a:rPr lang="de-DE" dirty="0"/>
                        <a:t> time </a:t>
                      </a:r>
                      <a:r>
                        <a:rPr lang="de-DE" dirty="0" err="1"/>
                        <a:t>from</a:t>
                      </a:r>
                      <a:r>
                        <a:rPr lang="de-DE" dirty="0"/>
                        <a:t> </a:t>
                      </a:r>
                      <a:r>
                        <a:rPr lang="de-DE" dirty="0" err="1"/>
                        <a:t>ClockSlave</a:t>
                      </a:r>
                      <a:r>
                        <a:rPr lang="de-DE" dirty="0"/>
                        <a:t> </a:t>
                      </a:r>
                      <a:r>
                        <a:rPr lang="de-DE" dirty="0" err="1"/>
                        <a:t>to</a:t>
                      </a:r>
                      <a:r>
                        <a:rPr lang="de-DE" dirty="0"/>
                        <a:t> </a:t>
                      </a:r>
                      <a:r>
                        <a:rPr lang="de-DE" dirty="0" err="1"/>
                        <a:t>ClockTarget</a:t>
                      </a:r>
                      <a:r>
                        <a:rPr lang="de-DE" dirty="0"/>
                        <a:t> </a:t>
                      </a:r>
                      <a:r>
                        <a:rPr lang="de-DE" dirty="0" err="1"/>
                        <a:t>entity</a:t>
                      </a:r>
                      <a:r>
                        <a:rPr lang="de-DE" dirty="0"/>
                        <a:t> at </a:t>
                      </a:r>
                      <a:r>
                        <a:rPr lang="de-DE" dirty="0" err="1"/>
                        <a:t>sync</a:t>
                      </a:r>
                      <a:r>
                        <a:rPr lang="de-DE" dirty="0"/>
                        <a:t> </a:t>
                      </a:r>
                      <a:r>
                        <a:rPr lang="de-DE" dirty="0" err="1"/>
                        <a:t>device</a:t>
                      </a:r>
                      <a:r>
                        <a:rPr lang="de-DE" dirty="0"/>
                        <a:t> [1-5.1.8.3]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Symbol" panose="05050102010706020507" pitchFamily="18" charset="2"/>
                        </a:rPr>
                        <a:t>10 </a:t>
                      </a:r>
                      <a:r>
                        <a:rPr lang="de-DE" dirty="0" err="1">
                          <a:sym typeface="Symbol" panose="05050102010706020507" pitchFamily="18" charset="2"/>
                        </a:rPr>
                        <a:t>ns</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sym typeface="Symbol" panose="05050102010706020507" pitchFamily="18" charset="2"/>
                        </a:rPr>
                        <a:t>20 </a:t>
                      </a:r>
                      <a:r>
                        <a:rPr lang="de-DE" dirty="0" err="1">
                          <a:sym typeface="Symbol" panose="05050102010706020507" pitchFamily="18" charset="2"/>
                        </a:rPr>
                        <a:t>ns</a:t>
                      </a:r>
                      <a:endParaRPr lang="de-DE" dirty="0"/>
                    </a:p>
                  </a:txBody>
                  <a:tcPr/>
                </a:tc>
                <a:extLst>
                  <a:ext uri="{0D108BD9-81ED-4DB2-BD59-A6C34878D82A}">
                    <a16:rowId xmlns:a16="http://schemas.microsoft.com/office/drawing/2014/main" val="715268463"/>
                  </a:ext>
                </a:extLst>
              </a:tr>
            </a:tbl>
          </a:graphicData>
        </a:graphic>
      </p:graphicFrame>
      <p:sp>
        <p:nvSpPr>
          <p:cNvPr id="8" name="Textfeld 7">
            <a:extLst>
              <a:ext uri="{FF2B5EF4-FFF2-40B4-BE49-F238E27FC236}">
                <a16:creationId xmlns:a16="http://schemas.microsoft.com/office/drawing/2014/main" id="{5D207B80-1C16-461F-B0D3-F649029AE742}"/>
              </a:ext>
            </a:extLst>
          </p:cNvPr>
          <p:cNvSpPr txBox="1"/>
          <p:nvPr/>
        </p:nvSpPr>
        <p:spPr>
          <a:xfrm>
            <a:off x="832658" y="4901882"/>
            <a:ext cx="10515597" cy="923330"/>
          </a:xfrm>
          <a:prstGeom prst="rect">
            <a:avLst/>
          </a:prstGeom>
          <a:noFill/>
        </p:spPr>
        <p:txBody>
          <a:bodyPr wrap="none" rtlCol="0">
            <a:noAutofit/>
          </a:bodyPr>
          <a:lstStyle/>
          <a:p>
            <a:r>
              <a:rPr lang="de-DE" dirty="0"/>
              <a:t>Working Clock </a:t>
            </a:r>
            <a:r>
              <a:rPr lang="de-DE" dirty="0" err="1"/>
              <a:t>domain</a:t>
            </a:r>
            <a:endParaRPr lang="de-DE" dirty="0"/>
          </a:p>
          <a:p>
            <a:pPr marL="285750" indent="-285750">
              <a:buFontTx/>
              <a:buChar char="-"/>
            </a:pPr>
            <a:r>
              <a:rPr lang="de-DE" dirty="0" err="1"/>
              <a:t>Longest</a:t>
            </a:r>
            <a:r>
              <a:rPr lang="de-DE" dirty="0"/>
              <a:t> </a:t>
            </a:r>
            <a:r>
              <a:rPr lang="de-DE" dirty="0" err="1"/>
              <a:t>path</a:t>
            </a:r>
            <a:r>
              <a:rPr lang="de-DE" dirty="0"/>
              <a:t> </a:t>
            </a:r>
            <a:r>
              <a:rPr lang="de-DE" dirty="0" err="1"/>
              <a:t>between</a:t>
            </a:r>
            <a:r>
              <a:rPr lang="de-DE" dirty="0"/>
              <a:t> </a:t>
            </a:r>
            <a:r>
              <a:rPr lang="de-DE" dirty="0" err="1"/>
              <a:t>sync</a:t>
            </a:r>
            <a:r>
              <a:rPr lang="de-DE" dirty="0"/>
              <a:t> </a:t>
            </a:r>
            <a:r>
              <a:rPr lang="de-DE" dirty="0" err="1"/>
              <a:t>master</a:t>
            </a:r>
            <a:r>
              <a:rPr lang="de-DE" dirty="0"/>
              <a:t> and </a:t>
            </a:r>
            <a:r>
              <a:rPr lang="de-DE" dirty="0" err="1"/>
              <a:t>any</a:t>
            </a:r>
            <a:r>
              <a:rPr lang="de-DE" dirty="0"/>
              <a:t> </a:t>
            </a:r>
            <a:r>
              <a:rPr lang="de-DE" dirty="0" err="1"/>
              <a:t>sync</a:t>
            </a:r>
            <a:r>
              <a:rPr lang="de-DE" dirty="0"/>
              <a:t> </a:t>
            </a:r>
            <a:r>
              <a:rPr lang="de-DE" dirty="0" err="1"/>
              <a:t>device</a:t>
            </a:r>
            <a:r>
              <a:rPr lang="de-DE" dirty="0"/>
              <a:t> </a:t>
            </a:r>
            <a:r>
              <a:rPr lang="de-DE" dirty="0" err="1"/>
              <a:t>is</a:t>
            </a:r>
            <a:r>
              <a:rPr lang="de-DE" dirty="0"/>
              <a:t> 64 hops [1-5.1.5]</a:t>
            </a:r>
          </a:p>
          <a:p>
            <a:pPr marL="285750" indent="-285750">
              <a:buFontTx/>
              <a:buChar char="-"/>
            </a:pPr>
            <a:r>
              <a:rPr lang="de-DE" dirty="0" err="1"/>
              <a:t>max|TE</a:t>
            </a:r>
            <a:r>
              <a:rPr lang="de-DE" baseline="-25000" dirty="0" err="1"/>
              <a:t>R</a:t>
            </a:r>
            <a:r>
              <a:rPr lang="de-DE" dirty="0"/>
              <a:t>| &lt;= |1µs| [1-5.1.5] </a:t>
            </a:r>
            <a:r>
              <a:rPr lang="de-DE" dirty="0" err="1"/>
              <a:t>between</a:t>
            </a:r>
            <a:r>
              <a:rPr lang="de-DE" dirty="0"/>
              <a:t> </a:t>
            </a:r>
            <a:r>
              <a:rPr lang="de-DE" dirty="0" err="1"/>
              <a:t>application</a:t>
            </a:r>
            <a:r>
              <a:rPr lang="de-DE" dirty="0"/>
              <a:t> </a:t>
            </a:r>
            <a:r>
              <a:rPr lang="de-DE" dirty="0" err="1"/>
              <a:t>clock</a:t>
            </a:r>
            <a:r>
              <a:rPr lang="de-DE" dirty="0"/>
              <a:t> </a:t>
            </a:r>
            <a:r>
              <a:rPr lang="de-DE" dirty="0" err="1"/>
              <a:t>outputs</a:t>
            </a:r>
            <a:r>
              <a:rPr lang="de-DE" dirty="0"/>
              <a:t> </a:t>
            </a:r>
            <a:r>
              <a:rPr lang="de-DE" dirty="0" err="1"/>
              <a:t>of</a:t>
            </a:r>
            <a:r>
              <a:rPr lang="de-DE" dirty="0"/>
              <a:t> </a:t>
            </a:r>
            <a:r>
              <a:rPr lang="de-DE" dirty="0" err="1"/>
              <a:t>sync</a:t>
            </a:r>
            <a:r>
              <a:rPr lang="de-DE" dirty="0"/>
              <a:t> </a:t>
            </a:r>
            <a:r>
              <a:rPr lang="de-DE" dirty="0" err="1"/>
              <a:t>master</a:t>
            </a:r>
            <a:r>
              <a:rPr lang="de-DE" dirty="0"/>
              <a:t> and </a:t>
            </a:r>
            <a:r>
              <a:rPr lang="de-DE" dirty="0" err="1"/>
              <a:t>any</a:t>
            </a:r>
            <a:r>
              <a:rPr lang="de-DE" dirty="0"/>
              <a:t> </a:t>
            </a:r>
            <a:r>
              <a:rPr lang="de-DE" dirty="0" err="1"/>
              <a:t>sync</a:t>
            </a:r>
            <a:r>
              <a:rPr lang="de-DE" dirty="0"/>
              <a:t> </a:t>
            </a:r>
            <a:r>
              <a:rPr lang="de-DE" dirty="0" err="1"/>
              <a:t>device</a:t>
            </a:r>
            <a:endParaRPr lang="de-DE" dirty="0"/>
          </a:p>
        </p:txBody>
      </p:sp>
    </p:spTree>
    <p:extLst>
      <p:ext uri="{BB962C8B-B14F-4D97-AF65-F5344CB8AC3E}">
        <p14:creationId xmlns:p14="http://schemas.microsoft.com/office/powerpoint/2010/main" val="764045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F00A46-C08E-41CD-8D93-56B82BDF9349}"/>
              </a:ext>
            </a:extLst>
          </p:cNvPr>
          <p:cNvSpPr>
            <a:spLocks noGrp="1"/>
          </p:cNvSpPr>
          <p:nvPr>
            <p:ph type="title"/>
          </p:nvPr>
        </p:nvSpPr>
        <p:spPr/>
        <p:txBody>
          <a:bodyPr/>
          <a:lstStyle/>
          <a:p>
            <a:r>
              <a:rPr lang="de-DE" dirty="0" err="1"/>
              <a:t>From</a:t>
            </a:r>
            <a:r>
              <a:rPr lang="de-DE" dirty="0"/>
              <a:t> </a:t>
            </a:r>
            <a:r>
              <a:rPr lang="de-DE" dirty="0" err="1"/>
              <a:t>wired</a:t>
            </a:r>
            <a:r>
              <a:rPr lang="de-DE" dirty="0"/>
              <a:t> TSN </a:t>
            </a:r>
            <a:r>
              <a:rPr lang="de-DE" dirty="0" err="1"/>
              <a:t>networks</a:t>
            </a:r>
            <a:r>
              <a:rPr lang="de-DE" dirty="0"/>
              <a:t> </a:t>
            </a:r>
            <a:r>
              <a:rPr lang="de-DE" dirty="0" err="1"/>
              <a:t>to</a:t>
            </a:r>
            <a:r>
              <a:rPr lang="de-DE" dirty="0"/>
              <a:t> </a:t>
            </a:r>
            <a:br>
              <a:rPr lang="de-DE" dirty="0"/>
            </a:br>
            <a:r>
              <a:rPr lang="en-GB" dirty="0"/>
              <a:t>integrated 5G networks / TSN networks</a:t>
            </a:r>
            <a:endParaRPr lang="de-DE" dirty="0"/>
          </a:p>
        </p:txBody>
      </p:sp>
      <p:sp>
        <p:nvSpPr>
          <p:cNvPr id="11" name="Inhaltsplatzhalter 10">
            <a:extLst>
              <a:ext uri="{FF2B5EF4-FFF2-40B4-BE49-F238E27FC236}">
                <a16:creationId xmlns:a16="http://schemas.microsoft.com/office/drawing/2014/main" id="{0C6AD106-FB54-45E6-9FE5-77895AB07103}"/>
              </a:ext>
            </a:extLst>
          </p:cNvPr>
          <p:cNvSpPr>
            <a:spLocks noGrp="1"/>
          </p:cNvSpPr>
          <p:nvPr>
            <p:ph sz="half" idx="2"/>
          </p:nvPr>
        </p:nvSpPr>
        <p:spPr>
          <a:xfrm>
            <a:off x="6172200" y="1825625"/>
            <a:ext cx="5181600" cy="4667250"/>
          </a:xfrm>
        </p:spPr>
        <p:txBody>
          <a:bodyPr anchor="b">
            <a:normAutofit/>
          </a:bodyPr>
          <a:lstStyle/>
          <a:p>
            <a:pPr marL="0" indent="0" algn="ctr">
              <a:buNone/>
            </a:pPr>
            <a:r>
              <a:rPr lang="de-DE" sz="1800" i="1" dirty="0" err="1"/>
              <a:t>preferred</a:t>
            </a:r>
            <a:r>
              <a:rPr lang="de-DE" sz="1800" i="1" dirty="0"/>
              <a:t> </a:t>
            </a:r>
            <a:r>
              <a:rPr lang="de-DE" sz="1800" i="1" dirty="0" err="1"/>
              <a:t>deployment</a:t>
            </a:r>
            <a:endParaRPr lang="de-DE" sz="1800" i="1" dirty="0"/>
          </a:p>
        </p:txBody>
      </p:sp>
      <p:pic>
        <p:nvPicPr>
          <p:cNvPr id="12" name="Grafik 11">
            <a:extLst>
              <a:ext uri="{FF2B5EF4-FFF2-40B4-BE49-F238E27FC236}">
                <a16:creationId xmlns:a16="http://schemas.microsoft.com/office/drawing/2014/main" id="{47E4FA57-CDDA-4018-A331-9812C531C783}"/>
              </a:ext>
            </a:extLst>
          </p:cNvPr>
          <p:cNvPicPr>
            <a:picLocks noChangeAspect="1"/>
          </p:cNvPicPr>
          <p:nvPr/>
        </p:nvPicPr>
        <p:blipFill>
          <a:blip r:embed="rId2"/>
          <a:stretch>
            <a:fillRect/>
          </a:stretch>
        </p:blipFill>
        <p:spPr>
          <a:xfrm>
            <a:off x="6173400" y="4629946"/>
            <a:ext cx="5180400" cy="1272379"/>
          </a:xfrm>
          <a:prstGeom prst="rect">
            <a:avLst/>
          </a:prstGeom>
        </p:spPr>
      </p:pic>
      <p:pic>
        <p:nvPicPr>
          <p:cNvPr id="49" name="Grafik 48">
            <a:extLst>
              <a:ext uri="{FF2B5EF4-FFF2-40B4-BE49-F238E27FC236}">
                <a16:creationId xmlns:a16="http://schemas.microsoft.com/office/drawing/2014/main" id="{04068E46-AFFE-49EB-A5C9-CAB753DF99D8}"/>
              </a:ext>
            </a:extLst>
          </p:cNvPr>
          <p:cNvPicPr>
            <a:picLocks noChangeAspect="1"/>
          </p:cNvPicPr>
          <p:nvPr/>
        </p:nvPicPr>
        <p:blipFill>
          <a:blip r:embed="rId3"/>
          <a:stretch>
            <a:fillRect/>
          </a:stretch>
        </p:blipFill>
        <p:spPr>
          <a:xfrm>
            <a:off x="839400" y="4629946"/>
            <a:ext cx="5180400" cy="1272379"/>
          </a:xfrm>
          <a:prstGeom prst="rect">
            <a:avLst/>
          </a:prstGeom>
        </p:spPr>
      </p:pic>
      <p:pic>
        <p:nvPicPr>
          <p:cNvPr id="3" name="Grafik 2">
            <a:extLst>
              <a:ext uri="{FF2B5EF4-FFF2-40B4-BE49-F238E27FC236}">
                <a16:creationId xmlns:a16="http://schemas.microsoft.com/office/drawing/2014/main" id="{D9D5F47E-7290-4024-8A65-7C5F0E4645D0}"/>
              </a:ext>
            </a:extLst>
          </p:cNvPr>
          <p:cNvPicPr>
            <a:picLocks noChangeAspect="1"/>
          </p:cNvPicPr>
          <p:nvPr/>
        </p:nvPicPr>
        <p:blipFill>
          <a:blip r:embed="rId4"/>
          <a:stretch>
            <a:fillRect/>
          </a:stretch>
        </p:blipFill>
        <p:spPr>
          <a:xfrm>
            <a:off x="3506400" y="2416277"/>
            <a:ext cx="5180400" cy="536473"/>
          </a:xfrm>
          <a:prstGeom prst="rect">
            <a:avLst/>
          </a:prstGeom>
        </p:spPr>
      </p:pic>
      <p:grpSp>
        <p:nvGrpSpPr>
          <p:cNvPr id="4" name="Gruppieren 3">
            <a:extLst>
              <a:ext uri="{FF2B5EF4-FFF2-40B4-BE49-F238E27FC236}">
                <a16:creationId xmlns:a16="http://schemas.microsoft.com/office/drawing/2014/main" id="{2A6DF3E2-E56B-483D-A193-261E1F162713}"/>
              </a:ext>
            </a:extLst>
          </p:cNvPr>
          <p:cNvGrpSpPr/>
          <p:nvPr/>
        </p:nvGrpSpPr>
        <p:grpSpPr>
          <a:xfrm>
            <a:off x="4609782" y="3412281"/>
            <a:ext cx="2705245" cy="758134"/>
            <a:chOff x="4609782" y="3794922"/>
            <a:chExt cx="2705245" cy="758134"/>
          </a:xfrm>
        </p:grpSpPr>
        <p:sp>
          <p:nvSpPr>
            <p:cNvPr id="13" name="Pfeil: nach unten 12">
              <a:extLst>
                <a:ext uri="{FF2B5EF4-FFF2-40B4-BE49-F238E27FC236}">
                  <a16:creationId xmlns:a16="http://schemas.microsoft.com/office/drawing/2014/main" id="{12D2F3E8-EC1F-4218-B5A8-8DE2BB860B5A}"/>
                </a:ext>
              </a:extLst>
            </p:cNvPr>
            <p:cNvSpPr/>
            <p:nvPr/>
          </p:nvSpPr>
          <p:spPr>
            <a:xfrm rot="18900000">
              <a:off x="6796867" y="3794922"/>
              <a:ext cx="518160" cy="758134"/>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4" name="Pfeil: nach unten 13">
              <a:extLst>
                <a:ext uri="{FF2B5EF4-FFF2-40B4-BE49-F238E27FC236}">
                  <a16:creationId xmlns:a16="http://schemas.microsoft.com/office/drawing/2014/main" id="{CE259B8E-2B7C-4D74-9AED-EE2B5A7E17AB}"/>
                </a:ext>
              </a:extLst>
            </p:cNvPr>
            <p:cNvSpPr/>
            <p:nvPr/>
          </p:nvSpPr>
          <p:spPr>
            <a:xfrm rot="2700000">
              <a:off x="4729769" y="3799641"/>
              <a:ext cx="518160" cy="758134"/>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999042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6E466CB9-D406-403F-ABAE-C68C572AA244}"/>
              </a:ext>
            </a:extLst>
          </p:cNvPr>
          <p:cNvPicPr>
            <a:picLocks noChangeAspect="1"/>
          </p:cNvPicPr>
          <p:nvPr/>
        </p:nvPicPr>
        <p:blipFill>
          <a:blip r:embed="rId3"/>
          <a:stretch>
            <a:fillRect/>
          </a:stretch>
        </p:blipFill>
        <p:spPr>
          <a:xfrm>
            <a:off x="289560" y="1562100"/>
            <a:ext cx="11612880" cy="5295900"/>
          </a:xfrm>
          <a:prstGeom prst="rect">
            <a:avLst/>
          </a:prstGeom>
        </p:spPr>
      </p:pic>
      <p:sp>
        <p:nvSpPr>
          <p:cNvPr id="2" name="Titel 1">
            <a:extLst>
              <a:ext uri="{FF2B5EF4-FFF2-40B4-BE49-F238E27FC236}">
                <a16:creationId xmlns:a16="http://schemas.microsoft.com/office/drawing/2014/main" id="{7E885704-3E67-48F6-B003-A95C815C5129}"/>
              </a:ext>
            </a:extLst>
          </p:cNvPr>
          <p:cNvSpPr>
            <a:spLocks noGrp="1"/>
          </p:cNvSpPr>
          <p:nvPr>
            <p:ph type="title"/>
          </p:nvPr>
        </p:nvSpPr>
        <p:spPr/>
        <p:txBody>
          <a:bodyPr/>
          <a:lstStyle/>
          <a:p>
            <a:r>
              <a:rPr lang="en-US" dirty="0"/>
              <a:t>Use Case 1: Manufacturing Robots (wireless/wired)</a:t>
            </a:r>
          </a:p>
        </p:txBody>
      </p:sp>
    </p:spTree>
    <p:extLst>
      <p:ext uri="{BB962C8B-B14F-4D97-AF65-F5344CB8AC3E}">
        <p14:creationId xmlns:p14="http://schemas.microsoft.com/office/powerpoint/2010/main" val="2449138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68647B50-041D-44B8-AC1E-CB56E809F49B}"/>
              </a:ext>
            </a:extLst>
          </p:cNvPr>
          <p:cNvPicPr>
            <a:picLocks noChangeAspect="1"/>
          </p:cNvPicPr>
          <p:nvPr/>
        </p:nvPicPr>
        <p:blipFill>
          <a:blip r:embed="rId3"/>
          <a:stretch>
            <a:fillRect/>
          </a:stretch>
        </p:blipFill>
        <p:spPr>
          <a:xfrm>
            <a:off x="300990" y="1562100"/>
            <a:ext cx="11590020" cy="5295900"/>
          </a:xfrm>
          <a:prstGeom prst="rect">
            <a:avLst/>
          </a:prstGeom>
        </p:spPr>
      </p:pic>
      <p:sp>
        <p:nvSpPr>
          <p:cNvPr id="2" name="Titel 1">
            <a:extLst>
              <a:ext uri="{FF2B5EF4-FFF2-40B4-BE49-F238E27FC236}">
                <a16:creationId xmlns:a16="http://schemas.microsoft.com/office/drawing/2014/main" id="{7E885704-3E67-48F6-B003-A95C815C5129}"/>
              </a:ext>
            </a:extLst>
          </p:cNvPr>
          <p:cNvSpPr>
            <a:spLocks noGrp="1"/>
          </p:cNvSpPr>
          <p:nvPr>
            <p:ph type="title"/>
          </p:nvPr>
        </p:nvSpPr>
        <p:spPr/>
        <p:txBody>
          <a:bodyPr/>
          <a:lstStyle/>
          <a:p>
            <a:r>
              <a:rPr lang="en-US" dirty="0"/>
              <a:t>Use Case 1b: Manufacturing Robots (wireless/wired)</a:t>
            </a:r>
            <a:br>
              <a:rPr lang="en-US" dirty="0"/>
            </a:br>
            <a:r>
              <a:rPr lang="en-US" dirty="0"/>
              <a:t>with Sync Master in network</a:t>
            </a:r>
          </a:p>
        </p:txBody>
      </p:sp>
    </p:spTree>
    <p:extLst>
      <p:ext uri="{BB962C8B-B14F-4D97-AF65-F5344CB8AC3E}">
        <p14:creationId xmlns:p14="http://schemas.microsoft.com/office/powerpoint/2010/main" val="3826032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Grafik 55">
            <a:extLst>
              <a:ext uri="{FF2B5EF4-FFF2-40B4-BE49-F238E27FC236}">
                <a16:creationId xmlns:a16="http://schemas.microsoft.com/office/drawing/2014/main" id="{F9E2A69D-8CB7-4EE3-B3C2-5DAE1073D5E1}"/>
              </a:ext>
            </a:extLst>
          </p:cNvPr>
          <p:cNvPicPr>
            <a:picLocks noChangeAspect="1"/>
          </p:cNvPicPr>
          <p:nvPr/>
        </p:nvPicPr>
        <p:blipFill>
          <a:blip r:embed="rId2"/>
          <a:stretch>
            <a:fillRect/>
          </a:stretch>
        </p:blipFill>
        <p:spPr>
          <a:xfrm>
            <a:off x="2160290" y="1545274"/>
            <a:ext cx="2943225" cy="4848225"/>
          </a:xfrm>
          <a:prstGeom prst="rect">
            <a:avLst/>
          </a:prstGeom>
        </p:spPr>
      </p:pic>
      <p:sp>
        <p:nvSpPr>
          <p:cNvPr id="3" name="Titel 2">
            <a:extLst>
              <a:ext uri="{FF2B5EF4-FFF2-40B4-BE49-F238E27FC236}">
                <a16:creationId xmlns:a16="http://schemas.microsoft.com/office/drawing/2014/main" id="{A7F747A9-5A5E-4B90-8972-59C33A07E5DF}"/>
              </a:ext>
            </a:extLst>
          </p:cNvPr>
          <p:cNvSpPr>
            <a:spLocks noGrp="1"/>
          </p:cNvSpPr>
          <p:nvPr>
            <p:ph type="title"/>
          </p:nvPr>
        </p:nvSpPr>
        <p:spPr/>
        <p:txBody>
          <a:bodyPr/>
          <a:lstStyle/>
          <a:p>
            <a:r>
              <a:rPr lang="de-DE" dirty="0"/>
              <a:t>Use Cases: Manufacturing Robot (</a:t>
            </a:r>
            <a:r>
              <a:rPr lang="de-DE" dirty="0" err="1"/>
              <a:t>wireless</a:t>
            </a:r>
            <a:r>
              <a:rPr lang="de-DE" dirty="0"/>
              <a:t>)</a:t>
            </a:r>
          </a:p>
        </p:txBody>
      </p:sp>
      <p:sp>
        <p:nvSpPr>
          <p:cNvPr id="5" name="Inhaltsplatzhalter 4">
            <a:extLst>
              <a:ext uri="{FF2B5EF4-FFF2-40B4-BE49-F238E27FC236}">
                <a16:creationId xmlns:a16="http://schemas.microsoft.com/office/drawing/2014/main" id="{3B1FAF33-7FB1-4980-9BFE-3FE7B172516D}"/>
              </a:ext>
            </a:extLst>
          </p:cNvPr>
          <p:cNvSpPr>
            <a:spLocks noGrp="1"/>
          </p:cNvSpPr>
          <p:nvPr>
            <p:ph sz="half" idx="2"/>
          </p:nvPr>
        </p:nvSpPr>
        <p:spPr/>
        <p:txBody>
          <a:bodyPr>
            <a:normAutofit fontScale="85000" lnSpcReduction="20000"/>
          </a:bodyPr>
          <a:lstStyle/>
          <a:p>
            <a:r>
              <a:rPr lang="de-DE" dirty="0" err="1"/>
              <a:t>graphic</a:t>
            </a:r>
            <a:r>
              <a:rPr lang="de-DE" dirty="0"/>
              <a:t> </a:t>
            </a:r>
            <a:r>
              <a:rPr lang="de-DE" dirty="0" err="1"/>
              <a:t>only</a:t>
            </a:r>
            <a:r>
              <a:rPr lang="de-DE" dirty="0"/>
              <a:t> </a:t>
            </a:r>
            <a:r>
              <a:rPr lang="de-DE" dirty="0" err="1"/>
              <a:t>simplified</a:t>
            </a:r>
            <a:r>
              <a:rPr lang="de-DE" dirty="0"/>
              <a:t> </a:t>
            </a:r>
            <a:r>
              <a:rPr lang="de-DE" dirty="0" err="1"/>
              <a:t>illustration</a:t>
            </a:r>
            <a:r>
              <a:rPr lang="de-DE" dirty="0"/>
              <a:t> </a:t>
            </a:r>
            <a:r>
              <a:rPr lang="de-DE" dirty="0" err="1"/>
              <a:t>of</a:t>
            </a:r>
            <a:r>
              <a:rPr lang="de-DE" dirty="0"/>
              <a:t> </a:t>
            </a:r>
            <a:r>
              <a:rPr lang="de-DE" dirty="0" err="1"/>
              <a:t>manufacturing</a:t>
            </a:r>
            <a:r>
              <a:rPr lang="de-DE" dirty="0"/>
              <a:t> </a:t>
            </a:r>
            <a:r>
              <a:rPr lang="de-DE" dirty="0" err="1"/>
              <a:t>robot</a:t>
            </a:r>
            <a:r>
              <a:rPr lang="de-DE" dirty="0"/>
              <a:t> </a:t>
            </a:r>
            <a:r>
              <a:rPr lang="de-DE" dirty="0">
                <a:sym typeface="Wingdings" panose="05000000000000000000" pitchFamily="2" charset="2"/>
              </a:rPr>
              <a:t></a:t>
            </a:r>
            <a:r>
              <a:rPr lang="de-DE" dirty="0"/>
              <a:t> </a:t>
            </a:r>
            <a:r>
              <a:rPr lang="de-DE" dirty="0" err="1"/>
              <a:t>can</a:t>
            </a:r>
            <a:r>
              <a:rPr lang="de-DE" dirty="0"/>
              <a:t> </a:t>
            </a:r>
            <a:r>
              <a:rPr lang="de-DE" dirty="0" err="1"/>
              <a:t>be</a:t>
            </a:r>
            <a:r>
              <a:rPr lang="de-DE" dirty="0"/>
              <a:t> </a:t>
            </a:r>
            <a:r>
              <a:rPr lang="de-DE" dirty="0" err="1"/>
              <a:t>much</a:t>
            </a:r>
            <a:r>
              <a:rPr lang="de-DE" dirty="0"/>
              <a:t> </a:t>
            </a:r>
            <a:r>
              <a:rPr lang="de-DE" dirty="0" err="1"/>
              <a:t>more</a:t>
            </a:r>
            <a:r>
              <a:rPr lang="de-DE" dirty="0"/>
              <a:t> </a:t>
            </a:r>
            <a:r>
              <a:rPr lang="de-DE" dirty="0" err="1"/>
              <a:t>complex</a:t>
            </a:r>
            <a:r>
              <a:rPr lang="de-DE" dirty="0"/>
              <a:t> in </a:t>
            </a:r>
            <a:r>
              <a:rPr lang="de-DE" dirty="0" err="1"/>
              <a:t>reality</a:t>
            </a:r>
            <a:endParaRPr lang="de-DE" dirty="0"/>
          </a:p>
          <a:p>
            <a:r>
              <a:rPr lang="de-DE" dirty="0"/>
              <a:t>time-</a:t>
            </a:r>
            <a:r>
              <a:rPr lang="de-DE" dirty="0" err="1"/>
              <a:t>synchronized</a:t>
            </a:r>
            <a:r>
              <a:rPr lang="de-DE" dirty="0"/>
              <a:t> </a:t>
            </a:r>
            <a:r>
              <a:rPr lang="de-DE" dirty="0" err="1"/>
              <a:t>devices</a:t>
            </a:r>
            <a:r>
              <a:rPr lang="de-DE" dirty="0"/>
              <a:t> </a:t>
            </a:r>
            <a:r>
              <a:rPr lang="de-DE" dirty="0" err="1"/>
              <a:t>are</a:t>
            </a:r>
            <a:r>
              <a:rPr lang="de-DE" dirty="0"/>
              <a:t> </a:t>
            </a:r>
            <a:r>
              <a:rPr lang="de-DE" dirty="0" err="1"/>
              <a:t>connected</a:t>
            </a:r>
            <a:r>
              <a:rPr lang="de-DE" dirty="0"/>
              <a:t> in </a:t>
            </a:r>
            <a:r>
              <a:rPr lang="de-DE" dirty="0" err="1"/>
              <a:t>line</a:t>
            </a:r>
            <a:r>
              <a:rPr lang="de-DE" dirty="0"/>
              <a:t> </a:t>
            </a:r>
            <a:r>
              <a:rPr lang="de-DE" dirty="0" err="1"/>
              <a:t>topology</a:t>
            </a:r>
            <a:r>
              <a:rPr lang="de-DE" dirty="0"/>
              <a:t> </a:t>
            </a:r>
            <a:r>
              <a:rPr lang="de-DE" dirty="0">
                <a:sym typeface="Wingdings" panose="05000000000000000000" pitchFamily="2" charset="2"/>
              </a:rPr>
              <a:t> </a:t>
            </a:r>
            <a:r>
              <a:rPr lang="de-DE" dirty="0" err="1"/>
              <a:t>up</a:t>
            </a:r>
            <a:r>
              <a:rPr lang="de-DE" dirty="0"/>
              <a:t> </a:t>
            </a:r>
            <a:r>
              <a:rPr lang="de-DE" dirty="0" err="1"/>
              <a:t>to</a:t>
            </a:r>
            <a:r>
              <a:rPr lang="de-DE" dirty="0"/>
              <a:t> 16+ </a:t>
            </a:r>
            <a:r>
              <a:rPr lang="de-DE" dirty="0" err="1"/>
              <a:t>wired</a:t>
            </a:r>
            <a:r>
              <a:rPr lang="de-DE" dirty="0"/>
              <a:t> hops </a:t>
            </a:r>
            <a:r>
              <a:rPr lang="de-DE" dirty="0" err="1"/>
              <a:t>inside</a:t>
            </a:r>
            <a:r>
              <a:rPr lang="de-DE" dirty="0"/>
              <a:t> </a:t>
            </a:r>
            <a:r>
              <a:rPr lang="de-DE" dirty="0" err="1"/>
              <a:t>manufacturing</a:t>
            </a:r>
            <a:r>
              <a:rPr lang="de-DE" dirty="0"/>
              <a:t> </a:t>
            </a:r>
            <a:r>
              <a:rPr lang="de-DE" dirty="0" err="1"/>
              <a:t>robot</a:t>
            </a:r>
            <a:endParaRPr lang="de-DE" dirty="0"/>
          </a:p>
          <a:p>
            <a:r>
              <a:rPr lang="de-DE" dirty="0" err="1"/>
              <a:t>up</a:t>
            </a:r>
            <a:r>
              <a:rPr lang="de-DE" dirty="0"/>
              <a:t> </a:t>
            </a:r>
            <a:r>
              <a:rPr lang="de-DE" dirty="0" err="1"/>
              <a:t>to</a:t>
            </a:r>
            <a:r>
              <a:rPr lang="de-DE" dirty="0"/>
              <a:t> </a:t>
            </a:r>
            <a:r>
              <a:rPr lang="de-DE" b="1" dirty="0"/>
              <a:t>8 </a:t>
            </a:r>
            <a:r>
              <a:rPr lang="de-DE" b="1" dirty="0" err="1"/>
              <a:t>wired</a:t>
            </a:r>
            <a:r>
              <a:rPr lang="de-DE" b="1" dirty="0"/>
              <a:t> hops </a:t>
            </a:r>
            <a:r>
              <a:rPr lang="de-DE" dirty="0" err="1"/>
              <a:t>inside</a:t>
            </a:r>
            <a:r>
              <a:rPr lang="de-DE" dirty="0"/>
              <a:t> </a:t>
            </a:r>
            <a:r>
              <a:rPr lang="de-DE" dirty="0" err="1"/>
              <a:t>manufacturing</a:t>
            </a:r>
            <a:r>
              <a:rPr lang="de-DE" dirty="0"/>
              <a:t> </a:t>
            </a:r>
            <a:r>
              <a:rPr lang="de-DE" dirty="0" err="1"/>
              <a:t>robot</a:t>
            </a:r>
            <a:r>
              <a:rPr lang="de-DE" dirty="0"/>
              <a:t> </a:t>
            </a:r>
            <a:r>
              <a:rPr lang="de-DE" dirty="0" err="1"/>
              <a:t>already</a:t>
            </a:r>
            <a:r>
              <a:rPr lang="de-DE" dirty="0"/>
              <a:t> </a:t>
            </a:r>
            <a:r>
              <a:rPr lang="de-DE" dirty="0" err="1"/>
              <a:t>cover</a:t>
            </a:r>
            <a:r>
              <a:rPr lang="de-DE" dirty="0"/>
              <a:t> </a:t>
            </a:r>
            <a:r>
              <a:rPr lang="de-DE" dirty="0" err="1"/>
              <a:t>reasonable</a:t>
            </a:r>
            <a:r>
              <a:rPr lang="de-DE" dirty="0"/>
              <a:t> </a:t>
            </a:r>
            <a:r>
              <a:rPr lang="de-DE" dirty="0" err="1"/>
              <a:t>set</a:t>
            </a:r>
            <a:r>
              <a:rPr lang="de-DE" dirty="0"/>
              <a:t> </a:t>
            </a:r>
            <a:r>
              <a:rPr lang="de-DE" dirty="0" err="1"/>
              <a:t>of</a:t>
            </a:r>
            <a:r>
              <a:rPr lang="de-DE" dirty="0"/>
              <a:t> </a:t>
            </a:r>
            <a:r>
              <a:rPr lang="de-DE" dirty="0" err="1"/>
              <a:t>varied</a:t>
            </a:r>
            <a:r>
              <a:rPr lang="de-DE" dirty="0"/>
              <a:t> </a:t>
            </a:r>
            <a:r>
              <a:rPr lang="de-DE" dirty="0" err="1"/>
              <a:t>use</a:t>
            </a:r>
            <a:r>
              <a:rPr lang="de-DE" dirty="0"/>
              <a:t> </a:t>
            </a:r>
            <a:r>
              <a:rPr lang="de-DE" dirty="0" err="1"/>
              <a:t>cases</a:t>
            </a:r>
            <a:endParaRPr lang="de-DE" dirty="0"/>
          </a:p>
          <a:p>
            <a:r>
              <a:rPr lang="de-DE" dirty="0"/>
              <a:t>UE in „non-</a:t>
            </a:r>
            <a:r>
              <a:rPr lang="de-DE" dirty="0" err="1"/>
              <a:t>rotating</a:t>
            </a:r>
            <a:r>
              <a:rPr lang="de-DE" dirty="0"/>
              <a:t>“ </a:t>
            </a:r>
            <a:r>
              <a:rPr lang="de-DE" dirty="0" err="1"/>
              <a:t>part</a:t>
            </a:r>
            <a:r>
              <a:rPr lang="de-DE" dirty="0"/>
              <a:t> </a:t>
            </a:r>
            <a:r>
              <a:rPr lang="de-DE" dirty="0" err="1"/>
              <a:t>to</a:t>
            </a:r>
            <a:r>
              <a:rPr lang="de-DE" dirty="0"/>
              <a:t> </a:t>
            </a:r>
            <a:r>
              <a:rPr lang="de-DE" dirty="0" err="1"/>
              <a:t>have</a:t>
            </a:r>
            <a:r>
              <a:rPr lang="de-DE" dirty="0"/>
              <a:t> </a:t>
            </a:r>
            <a:r>
              <a:rPr lang="de-DE" dirty="0" err="1"/>
              <a:t>stable</a:t>
            </a:r>
            <a:r>
              <a:rPr lang="de-DE" dirty="0"/>
              <a:t> </a:t>
            </a:r>
            <a:r>
              <a:rPr lang="de-DE" dirty="0" err="1"/>
              <a:t>position</a:t>
            </a:r>
            <a:r>
              <a:rPr lang="de-DE" dirty="0"/>
              <a:t> </a:t>
            </a:r>
            <a:r>
              <a:rPr lang="de-DE" dirty="0" err="1"/>
              <a:t>of</a:t>
            </a:r>
            <a:r>
              <a:rPr lang="de-DE" dirty="0"/>
              <a:t> </a:t>
            </a:r>
            <a:r>
              <a:rPr lang="de-DE" dirty="0" err="1"/>
              <a:t>antenna</a:t>
            </a:r>
            <a:r>
              <a:rPr lang="de-DE" dirty="0"/>
              <a:t> </a:t>
            </a:r>
            <a:r>
              <a:rPr lang="de-DE" dirty="0">
                <a:sym typeface="Wingdings" panose="05000000000000000000" pitchFamily="2" charset="2"/>
              </a:rPr>
              <a:t> UE </a:t>
            </a:r>
            <a:r>
              <a:rPr lang="de-DE" dirty="0" err="1">
                <a:sym typeface="Wingdings" panose="05000000000000000000" pitchFamily="2" charset="2"/>
              </a:rPr>
              <a:t>rather</a:t>
            </a:r>
            <a:r>
              <a:rPr lang="de-DE" dirty="0">
                <a:sym typeface="Wingdings" panose="05000000000000000000" pitchFamily="2" charset="2"/>
              </a:rPr>
              <a:t> at </a:t>
            </a:r>
            <a:r>
              <a:rPr lang="de-DE" dirty="0" err="1">
                <a:sym typeface="Wingdings" panose="05000000000000000000" pitchFamily="2" charset="2"/>
              </a:rPr>
              <a:t>the</a:t>
            </a:r>
            <a:r>
              <a:rPr lang="de-DE" dirty="0">
                <a:sym typeface="Wingdings" panose="05000000000000000000" pitchFamily="2" charset="2"/>
              </a:rPr>
              <a:t> </a:t>
            </a:r>
            <a:r>
              <a:rPr lang="de-DE" dirty="0" err="1">
                <a:sym typeface="Wingdings" panose="05000000000000000000" pitchFamily="2" charset="2"/>
              </a:rPr>
              <a:t>beginning</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local</a:t>
            </a:r>
            <a:r>
              <a:rPr lang="de-DE" dirty="0">
                <a:sym typeface="Wingdings" panose="05000000000000000000" pitchFamily="2" charset="2"/>
              </a:rPr>
              <a:t> network</a:t>
            </a:r>
            <a:r>
              <a:rPr lang="de-DE" dirty="0"/>
              <a:t> </a:t>
            </a:r>
          </a:p>
        </p:txBody>
      </p:sp>
    </p:spTree>
    <p:extLst>
      <p:ext uri="{BB962C8B-B14F-4D97-AF65-F5344CB8AC3E}">
        <p14:creationId xmlns:p14="http://schemas.microsoft.com/office/powerpoint/2010/main" val="651507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AEB2E7C1-63BE-4F4C-B888-D5557184527F}"/>
              </a:ext>
            </a:extLst>
          </p:cNvPr>
          <p:cNvPicPr>
            <a:picLocks noChangeAspect="1"/>
          </p:cNvPicPr>
          <p:nvPr/>
        </p:nvPicPr>
        <p:blipFill>
          <a:blip r:embed="rId3"/>
          <a:stretch>
            <a:fillRect/>
          </a:stretch>
        </p:blipFill>
        <p:spPr>
          <a:xfrm>
            <a:off x="300990" y="1562100"/>
            <a:ext cx="11590020" cy="5295900"/>
          </a:xfrm>
          <a:prstGeom prst="rect">
            <a:avLst/>
          </a:prstGeom>
        </p:spPr>
      </p:pic>
      <p:sp>
        <p:nvSpPr>
          <p:cNvPr id="2" name="Titel 1">
            <a:extLst>
              <a:ext uri="{FF2B5EF4-FFF2-40B4-BE49-F238E27FC236}">
                <a16:creationId xmlns:a16="http://schemas.microsoft.com/office/drawing/2014/main" id="{7E885704-3E67-48F6-B003-A95C815C5129}"/>
              </a:ext>
            </a:extLst>
          </p:cNvPr>
          <p:cNvSpPr>
            <a:spLocks noGrp="1"/>
          </p:cNvSpPr>
          <p:nvPr>
            <p:ph type="title"/>
          </p:nvPr>
        </p:nvSpPr>
        <p:spPr/>
        <p:txBody>
          <a:bodyPr/>
          <a:lstStyle/>
          <a:p>
            <a:r>
              <a:rPr lang="en-US" dirty="0"/>
              <a:t>Use Case 2: Manufacturing Robots (wireless)</a:t>
            </a:r>
          </a:p>
        </p:txBody>
      </p:sp>
    </p:spTree>
    <p:extLst>
      <p:ext uri="{BB962C8B-B14F-4D97-AF65-F5344CB8AC3E}">
        <p14:creationId xmlns:p14="http://schemas.microsoft.com/office/powerpoint/2010/main" val="181599204"/>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C4CA40C476139041B0AF00071CF07997" ma:contentTypeVersion="0" ma:contentTypeDescription="Ein neues Dokument erstellen." ma:contentTypeScope="" ma:versionID="5524fd1d6ecd62e842d9df2db70077f9">
  <xsd:schema xmlns:xsd="http://www.w3.org/2001/XMLSchema" xmlns:xs="http://www.w3.org/2001/XMLSchema" xmlns:p="http://schemas.microsoft.com/office/2006/metadata/properties" targetNamespace="http://schemas.microsoft.com/office/2006/metadata/properties" ma:root="true" ma:fieldsID="b4f5dc90cf06628c3b90945c8266c24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4ppTags>
  <Name>Free Content</Name>
  <PpLayout>11</PpLayout>
  <Index>9</Index>
</p4ppTag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B6E0AC7-2C2A-4DBC-A0A1-A7349BA9848F}">
  <ds:schemaRefs>
    <ds:schemaRef ds:uri="http://schemas.microsoft.com/sharepoint/v3/contenttype/forms"/>
  </ds:schemaRefs>
</ds:datastoreItem>
</file>

<file path=customXml/itemProps2.xml><?xml version="1.0" encoding="utf-8"?>
<ds:datastoreItem xmlns:ds="http://schemas.openxmlformats.org/officeDocument/2006/customXml" ds:itemID="{58EFFA18-1AF5-43D9-B61E-39297DEDCE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D8097D0C-BE3E-4AEC-9593-65CFCCB19297}">
  <ds:schemaRefs/>
</ds:datastoreItem>
</file>

<file path=customXml/itemProps4.xml><?xml version="1.0" encoding="utf-8"?>
<ds:datastoreItem xmlns:ds="http://schemas.openxmlformats.org/officeDocument/2006/customXml" ds:itemID="{6B4AA760-7C8B-4740-93C7-FC3D165AB83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867</Words>
  <Application>Microsoft Office PowerPoint</Application>
  <PresentationFormat>Breitbild</PresentationFormat>
  <Paragraphs>62</Paragraphs>
  <Slides>12</Slides>
  <Notes>3</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12</vt:i4>
      </vt:variant>
    </vt:vector>
  </HeadingPairs>
  <TitlesOfParts>
    <vt:vector size="17" baseType="lpstr">
      <vt:lpstr>Arial</vt:lpstr>
      <vt:lpstr>Calibri</vt:lpstr>
      <vt:lpstr>Calibri Light</vt:lpstr>
      <vt:lpstr>Symbol</vt:lpstr>
      <vt:lpstr>Office</vt:lpstr>
      <vt:lpstr>Use Case  for Determination of  5G Time Synchronization Budget</vt:lpstr>
      <vt:lpstr>Time Synchronization in Vertical Domains</vt:lpstr>
      <vt:lpstr>IEEE 60802 – Definitions Time Synchronization</vt:lpstr>
      <vt:lpstr>IEEE 60802 – Requirements on Time Synchronization</vt:lpstr>
      <vt:lpstr>From wired TSN networks to  integrated 5G networks / TSN networks</vt:lpstr>
      <vt:lpstr>Use Case 1: Manufacturing Robots (wireless/wired)</vt:lpstr>
      <vt:lpstr>Use Case 1b: Manufacturing Robots (wireless/wired) with Sync Master in network</vt:lpstr>
      <vt:lpstr>Use Cases: Manufacturing Robot (wireless)</vt:lpstr>
      <vt:lpstr>Use Case 2: Manufacturing Robots (wireless)</vt:lpstr>
      <vt:lpstr>Smart Grid - PMUs</vt:lpstr>
      <vt:lpstr>Proposal for 5GS Time Sync Budget Requirement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Rel-17 new Work Item eCAV on cyberCAV topics</dc:title>
  <dc:creator>Michael Bahr HW</dc:creator>
  <cp:lastModifiedBy>Michael 2 Bahr (Siemens)</cp:lastModifiedBy>
  <cp:revision>83</cp:revision>
  <dcterms:created xsi:type="dcterms:W3CDTF">2019-02-08T16:34:57Z</dcterms:created>
  <dcterms:modified xsi:type="dcterms:W3CDTF">2020-05-16T16:34:54Z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0x010100C4CA40C476139041B0AF00071CF07997</vt:lpwstr>
  </property>
</Properties>
</file>