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270" r:id="rId3"/>
    <p:sldId id="266" r:id="rId4"/>
    <p:sldId id="258" r:id="rId5"/>
    <p:sldId id="268" r:id="rId6"/>
    <p:sldId id="269" r:id="rId7"/>
    <p:sldId id="26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FF7"/>
    <a:srgbClr val="D2D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96424" autoAdjust="0"/>
  </p:normalViewPr>
  <p:slideViewPr>
    <p:cSldViewPr snapToGrid="0">
      <p:cViewPr varScale="1">
        <p:scale>
          <a:sx n="112" d="100"/>
          <a:sy n="112" d="100"/>
        </p:scale>
        <p:origin x="8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2D8F36-CCD8-4E9E-8E88-352F92B55FDA}" type="datetimeFigureOut">
              <a:rPr lang="zh-CN" altLang="en-US" smtClean="0"/>
              <a:t>2020/5/15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C054A7-89DC-4161-99C6-DAD7BE4AABB2}" type="slidenum">
              <a:rPr lang="zh-CN" altLang="en-US" smtClean="0"/>
              <a:t>‹#›</a:t>
            </a:fld>
            <a:endParaRPr lang="zh-CN" altLang="en-US"/>
          </a:p>
        </p:txBody>
      </p:sp>
    </p:spTree>
    <p:extLst>
      <p:ext uri="{BB962C8B-B14F-4D97-AF65-F5344CB8AC3E}">
        <p14:creationId xmlns:p14="http://schemas.microsoft.com/office/powerpoint/2010/main" val="438454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t>3</a:t>
            </a:fld>
            <a:endParaRPr lang="zh-CN" altLang="en-US"/>
          </a:p>
        </p:txBody>
      </p:sp>
    </p:spTree>
    <p:extLst>
      <p:ext uri="{BB962C8B-B14F-4D97-AF65-F5344CB8AC3E}">
        <p14:creationId xmlns:p14="http://schemas.microsoft.com/office/powerpoint/2010/main" val="3645353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solidFill>
                  <a:prstClr val="black"/>
                </a:solidFill>
                <a:ea typeface="等线" panose="02010600030101010101" pitchFamily="2" charset="-122"/>
              </a:rPr>
              <a:pPr/>
              <a:t>4</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75286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C054A7-89DC-4161-99C6-DAD7BE4AABB2}" type="slidenum">
              <a:rPr lang="zh-CN" altLang="en-US" smtClean="0">
                <a:solidFill>
                  <a:prstClr val="black"/>
                </a:solidFill>
                <a:ea typeface="等线" panose="02010600030101010101" pitchFamily="2" charset="-122"/>
              </a:rPr>
              <a:pPr/>
              <a:t>5</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160308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965644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806022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2780605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1"/>
            <a:ext cx="12201373" cy="5594695"/>
          </a:xfrm>
          <a:prstGeom prst="rect">
            <a:avLst/>
          </a:prstGeom>
        </p:spPr>
      </p:pic>
      <p:sp>
        <p:nvSpPr>
          <p:cNvPr id="7" name="L 形 6"/>
          <p:cNvSpPr/>
          <p:nvPr userDrawn="1"/>
        </p:nvSpPr>
        <p:spPr>
          <a:xfrm rot="5400000">
            <a:off x="7850738" y="2130702"/>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646" y="907093"/>
            <a:ext cx="6557247"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xmlns="" id="{52F8733E-C4C9-8D4D-8DDA-CAB265AC05A0}"/>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691509848"/>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2669" cy="5599236"/>
          </a:xfrm>
          <a:prstGeom prst="rect">
            <a:avLst/>
          </a:prstGeom>
        </p:spPr>
      </p:pic>
      <p:sp>
        <p:nvSpPr>
          <p:cNvPr id="8" name="Title 1">
            <a:extLst>
              <a:ext uri="{FF2B5EF4-FFF2-40B4-BE49-F238E27FC236}">
                <a16:creationId xmlns:a16="http://schemas.microsoft.com/office/drawing/2014/main" xmlns="" id="{62AA4863-E1EF-3342-A8CB-ECD4FD06CEB7}"/>
              </a:ext>
            </a:extLst>
          </p:cNvPr>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195303EA-8491-464F-99A0-67F948701C12}"/>
              </a:ext>
            </a:extLst>
          </p:cNvPr>
          <p:cNvSpPr>
            <a:spLocks noGrp="1"/>
          </p:cNvSpPr>
          <p:nvPr>
            <p:ph type="body" sz="quarter" idx="10" hasCustomPrompt="1"/>
          </p:nvPr>
        </p:nvSpPr>
        <p:spPr>
          <a:xfrm>
            <a:off x="928897" y="1949372"/>
            <a:ext cx="412655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56DBC59C-CE55-E340-A3AE-F88AAF0D7560}"/>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
        <p:nvSpPr>
          <p:cNvPr id="14" name="L 形 17">
            <a:extLst>
              <a:ext uri="{FF2B5EF4-FFF2-40B4-BE49-F238E27FC236}">
                <a16:creationId xmlns:a16="http://schemas.microsoft.com/office/drawing/2014/main" xmlns="" id="{3049C48A-4CAE-8940-8A29-89DE0543DF4C}"/>
              </a:ext>
            </a:extLst>
          </p:cNvPr>
          <p:cNvSpPr/>
          <p:nvPr userDrawn="1"/>
        </p:nvSpPr>
        <p:spPr>
          <a:xfrm rot="5400000">
            <a:off x="5367287" y="2370889"/>
            <a:ext cx="744262" cy="761910"/>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Tree>
    <p:extLst>
      <p:ext uri="{BB962C8B-B14F-4D97-AF65-F5344CB8AC3E}">
        <p14:creationId xmlns:p14="http://schemas.microsoft.com/office/powerpoint/2010/main" val="798003264"/>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5"/>
            <a:ext cx="12192669" cy="5590529"/>
          </a:xfrm>
          <a:prstGeom prst="rect">
            <a:avLst/>
          </a:prstGeom>
        </p:spPr>
      </p:pic>
      <p:sp>
        <p:nvSpPr>
          <p:cNvPr id="9" name="L 形 8"/>
          <p:cNvSpPr/>
          <p:nvPr userDrawn="1"/>
        </p:nvSpPr>
        <p:spPr>
          <a:xfrm rot="5400000">
            <a:off x="5943057" y="2323659"/>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8" name="Title 1">
            <a:extLst>
              <a:ext uri="{FF2B5EF4-FFF2-40B4-BE49-F238E27FC236}">
                <a16:creationId xmlns:a16="http://schemas.microsoft.com/office/drawing/2014/main" xmlns="" id="{FB908F03-BBCC-164B-BE54-2E836D6E7C14}"/>
              </a:ext>
            </a:extLst>
          </p:cNvPr>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xmlns="" id="{A3BE9F9B-07D9-DD4C-9CEF-250804A4145A}"/>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93A299E5-0026-5A42-88AA-B3A7F29D3ABD}"/>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970156233"/>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2669" cy="5668718"/>
          </a:xfrm>
          <a:prstGeom prst="rect">
            <a:avLst/>
          </a:prstGeom>
        </p:spPr>
      </p:pic>
      <p:sp>
        <p:nvSpPr>
          <p:cNvPr id="2" name="Title 1"/>
          <p:cNvSpPr>
            <a:spLocks noGrp="1"/>
          </p:cNvSpPr>
          <p:nvPr>
            <p:ph type="ctrTitle" hasCustomPrompt="1"/>
          </p:nvPr>
        </p:nvSpPr>
        <p:spPr>
          <a:xfrm>
            <a:off x="898646" y="907093"/>
            <a:ext cx="6557247" cy="690255"/>
          </a:xfrm>
          <a:prstGeom prst="rect">
            <a:avLst/>
          </a:prstGeom>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6733" y="1657695"/>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12"/>
            <a:endParaRPr kumimoji="1" lang="zh-CN" altLang="en-US" sz="900">
              <a:solidFill>
                <a:srgbClr val="666666"/>
              </a:solidFill>
            </a:endParaRPr>
          </a:p>
        </p:txBody>
      </p:sp>
      <p:sp>
        <p:nvSpPr>
          <p:cNvPr id="5" name="Text Placeholder 5">
            <a:extLst>
              <a:ext uri="{FF2B5EF4-FFF2-40B4-BE49-F238E27FC236}">
                <a16:creationId xmlns:a16="http://schemas.microsoft.com/office/drawing/2014/main" xmlns="" id="{6BB7B2F8-0AF7-D04F-81DD-52FDB6B7326C}"/>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xmlns="" id="{462D1BCC-0781-514D-8FE8-12F4AF64BC39}"/>
              </a:ext>
            </a:extLst>
          </p:cNvPr>
          <p:cNvSpPr>
            <a:spLocks noGrp="1"/>
          </p:cNvSpPr>
          <p:nvPr>
            <p:ph type="body" sz="quarter" idx="11"/>
          </p:nvPr>
        </p:nvSpPr>
        <p:spPr>
          <a:xfrm>
            <a:off x="913231" y="6227191"/>
            <a:ext cx="1616538" cy="322753"/>
          </a:xfrm>
          <a:prstGeom prst="rect">
            <a:avLst/>
          </a:prstGeom>
        </p:spPr>
        <p:txBody>
          <a:bodyPr lIns="0" tIns="0" rIns="0" bIns="0"/>
          <a:lstStyle>
            <a:lvl1pPr>
              <a:defRPr sz="900">
                <a:solidFill>
                  <a:schemeClr val="tx1"/>
                </a:solidFill>
              </a:defRPr>
            </a:lvl1pPr>
          </a:lstStyle>
          <a:p>
            <a:pPr lvl="0"/>
            <a:r>
              <a:rPr lang="zh-CN" altLang="en-US" smtClean="0"/>
              <a:t>单击此处编辑母版文本样式</a:t>
            </a:r>
          </a:p>
        </p:txBody>
      </p:sp>
    </p:spTree>
    <p:extLst>
      <p:ext uri="{BB962C8B-B14F-4D97-AF65-F5344CB8AC3E}">
        <p14:creationId xmlns:p14="http://schemas.microsoft.com/office/powerpoint/2010/main" val="1255807156"/>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p>
            <a:pPr defTabSz="914112"/>
            <a:fld id="{F290D094-E518-4BA4-80A9-1F0838158CE0}" type="datetimeFigureOut">
              <a:rPr lang="zh-CN" altLang="en-US" smtClean="0">
                <a:solidFill>
                  <a:srgbClr val="1D1D1A"/>
                </a:solidFill>
              </a:rPr>
              <a:pPr defTabSz="914112"/>
              <a:t>2020/5/15</a:t>
            </a:fld>
            <a:endParaRPr lang="zh-CN" altLang="en-US">
              <a:solidFill>
                <a:srgbClr val="1D1D1A"/>
              </a:solidFill>
            </a:endParaRPr>
          </a:p>
        </p:txBody>
      </p:sp>
      <p:sp>
        <p:nvSpPr>
          <p:cNvPr id="5" name="页脚占位符 4"/>
          <p:cNvSpPr>
            <a:spLocks noGrp="1"/>
          </p:cNvSpPr>
          <p:nvPr>
            <p:ph type="ftr" sz="quarter" idx="11"/>
          </p:nvPr>
        </p:nvSpPr>
        <p:spPr>
          <a:xfrm>
            <a:off x="4038600" y="6356352"/>
            <a:ext cx="4114800" cy="365125"/>
          </a:xfrm>
          <a:prstGeom prst="rect">
            <a:avLst/>
          </a:prstGeom>
        </p:spPr>
        <p:txBody>
          <a:bodyPr/>
          <a:lstStyle/>
          <a:p>
            <a:pPr defTabSz="914112"/>
            <a:endParaRPr lang="zh-CN" altLang="en-US">
              <a:solidFill>
                <a:srgbClr val="1D1D1A"/>
              </a:solidFill>
            </a:endParaRPr>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pPr defTabSz="914112"/>
            <a:fld id="{D007994D-6CE7-4A46-9F56-06469929DCE3}" type="slidenum">
              <a:rPr lang="zh-CN" altLang="en-US" smtClean="0">
                <a:solidFill>
                  <a:srgbClr val="1D1D1A"/>
                </a:solidFill>
              </a:rPr>
              <a:pPr defTabSz="914112"/>
              <a:t>‹#›</a:t>
            </a:fld>
            <a:endParaRPr lang="zh-CN" altLang="en-US">
              <a:solidFill>
                <a:srgbClr val="1D1D1A"/>
              </a:solidFill>
            </a:endParaRPr>
          </a:p>
        </p:txBody>
      </p:sp>
    </p:spTree>
    <p:extLst>
      <p:ext uri="{BB962C8B-B14F-4D97-AF65-F5344CB8AC3E}">
        <p14:creationId xmlns:p14="http://schemas.microsoft.com/office/powerpoint/2010/main" val="90041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2018217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599532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173672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727217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091727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927725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836701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290D094-E518-4BA4-80A9-1F0838158CE0}" type="datetimeFigureOut">
              <a:rPr lang="zh-CN" altLang="en-US" smtClean="0"/>
              <a:t>2020/5/15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167089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tif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90D094-E518-4BA4-80A9-1F0838158CE0}" type="datetimeFigureOut">
              <a:rPr lang="zh-CN" altLang="en-US" smtClean="0"/>
              <a:t>2020/5/15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07994D-6CE7-4A46-9F56-06469929DCE3}" type="slidenum">
              <a:rPr lang="zh-CN" altLang="en-US" smtClean="0"/>
              <a:t>‹#›</a:t>
            </a:fld>
            <a:endParaRPr lang="zh-CN" altLang="en-US"/>
          </a:p>
        </p:txBody>
      </p:sp>
    </p:spTree>
    <p:extLst>
      <p:ext uri="{BB962C8B-B14F-4D97-AF65-F5344CB8AC3E}">
        <p14:creationId xmlns:p14="http://schemas.microsoft.com/office/powerpoint/2010/main" val="3891418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4"/>
            <a:ext cx="12192000"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defTabSz="914112"/>
            <a:endParaRPr lang="en-US" sz="1799" dirty="0">
              <a:solidFill>
                <a:srgbClr val="666666"/>
              </a:solidFill>
            </a:endParaRPr>
          </a:p>
        </p:txBody>
      </p:sp>
      <p:pic>
        <p:nvPicPr>
          <p:cNvPr id="5" name="Picture 4">
            <a:extLst>
              <a:ext uri="{FF2B5EF4-FFF2-40B4-BE49-F238E27FC236}">
                <a16:creationId xmlns:a16="http://schemas.microsoft.com/office/drawing/2014/main" xmlns="" id="{E6E8B5C1-4D37-8442-902D-D86F9BBDE27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5155" y="5970991"/>
            <a:ext cx="2259917" cy="489278"/>
          </a:xfrm>
          <a:prstGeom prst="rect">
            <a:avLst/>
          </a:prstGeom>
        </p:spPr>
      </p:pic>
    </p:spTree>
    <p:extLst>
      <p:ext uri="{BB962C8B-B14F-4D97-AF65-F5344CB8AC3E}">
        <p14:creationId xmlns:p14="http://schemas.microsoft.com/office/powerpoint/2010/main" val="3875549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lgn="l" defTabSz="914034" rtl="0" eaLnBrk="1" latinLnBrk="0" hangingPunct="1">
        <a:lnSpc>
          <a:spcPts val="3439"/>
        </a:lnSpc>
        <a:spcBef>
          <a:spcPct val="0"/>
        </a:spcBef>
        <a:buNone/>
        <a:defRPr sz="31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034"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017"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034"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051"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068"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8646" y="907093"/>
            <a:ext cx="8403974" cy="690255"/>
          </a:xfrm>
        </p:spPr>
        <p:txBody>
          <a:bodyPr>
            <a:normAutofit fontScale="90000"/>
          </a:bodyPr>
          <a:lstStyle/>
          <a:p>
            <a:r>
              <a:rPr lang="en-US" altLang="zh-CN" dirty="0"/>
              <a:t>Motivation for R18 enhanced Network controlled interactive service WID</a:t>
            </a:r>
            <a:endParaRPr lang="zh-CN" altLang="en-US" dirty="0"/>
          </a:p>
        </p:txBody>
      </p:sp>
      <p:sp>
        <p:nvSpPr>
          <p:cNvPr id="3" name="文本占位符 2"/>
          <p:cNvSpPr>
            <a:spLocks noGrp="1"/>
          </p:cNvSpPr>
          <p:nvPr>
            <p:ph type="body" sz="quarter" idx="10"/>
          </p:nvPr>
        </p:nvSpPr>
        <p:spPr>
          <a:xfrm>
            <a:off x="928897" y="1949372"/>
            <a:ext cx="7496646" cy="643926"/>
          </a:xfrm>
        </p:spPr>
        <p:txBody>
          <a:bodyPr/>
          <a:lstStyle/>
          <a:p>
            <a:endParaRPr lang="en-US" altLang="zh-CN" dirty="0" smtClean="0"/>
          </a:p>
          <a:p>
            <a:r>
              <a:rPr lang="en-US" altLang="zh-CN" b="1" dirty="0" smtClean="0"/>
              <a:t>Huawei, Huawei Device</a:t>
            </a:r>
            <a:endParaRPr lang="zh-CN" altLang="en-US" b="1" dirty="0"/>
          </a:p>
        </p:txBody>
      </p:sp>
      <p:sp>
        <p:nvSpPr>
          <p:cNvPr id="4" name="文本占位符 3"/>
          <p:cNvSpPr>
            <a:spLocks noGrp="1"/>
          </p:cNvSpPr>
          <p:nvPr>
            <p:ph type="body" sz="quarter" idx="11"/>
          </p:nvPr>
        </p:nvSpPr>
        <p:spPr/>
        <p:txBody>
          <a:bodyPr/>
          <a:lstStyle/>
          <a:p>
            <a:endParaRPr lang="zh-CN" altLang="en-US" dirty="0"/>
          </a:p>
        </p:txBody>
      </p:sp>
      <p:sp>
        <p:nvSpPr>
          <p:cNvPr id="5" name="矩形 4"/>
          <p:cNvSpPr/>
          <p:nvPr/>
        </p:nvSpPr>
        <p:spPr>
          <a:xfrm>
            <a:off x="118188" y="0"/>
            <a:ext cx="3726024" cy="369332"/>
          </a:xfrm>
          <a:prstGeom prst="rect">
            <a:avLst/>
          </a:prstGeom>
        </p:spPr>
        <p:txBody>
          <a:bodyPr wrap="square">
            <a:spAutoFit/>
          </a:bodyPr>
          <a:lstStyle/>
          <a:p>
            <a:r>
              <a:rPr lang="en-US" altLang="zh-CN" b="1" dirty="0"/>
              <a:t>3GPP TSG-SA WG1 Meeting #</a:t>
            </a:r>
            <a:r>
              <a:rPr lang="en-US" altLang="zh-CN" b="1" dirty="0" smtClean="0"/>
              <a:t>90</a:t>
            </a:r>
            <a:endParaRPr lang="en-US" altLang="zh-CN" b="1" dirty="0"/>
          </a:p>
        </p:txBody>
      </p:sp>
      <p:sp>
        <p:nvSpPr>
          <p:cNvPr id="6" name="矩形 5"/>
          <p:cNvSpPr/>
          <p:nvPr/>
        </p:nvSpPr>
        <p:spPr>
          <a:xfrm>
            <a:off x="118188" y="268880"/>
            <a:ext cx="4172937" cy="369332"/>
          </a:xfrm>
          <a:prstGeom prst="rect">
            <a:avLst/>
          </a:prstGeom>
        </p:spPr>
        <p:txBody>
          <a:bodyPr wrap="none">
            <a:spAutoFit/>
          </a:bodyPr>
          <a:lstStyle/>
          <a:p>
            <a:r>
              <a:rPr lang="en-US" altLang="zh-CN" b="1" dirty="0"/>
              <a:t>Electronic Meeting, 18 - 22 May 2020</a:t>
            </a:r>
          </a:p>
        </p:txBody>
      </p:sp>
      <p:sp>
        <p:nvSpPr>
          <p:cNvPr id="7" name="矩形 6"/>
          <p:cNvSpPr/>
          <p:nvPr/>
        </p:nvSpPr>
        <p:spPr>
          <a:xfrm>
            <a:off x="10723984" y="-22554"/>
            <a:ext cx="800219" cy="369332"/>
          </a:xfrm>
          <a:prstGeom prst="rect">
            <a:avLst/>
          </a:prstGeom>
        </p:spPr>
        <p:txBody>
          <a:bodyPr wrap="none">
            <a:spAutoFit/>
          </a:bodyPr>
          <a:lstStyle/>
          <a:p>
            <a:r>
              <a:rPr lang="en-US" altLang="zh-CN" b="1" dirty="0" smtClean="0"/>
              <a:t>S1-20</a:t>
            </a:r>
            <a:endParaRPr lang="en-US" altLang="zh-CN" b="1" dirty="0"/>
          </a:p>
        </p:txBody>
      </p:sp>
    </p:spTree>
    <p:extLst>
      <p:ext uri="{BB962C8B-B14F-4D97-AF65-F5344CB8AC3E}">
        <p14:creationId xmlns:p14="http://schemas.microsoft.com/office/powerpoint/2010/main" val="2659857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7578" y="902807"/>
            <a:ext cx="11873301" cy="4351338"/>
          </a:xfrm>
        </p:spPr>
        <p:txBody>
          <a:bodyPr>
            <a:normAutofit/>
          </a:bodyPr>
          <a:lstStyle/>
          <a:p>
            <a:r>
              <a:rPr lang="en-US" altLang="zh-CN" sz="1800" dirty="0" smtClean="0"/>
              <a:t>In Rel17, use cases and KPIs for network controlled interactive service have been specified. One of them is</a:t>
            </a:r>
          </a:p>
          <a:p>
            <a:pPr lvl="1"/>
            <a:r>
              <a:rPr lang="en-US" altLang="zh-CN" sz="1800" dirty="0" smtClean="0"/>
              <a:t>Use Case</a:t>
            </a:r>
            <a:r>
              <a:rPr lang="zh-CN" altLang="en-US" sz="1800" dirty="0" smtClean="0"/>
              <a:t>：</a:t>
            </a:r>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endParaRPr lang="en-US" altLang="zh-CN" sz="1800" dirty="0"/>
          </a:p>
          <a:p>
            <a:pPr lvl="1"/>
            <a:endParaRPr lang="en-US" altLang="zh-CN" sz="1800" dirty="0" smtClean="0"/>
          </a:p>
          <a:p>
            <a:pPr lvl="1"/>
            <a:r>
              <a:rPr lang="en-US" altLang="zh-CN" sz="1800" dirty="0" smtClean="0"/>
              <a:t>KPI</a:t>
            </a:r>
            <a:r>
              <a:rPr lang="zh-CN" altLang="en-US" sz="1800" dirty="0" smtClean="0"/>
              <a:t>：</a:t>
            </a:r>
            <a:endParaRPr lang="en-US" altLang="zh-CN" sz="1800" dirty="0" smtClean="0"/>
          </a:p>
          <a:p>
            <a:endParaRPr lang="en-US" altLang="zh-CN" sz="1800" dirty="0" smtClean="0"/>
          </a:p>
          <a:p>
            <a:endParaRPr lang="en-US" altLang="zh-CN" sz="1800" dirty="0" smtClean="0"/>
          </a:p>
          <a:p>
            <a:endParaRPr lang="en-US" altLang="zh-CN" sz="1800" dirty="0" smtClean="0"/>
          </a:p>
          <a:p>
            <a:endParaRPr lang="zh-CN" altLang="en-US" sz="1800" dirty="0"/>
          </a:p>
        </p:txBody>
      </p:sp>
      <p:sp>
        <p:nvSpPr>
          <p:cNvPr id="16" name="矩形 15"/>
          <p:cNvSpPr/>
          <p:nvPr/>
        </p:nvSpPr>
        <p:spPr>
          <a:xfrm>
            <a:off x="944078" y="1690878"/>
            <a:ext cx="10515599" cy="1614679"/>
          </a:xfrm>
          <a:prstGeom prst="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77578" y="-211690"/>
            <a:ext cx="10515600" cy="1325563"/>
          </a:xfrm>
        </p:spPr>
        <p:txBody>
          <a:bodyPr/>
          <a:lstStyle/>
          <a:p>
            <a:pPr defTabSz="914034">
              <a:lnSpc>
                <a:spcPts val="3439"/>
              </a:lnSpc>
            </a:pPr>
            <a:r>
              <a:rPr lang="en-US" altLang="zh-CN" sz="3199" b="1" dirty="0">
                <a:latin typeface="Microsoft YaHei" panose="020B0503020204020204" pitchFamily="34" charset="-122"/>
                <a:ea typeface="Microsoft YaHei" panose="020B0503020204020204" pitchFamily="34" charset="-122"/>
              </a:rPr>
              <a:t>Background</a:t>
            </a:r>
            <a:endParaRPr lang="zh-CN" altLang="en-US" sz="3199" b="1" dirty="0">
              <a:latin typeface="Microsoft YaHei" panose="020B0503020204020204" pitchFamily="34" charset="-122"/>
              <a:ea typeface="Microsoft YaHei" panose="020B0503020204020204" pitchFamily="34" charset="-122"/>
            </a:endParaRPr>
          </a:p>
        </p:txBody>
      </p:sp>
      <p:sp>
        <p:nvSpPr>
          <p:cNvPr id="15" name="矩形 14"/>
          <p:cNvSpPr/>
          <p:nvPr/>
        </p:nvSpPr>
        <p:spPr>
          <a:xfrm>
            <a:off x="1011677" y="1729903"/>
            <a:ext cx="10506367" cy="1477328"/>
          </a:xfrm>
          <a:prstGeom prst="rect">
            <a:avLst/>
          </a:prstGeom>
        </p:spPr>
        <p:txBody>
          <a:bodyPr wrap="square">
            <a:spAutoFit/>
          </a:bodyPr>
          <a:lstStyle/>
          <a:p>
            <a:pPr lvl="0">
              <a:spcAft>
                <a:spcPts val="900"/>
              </a:spcAft>
            </a:pPr>
            <a:r>
              <a:rPr lang="en-US" altLang="zh-CN" dirty="0">
                <a:ea typeface="Times New Roman" panose="02020603050405020304" pitchFamily="18" charset="0"/>
              </a:rPr>
              <a:t>Consume VR content via tethered VR headset – This use case involves a tethered VR headset receiving VR content via a connected UE; this approach alleviates some of the computation complexity required at the VR headset, by allowing some or all decoding functionality to run locally at the connected UE. The requirements in the table below refer to the direct wireless link between the tethered VR headset and the corresponding connected UE.</a:t>
            </a:r>
            <a:endParaRPr lang="zh-CN" altLang="zh-CN" dirty="0">
              <a:ea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77751030"/>
              </p:ext>
            </p:extLst>
          </p:nvPr>
        </p:nvGraphicFramePr>
        <p:xfrm>
          <a:off x="944078" y="3791819"/>
          <a:ext cx="10515599" cy="2926080"/>
        </p:xfrm>
        <a:graphic>
          <a:graphicData uri="http://schemas.openxmlformats.org/drawingml/2006/table">
            <a:tbl>
              <a:tblPr firstRow="1" firstCol="1" bandRow="1">
                <a:tableStyleId>{5C22544A-7EE6-4342-B048-85BDC9FD1C3A}</a:tableStyleId>
              </a:tblPr>
              <a:tblGrid>
                <a:gridCol w="2228330"/>
                <a:gridCol w="1856792"/>
                <a:gridCol w="1968759"/>
                <a:gridCol w="1194319"/>
                <a:gridCol w="825677"/>
                <a:gridCol w="1133751"/>
                <a:gridCol w="1307971"/>
              </a:tblGrid>
              <a:tr h="0">
                <a:tc rowSpan="2">
                  <a:txBody>
                    <a:bodyPr/>
                    <a:lstStyle/>
                    <a:p>
                      <a:pPr algn="ctr">
                        <a:spcAft>
                          <a:spcPts val="0"/>
                        </a:spcAft>
                      </a:pPr>
                      <a:r>
                        <a:rPr lang="en-GB" sz="1600" dirty="0">
                          <a:effectLst/>
                        </a:rPr>
                        <a:t>Use Cases</a:t>
                      </a:r>
                      <a:endParaRPr lang="zh-CN" sz="16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gridSpan="3">
                  <a:txBody>
                    <a:bodyPr/>
                    <a:lstStyle/>
                    <a:p>
                      <a:pPr algn="ctr">
                        <a:spcAft>
                          <a:spcPts val="0"/>
                        </a:spcAft>
                      </a:pPr>
                      <a:r>
                        <a:rPr lang="en-GB" sz="1600">
                          <a:effectLst/>
                        </a:rPr>
                        <a:t>Characteristic parameter (KPI)</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en-GB" sz="1600">
                          <a:effectLst/>
                        </a:rPr>
                        <a:t>Influence quantity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r>
              <a:tr h="0">
                <a:tc vMerge="1">
                  <a:txBody>
                    <a:bodyPr/>
                    <a:lstStyle/>
                    <a:p>
                      <a:endParaRPr lang="zh-CN" altLang="en-US"/>
                    </a:p>
                  </a:txBody>
                  <a:tcPr/>
                </a:tc>
                <a:tc>
                  <a:txBody>
                    <a:bodyPr/>
                    <a:lstStyle/>
                    <a:p>
                      <a:pPr algn="ctr">
                        <a:spcAft>
                          <a:spcPts val="0"/>
                        </a:spcAft>
                      </a:pPr>
                      <a:r>
                        <a:rPr lang="en-GB" sz="1600">
                          <a:effectLst/>
                        </a:rPr>
                        <a:t>Max Allowed End-to-end latency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Service bit rate: user-experienced data rate</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Reliability</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 of UEs</a:t>
                      </a:r>
                      <a:endParaRPr lang="zh-CN" sz="1600">
                        <a:effectLst/>
                      </a:endParaRPr>
                    </a:p>
                    <a:p>
                      <a:pPr algn="ctr">
                        <a:spcAft>
                          <a:spcPts val="0"/>
                        </a:spcAft>
                      </a:pPr>
                      <a:r>
                        <a:rPr lang="en-GB" sz="1600">
                          <a:effectLst/>
                        </a:rPr>
                        <a:t> </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UE Speed</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a:effectLst/>
                        </a:rPr>
                        <a:t>Service Area</a:t>
                      </a:r>
                      <a:endParaRPr lang="zh-CN" sz="1600">
                        <a:effectLst/>
                      </a:endParaRPr>
                    </a:p>
                    <a:p>
                      <a:pPr algn="ctr">
                        <a:spcAft>
                          <a:spcPts val="0"/>
                        </a:spcAft>
                      </a:pPr>
                      <a:r>
                        <a:rPr lang="en-GB" sz="1600">
                          <a:effectLst/>
                        </a:rPr>
                        <a:t>(note 2)</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Aft>
                          <a:spcPts val="0"/>
                        </a:spcAft>
                      </a:pPr>
                      <a:r>
                        <a:rPr lang="en-GB" sz="1600" dirty="0">
                          <a:effectLst/>
                        </a:rPr>
                        <a:t>Consume VR content via tethered VR headset </a:t>
                      </a:r>
                      <a:endParaRPr lang="zh-CN" sz="1600" dirty="0">
                        <a:effectLst/>
                      </a:endParaRPr>
                    </a:p>
                    <a:p>
                      <a:pPr>
                        <a:spcAft>
                          <a:spcPts val="0"/>
                        </a:spcAft>
                      </a:pPr>
                      <a:r>
                        <a:rPr lang="en-GB" sz="1600" dirty="0">
                          <a:effectLst/>
                        </a:rPr>
                        <a:t>(note 6</a:t>
                      </a:r>
                      <a:r>
                        <a:rPr lang="en-GB" sz="1600" dirty="0" smtClean="0">
                          <a:effectLst/>
                        </a:rPr>
                        <a:t>)</a:t>
                      </a:r>
                    </a:p>
                    <a:p>
                      <a:pPr>
                        <a:spcAft>
                          <a:spcPts val="0"/>
                        </a:spcAft>
                      </a:pPr>
                      <a:r>
                        <a:rPr lang="en-GB" sz="1600" dirty="0">
                          <a:effectLst/>
                        </a:rPr>
                        <a:t> </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dirty="0">
                          <a:effectLst/>
                        </a:rPr>
                        <a:t>[5 -10] </a:t>
                      </a:r>
                      <a:r>
                        <a:rPr lang="en-GB" sz="1600" dirty="0" err="1">
                          <a:effectLst/>
                        </a:rPr>
                        <a:t>ms</a:t>
                      </a:r>
                      <a:endParaRPr lang="zh-CN" sz="1600" dirty="0">
                        <a:effectLst/>
                      </a:endParaRPr>
                    </a:p>
                    <a:p>
                      <a:pPr>
                        <a:spcAft>
                          <a:spcPts val="0"/>
                        </a:spcAft>
                      </a:pPr>
                      <a:r>
                        <a:rPr lang="en-GB" sz="1600" dirty="0">
                          <a:effectLst/>
                        </a:rPr>
                        <a:t>(note 5)</a:t>
                      </a:r>
                      <a:endParaRPr lang="zh-CN" sz="1600" dirty="0">
                        <a:effectLst/>
                      </a:endParaRPr>
                    </a:p>
                    <a:p>
                      <a:pPr algn="l">
                        <a:spcAft>
                          <a:spcPts val="0"/>
                        </a:spcAft>
                      </a:pPr>
                      <a:r>
                        <a:rPr lang="en-GB" sz="1600" dirty="0">
                          <a:effectLst/>
                        </a:rPr>
                        <a:t> </a:t>
                      </a:r>
                      <a:endParaRPr lang="zh-CN" sz="16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dirty="0">
                          <a:effectLst/>
                        </a:rPr>
                        <a:t> 0.1-[10] </a:t>
                      </a:r>
                      <a:r>
                        <a:rPr lang="en-GB" sz="1600" dirty="0" err="1">
                          <a:effectLst/>
                        </a:rPr>
                        <a:t>Gbit</a:t>
                      </a:r>
                      <a:r>
                        <a:rPr lang="en-GB" sz="1600" dirty="0">
                          <a:effectLst/>
                        </a:rPr>
                        <a:t>/s </a:t>
                      </a:r>
                      <a:endParaRPr lang="zh-CN" sz="1600" dirty="0">
                        <a:effectLst/>
                      </a:endParaRPr>
                    </a:p>
                    <a:p>
                      <a:pPr>
                        <a:spcAft>
                          <a:spcPts val="0"/>
                        </a:spcAft>
                      </a:pPr>
                      <a:r>
                        <a:rPr lang="en-GB" sz="1600" dirty="0">
                          <a:effectLst/>
                        </a:rPr>
                        <a:t>(note 5)</a:t>
                      </a:r>
                      <a:endParaRPr lang="zh-CN" sz="1600" dirty="0">
                        <a:effectLst/>
                      </a:endParaRPr>
                    </a:p>
                    <a:p>
                      <a:pPr>
                        <a:spcAft>
                          <a:spcPts val="0"/>
                        </a:spcAft>
                      </a:pPr>
                      <a:r>
                        <a:rPr lang="en-GB" sz="1600" dirty="0">
                          <a:effectLst/>
                        </a:rPr>
                        <a:t> </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a:effectLst/>
                        </a:rPr>
                        <a:t>[99,99%]</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1600">
                          <a:effectLst/>
                        </a:rPr>
                        <a:t>-</a:t>
                      </a:r>
                      <a:endParaRPr lang="zh-CN" sz="16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a:effectLst/>
                        </a:rPr>
                        <a:t>Stationary or Pedestrian</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0"/>
                        </a:spcAft>
                      </a:pPr>
                      <a:r>
                        <a:rPr lang="en-GB" sz="1600">
                          <a:effectLst/>
                        </a:rPr>
                        <a:t>-</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gridSpan="7">
                  <a:txBody>
                    <a:bodyPr/>
                    <a:lstStyle/>
                    <a:p>
                      <a:pPr marL="540385" indent="-540385">
                        <a:spcAft>
                          <a:spcPts val="0"/>
                        </a:spcAft>
                      </a:pPr>
                      <a:r>
                        <a:rPr lang="en-GB" sz="1600" dirty="0" smtClean="0">
                          <a:effectLst/>
                        </a:rPr>
                        <a:t>NOTE </a:t>
                      </a:r>
                      <a:r>
                        <a:rPr lang="en-GB" sz="1600" dirty="0">
                          <a:effectLst/>
                        </a:rPr>
                        <a:t>5: The decoding capability in the VR headset and the encoding/decoding complexity/time of the stream will set the required bit rate and latency over the direct wireless link between the tethered VR headset and its connected UE, bit rate from 100 Mbit/s to [10] </a:t>
                      </a:r>
                      <a:r>
                        <a:rPr lang="en-GB" sz="1600" dirty="0" err="1">
                          <a:effectLst/>
                        </a:rPr>
                        <a:t>Gbit</a:t>
                      </a:r>
                      <a:r>
                        <a:rPr lang="en-GB" sz="1600" dirty="0">
                          <a:effectLst/>
                        </a:rPr>
                        <a:t>/s and latency from 5 </a:t>
                      </a:r>
                      <a:r>
                        <a:rPr lang="en-GB" sz="1600" dirty="0" err="1">
                          <a:effectLst/>
                        </a:rPr>
                        <a:t>ms</a:t>
                      </a:r>
                      <a:r>
                        <a:rPr lang="en-GB" sz="1600" dirty="0">
                          <a:effectLst/>
                        </a:rPr>
                        <a:t> to 10 </a:t>
                      </a:r>
                      <a:r>
                        <a:rPr lang="en-GB" sz="1600" dirty="0" err="1">
                          <a:effectLst/>
                        </a:rPr>
                        <a:t>ms</a:t>
                      </a:r>
                      <a:r>
                        <a:rPr lang="en-GB" sz="1600" dirty="0">
                          <a:effectLst/>
                        </a:rPr>
                        <a:t>. </a:t>
                      </a:r>
                      <a:endParaRPr lang="zh-CN" sz="1600" dirty="0">
                        <a:effectLst/>
                      </a:endParaRPr>
                    </a:p>
                    <a:p>
                      <a:pPr marL="540385" indent="-540385">
                        <a:spcAft>
                          <a:spcPts val="0"/>
                        </a:spcAft>
                      </a:pPr>
                      <a:r>
                        <a:rPr lang="en-GB" sz="1600" dirty="0">
                          <a:effectLst/>
                        </a:rPr>
                        <a:t>NOTE 6: The performance requirement is valid for the direct wireless link between the tethered VR headset and its connected UE.</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4180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0228" y="-273778"/>
            <a:ext cx="10515600" cy="1325563"/>
          </a:xfrm>
        </p:spPr>
        <p:txBody>
          <a:bodyPr/>
          <a:lstStyle/>
          <a:p>
            <a:pPr defTabSz="914034">
              <a:lnSpc>
                <a:spcPts val="3439"/>
              </a:lnSpc>
            </a:pPr>
            <a:r>
              <a:rPr lang="en-US" altLang="zh-CN" sz="3199" b="1" dirty="0">
                <a:latin typeface="Microsoft YaHei" panose="020B0503020204020204" pitchFamily="34" charset="-122"/>
                <a:ea typeface="Microsoft YaHei" panose="020B0503020204020204" pitchFamily="34" charset="-122"/>
              </a:rPr>
              <a:t>Consume VR content via tethered VR headset</a:t>
            </a:r>
            <a:endParaRPr lang="zh-CN" altLang="en-US" sz="3199" b="1" dirty="0">
              <a:latin typeface="Microsoft YaHei" panose="020B0503020204020204" pitchFamily="34" charset="-122"/>
              <a:ea typeface="Microsoft YaHei" panose="020B0503020204020204" pitchFamily="34" charset="-122"/>
            </a:endParaRPr>
          </a:p>
        </p:txBody>
      </p:sp>
      <p:sp>
        <p:nvSpPr>
          <p:cNvPr id="205" name="内容占位符 2"/>
          <p:cNvSpPr>
            <a:spLocks noGrp="1"/>
          </p:cNvSpPr>
          <p:nvPr>
            <p:ph idx="1"/>
          </p:nvPr>
        </p:nvSpPr>
        <p:spPr>
          <a:xfrm>
            <a:off x="43260" y="1036995"/>
            <a:ext cx="2892498" cy="5222084"/>
          </a:xfrm>
        </p:spPr>
        <p:txBody>
          <a:bodyPr>
            <a:normAutofit fontScale="92500" lnSpcReduction="10000"/>
          </a:bodyPr>
          <a:lstStyle/>
          <a:p>
            <a:r>
              <a:rPr lang="en-US" altLang="zh-CN" sz="2300" dirty="0" smtClean="0"/>
              <a:t>The use case covers the following scenarios:</a:t>
            </a:r>
          </a:p>
          <a:p>
            <a:pPr lvl="1"/>
            <a:r>
              <a:rPr lang="en-US" altLang="zh-CN" sz="2000" dirty="0" smtClean="0"/>
              <a:t>Cloud VR</a:t>
            </a:r>
          </a:p>
          <a:p>
            <a:pPr lvl="2"/>
            <a:r>
              <a:rPr lang="en-US" altLang="zh-CN" dirty="0" smtClean="0"/>
              <a:t>Scenario 1</a:t>
            </a:r>
          </a:p>
          <a:p>
            <a:pPr lvl="2"/>
            <a:r>
              <a:rPr lang="en-US" altLang="zh-CN" dirty="0" smtClean="0"/>
              <a:t>Scenario 2</a:t>
            </a:r>
          </a:p>
          <a:p>
            <a:pPr lvl="1"/>
            <a:r>
              <a:rPr lang="en-US" altLang="zh-CN" sz="2000" dirty="0" smtClean="0"/>
              <a:t>Local VR</a:t>
            </a:r>
          </a:p>
          <a:p>
            <a:pPr lvl="2"/>
            <a:r>
              <a:rPr lang="en-US" altLang="zh-CN" dirty="0" smtClean="0"/>
              <a:t>Scenario 3</a:t>
            </a:r>
          </a:p>
          <a:p>
            <a:pPr lvl="2"/>
            <a:r>
              <a:rPr lang="en-US" altLang="zh-CN" dirty="0" smtClean="0"/>
              <a:t>Scenario 4</a:t>
            </a:r>
          </a:p>
          <a:p>
            <a:r>
              <a:rPr lang="en-US" altLang="zh-CN" sz="2300" dirty="0" smtClean="0"/>
              <a:t>In scenario 1/3, the VR headset can be </a:t>
            </a:r>
            <a:r>
              <a:rPr lang="en-US" altLang="zh-CN" sz="2300" dirty="0" smtClean="0">
                <a:solidFill>
                  <a:srgbClr val="C00000"/>
                </a:solidFill>
              </a:rPr>
              <a:t>directly</a:t>
            </a:r>
            <a:r>
              <a:rPr lang="en-US" altLang="zh-CN" sz="2300" dirty="0" smtClean="0"/>
              <a:t> controlled by network</a:t>
            </a:r>
          </a:p>
          <a:p>
            <a:r>
              <a:rPr lang="en-US" altLang="zh-CN" sz="2300" dirty="0"/>
              <a:t>In scenario </a:t>
            </a:r>
            <a:r>
              <a:rPr lang="en-US" altLang="zh-CN" sz="2300" dirty="0" smtClean="0"/>
              <a:t>2/4, </a:t>
            </a:r>
            <a:r>
              <a:rPr lang="en-US" altLang="zh-CN" sz="2300" dirty="0"/>
              <a:t>the VR headset </a:t>
            </a:r>
            <a:r>
              <a:rPr lang="en-US" altLang="zh-CN" sz="2300" dirty="0" smtClean="0"/>
              <a:t>can be </a:t>
            </a:r>
            <a:r>
              <a:rPr lang="en-US" altLang="zh-CN" sz="2300" dirty="0" smtClean="0">
                <a:solidFill>
                  <a:srgbClr val="C00000"/>
                </a:solidFill>
              </a:rPr>
              <a:t>indirectly</a:t>
            </a:r>
            <a:r>
              <a:rPr lang="en-US" altLang="zh-CN" sz="2300" dirty="0" smtClean="0"/>
              <a:t> controlled by network</a:t>
            </a:r>
            <a:endParaRPr lang="en-US" altLang="zh-CN" sz="2300" dirty="0"/>
          </a:p>
          <a:p>
            <a:endParaRPr lang="en-US" altLang="zh-CN" sz="1800" dirty="0" smtClean="0"/>
          </a:p>
          <a:p>
            <a:endParaRPr lang="zh-CN" altLang="en-US" sz="1800" dirty="0"/>
          </a:p>
        </p:txBody>
      </p:sp>
      <p:pic>
        <p:nvPicPr>
          <p:cNvPr id="11" name="图片 10"/>
          <p:cNvPicPr>
            <a:picLocks noChangeAspect="1"/>
          </p:cNvPicPr>
          <p:nvPr/>
        </p:nvPicPr>
        <p:blipFill>
          <a:blip r:embed="rId3"/>
          <a:stretch>
            <a:fillRect/>
          </a:stretch>
        </p:blipFill>
        <p:spPr>
          <a:xfrm>
            <a:off x="2972726" y="634448"/>
            <a:ext cx="9376461" cy="5742930"/>
          </a:xfrm>
          <a:prstGeom prst="rect">
            <a:avLst/>
          </a:prstGeom>
        </p:spPr>
      </p:pic>
    </p:spTree>
    <p:extLst>
      <p:ext uri="{BB962C8B-B14F-4D97-AF65-F5344CB8AC3E}">
        <p14:creationId xmlns:p14="http://schemas.microsoft.com/office/powerpoint/2010/main" val="1075776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3" y="129683"/>
            <a:ext cx="10511494" cy="1325045"/>
          </a:xfrm>
        </p:spPr>
        <p:txBody>
          <a:bodyPr/>
          <a:lstStyle/>
          <a:p>
            <a:r>
              <a:rPr lang="en-US" altLang="zh-CN" b="1" dirty="0" smtClean="0"/>
              <a:t>Requirement Gap Analysis</a:t>
            </a:r>
            <a:endParaRPr lang="zh-CN" altLang="en-US" b="1" dirty="0"/>
          </a:p>
        </p:txBody>
      </p:sp>
      <p:sp>
        <p:nvSpPr>
          <p:cNvPr id="55" name="文本框 54"/>
          <p:cNvSpPr txBox="1"/>
          <p:nvPr/>
        </p:nvSpPr>
        <p:spPr>
          <a:xfrm>
            <a:off x="-1" y="745245"/>
            <a:ext cx="12083143" cy="6737229"/>
          </a:xfrm>
          <a:prstGeom prst="rect">
            <a:avLst/>
          </a:prstGeom>
          <a:noFill/>
        </p:spPr>
        <p:txBody>
          <a:bodyPr wrap="square" rtlCol="0">
            <a:spAutoFit/>
          </a:bodyPr>
          <a:lstStyle/>
          <a:p>
            <a:pPr marL="285636" indent="-285636" defTabSz="914112">
              <a:buFont typeface="Arial" panose="020B0604020202020204" pitchFamily="34" charset="0"/>
              <a:buChar char="•"/>
            </a:pPr>
            <a:r>
              <a:rPr lang="en-US" altLang="zh-CN" sz="1799" dirty="0" smtClean="0">
                <a:solidFill>
                  <a:srgbClr val="1D1D1A"/>
                </a:solidFill>
              </a:rPr>
              <a:t>Requirements for the direct wireless link have been studied for EPS and captured in </a:t>
            </a:r>
            <a:r>
              <a:rPr lang="en-US" altLang="zh-CN" sz="1799" dirty="0">
                <a:solidFill>
                  <a:srgbClr val="1D1D1A"/>
                </a:solidFill>
              </a:rPr>
              <a:t>TS 22.278 </a:t>
            </a:r>
            <a:r>
              <a:rPr lang="en-US" altLang="zh-CN" sz="1799" dirty="0" smtClean="0">
                <a:solidFill>
                  <a:srgbClr val="1D1D1A"/>
                </a:solidFill>
              </a:rPr>
              <a:t>7A. They should be applied to 5GS, according to the statement in TS 22.261 </a:t>
            </a:r>
            <a:r>
              <a:rPr lang="en-US" altLang="zh-CN" sz="1799" dirty="0" smtClean="0">
                <a:solidFill>
                  <a:srgbClr val="1D1D1A"/>
                </a:solidFill>
              </a:rPr>
              <a:t>5.1.2.2</a:t>
            </a:r>
            <a:r>
              <a:rPr lang="en-US" altLang="zh-CN" sz="1799" dirty="0" smtClean="0">
                <a:solidFill>
                  <a:srgbClr val="1D1D1A"/>
                </a:solidFill>
              </a:rPr>
              <a:t>.</a:t>
            </a:r>
          </a:p>
          <a:p>
            <a:pPr marL="285636" indent="-285636" defTabSz="914112">
              <a:buFont typeface="Arial" panose="020B0604020202020204" pitchFamily="34" charset="0"/>
              <a:buChar char="•"/>
            </a:pPr>
            <a:r>
              <a:rPr lang="en-US" altLang="zh-CN" sz="1799" dirty="0" smtClean="0">
                <a:solidFill>
                  <a:srgbClr val="1D1D1A"/>
                </a:solidFill>
              </a:rPr>
              <a:t>For the consumed tethered VR headset services, the requirements in TS 22.278 7A can cover scenario 1/3, but not fully cover scenario 2/4.</a:t>
            </a:r>
          </a:p>
          <a:p>
            <a:pPr marL="742836" lvl="1" indent="-285636" defTabSz="914112">
              <a:buFont typeface="Arial" panose="020B0604020202020204" pitchFamily="34" charset="0"/>
              <a:buChar char="•"/>
            </a:pPr>
            <a:r>
              <a:rPr lang="en-US" altLang="zh-CN" sz="1799" dirty="0" smtClean="0">
                <a:solidFill>
                  <a:srgbClr val="1D1D1A"/>
                </a:solidFill>
              </a:rPr>
              <a:t>Gap1: ProSe is only available for </a:t>
            </a:r>
            <a:r>
              <a:rPr lang="en-US" altLang="zh-CN" sz="1799" dirty="0">
                <a:solidFill>
                  <a:srgbClr val="1D1D1A"/>
                </a:solidFill>
              </a:rPr>
              <a:t>public safety use case </a:t>
            </a:r>
            <a:r>
              <a:rPr lang="en-US" altLang="zh-CN" sz="1799" dirty="0" smtClean="0">
                <a:solidFill>
                  <a:srgbClr val="1D1D1A"/>
                </a:solidFill>
              </a:rPr>
              <a:t>to the ProSe-enabled UE when the UE is not served by network:</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r>
              <a:rPr lang="en-US" altLang="zh-CN" sz="1799" dirty="0" smtClean="0">
                <a:solidFill>
                  <a:srgbClr val="1D1D1A"/>
                </a:solidFill>
              </a:rPr>
              <a:t>Gap 2: Pre-configuration with the permission to use </a:t>
            </a:r>
            <a:r>
              <a:rPr lang="en-US" altLang="zh-CN" sz="1799" dirty="0" err="1" smtClean="0">
                <a:solidFill>
                  <a:srgbClr val="1D1D1A"/>
                </a:solidFill>
              </a:rPr>
              <a:t>ProSe</a:t>
            </a:r>
            <a:r>
              <a:rPr lang="en-US" altLang="zh-CN" sz="1799" dirty="0" smtClean="0">
                <a:solidFill>
                  <a:srgbClr val="1D1D1A"/>
                </a:solidFill>
              </a:rPr>
              <a:t> is only available for the public safety use case</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836" lvl="1" indent="-285636" defTabSz="914112">
              <a:buFont typeface="Arial" panose="020B0604020202020204" pitchFamily="34" charset="0"/>
              <a:buChar char="•"/>
            </a:pPr>
            <a:r>
              <a:rPr lang="en-US" altLang="zh-CN" sz="1799" dirty="0" smtClean="0">
                <a:solidFill>
                  <a:srgbClr val="1D1D1A"/>
                </a:solidFill>
              </a:rPr>
              <a:t>Gap 3: Network-controlled use of resources for ProSe is only available when the UE is served by network</a:t>
            </a:r>
          </a:p>
          <a:p>
            <a:pPr marL="742836" lvl="1" indent="-285636" defTabSz="914112">
              <a:buFont typeface="Arial" panose="020B0604020202020204" pitchFamily="34" charset="0"/>
              <a:buChar char="•"/>
            </a:pPr>
            <a:endParaRPr lang="en-US" altLang="zh-CN" sz="1799" dirty="0">
              <a:solidFill>
                <a:srgbClr val="1D1D1A"/>
              </a:solidFill>
            </a:endParaRPr>
          </a:p>
          <a:p>
            <a:pPr marL="742836" lvl="1" indent="-285636" defTabSz="914112">
              <a:buFont typeface="Arial" panose="020B0604020202020204" pitchFamily="34" charset="0"/>
              <a:buChar char="•"/>
            </a:pPr>
            <a:endParaRPr lang="en-US" altLang="zh-CN" sz="1799" dirty="0" smtClean="0">
              <a:solidFill>
                <a:srgbClr val="1D1D1A"/>
              </a:solidFill>
            </a:endParaRPr>
          </a:p>
          <a:p>
            <a:pPr marL="742950" lvl="1" indent="-285750" defTabSz="914112">
              <a:buFont typeface="Arial" panose="020B0604020202020204" pitchFamily="34" charset="0"/>
              <a:buChar char="•"/>
            </a:pPr>
            <a:endParaRPr lang="en-US" altLang="zh-CN" sz="1799" dirty="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a:solidFill>
                <a:srgbClr val="1D1D1A"/>
              </a:solidFill>
            </a:endParaRPr>
          </a:p>
        </p:txBody>
      </p:sp>
      <p:pic>
        <p:nvPicPr>
          <p:cNvPr id="9" name="图片 8"/>
          <p:cNvPicPr>
            <a:picLocks noChangeAspect="1"/>
          </p:cNvPicPr>
          <p:nvPr/>
        </p:nvPicPr>
        <p:blipFill>
          <a:blip r:embed="rId3"/>
          <a:stretch>
            <a:fillRect/>
          </a:stretch>
        </p:blipFill>
        <p:spPr>
          <a:xfrm>
            <a:off x="1469585" y="2498221"/>
            <a:ext cx="9822024" cy="1431944"/>
          </a:xfrm>
          <a:prstGeom prst="rect">
            <a:avLst/>
          </a:prstGeom>
        </p:spPr>
      </p:pic>
      <p:pic>
        <p:nvPicPr>
          <p:cNvPr id="10" name="图片 9"/>
          <p:cNvPicPr>
            <a:picLocks noChangeAspect="1"/>
          </p:cNvPicPr>
          <p:nvPr/>
        </p:nvPicPr>
        <p:blipFill>
          <a:blip r:embed="rId4"/>
          <a:stretch>
            <a:fillRect/>
          </a:stretch>
        </p:blipFill>
        <p:spPr>
          <a:xfrm>
            <a:off x="1469585" y="4437629"/>
            <a:ext cx="9830133" cy="740579"/>
          </a:xfrm>
          <a:prstGeom prst="rect">
            <a:avLst/>
          </a:prstGeom>
        </p:spPr>
      </p:pic>
      <p:pic>
        <p:nvPicPr>
          <p:cNvPr id="12" name="图片 11"/>
          <p:cNvPicPr>
            <a:picLocks noChangeAspect="1"/>
          </p:cNvPicPr>
          <p:nvPr/>
        </p:nvPicPr>
        <p:blipFill>
          <a:blip r:embed="rId5"/>
          <a:stretch>
            <a:fillRect/>
          </a:stretch>
        </p:blipFill>
        <p:spPr>
          <a:xfrm>
            <a:off x="1477694" y="5913785"/>
            <a:ext cx="9822024" cy="554639"/>
          </a:xfrm>
          <a:prstGeom prst="rect">
            <a:avLst/>
          </a:prstGeom>
        </p:spPr>
      </p:pic>
    </p:spTree>
    <p:extLst>
      <p:ext uri="{BB962C8B-B14F-4D97-AF65-F5344CB8AC3E}">
        <p14:creationId xmlns:p14="http://schemas.microsoft.com/office/powerpoint/2010/main" val="965123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3" y="129683"/>
            <a:ext cx="10511494" cy="1325045"/>
          </a:xfrm>
        </p:spPr>
        <p:txBody>
          <a:bodyPr/>
          <a:lstStyle/>
          <a:p>
            <a:r>
              <a:rPr lang="en-US" altLang="zh-CN" b="1" dirty="0" smtClean="0"/>
              <a:t>Objective of the WID</a:t>
            </a:r>
            <a:endParaRPr lang="zh-CN" altLang="en-US" b="1" dirty="0"/>
          </a:p>
        </p:txBody>
      </p:sp>
      <p:sp>
        <p:nvSpPr>
          <p:cNvPr id="55" name="文本框 54"/>
          <p:cNvSpPr txBox="1"/>
          <p:nvPr/>
        </p:nvSpPr>
        <p:spPr>
          <a:xfrm>
            <a:off x="0" y="950518"/>
            <a:ext cx="12083143" cy="5631670"/>
          </a:xfrm>
          <a:prstGeom prst="rect">
            <a:avLst/>
          </a:prstGeom>
          <a:noFill/>
        </p:spPr>
        <p:txBody>
          <a:bodyPr wrap="square" rtlCol="0">
            <a:spAutoFit/>
          </a:bodyPr>
          <a:lstStyle/>
          <a:p>
            <a:pPr marL="742950" lvl="1" indent="-285750" hangingPunct="0">
              <a:buFont typeface="Arial" panose="020B0604020202020204" pitchFamily="34" charset="0"/>
              <a:buChar char="•"/>
            </a:pPr>
            <a:r>
              <a:rPr lang="en-US" altLang="zh-CN" b="1" dirty="0" smtClean="0"/>
              <a:t>Add </a:t>
            </a:r>
            <a:r>
              <a:rPr lang="en-GB" altLang="zh-CN" b="1" dirty="0" smtClean="0"/>
              <a:t>the </a:t>
            </a:r>
            <a:r>
              <a:rPr lang="en-GB" altLang="zh-CN" b="1" dirty="0"/>
              <a:t>requirements </a:t>
            </a:r>
            <a:r>
              <a:rPr lang="en-GB" altLang="zh-CN" b="1" dirty="0" smtClean="0"/>
              <a:t>to </a:t>
            </a:r>
            <a:r>
              <a:rPr lang="en-GB" altLang="zh-CN" b="1" dirty="0"/>
              <a:t>enable a </a:t>
            </a:r>
            <a:r>
              <a:rPr lang="en-GB" altLang="zh-CN" b="1" dirty="0" smtClean="0"/>
              <a:t>device not </a:t>
            </a:r>
            <a:r>
              <a:rPr lang="en-GB" altLang="zh-CN" b="1" dirty="0"/>
              <a:t>served by NG-RAN to perform </a:t>
            </a:r>
            <a:r>
              <a:rPr lang="en-GB" altLang="zh-CN" b="1" dirty="0" smtClean="0"/>
              <a:t>communication over direct wireless link between devices.</a:t>
            </a:r>
          </a:p>
          <a:p>
            <a:pPr marL="742950" lvl="1" indent="-285750" hangingPunct="0">
              <a:buFont typeface="Arial" panose="020B0604020202020204" pitchFamily="34" charset="0"/>
              <a:buChar char="•"/>
            </a:pPr>
            <a:endParaRPr lang="en-GB" altLang="zh-CN" dirty="0"/>
          </a:p>
          <a:p>
            <a:pPr marL="742950" lvl="1" indent="-285750" hangingPunct="0">
              <a:buFont typeface="Arial" panose="020B0604020202020204" pitchFamily="34" charset="0"/>
              <a:buChar char="•"/>
            </a:pPr>
            <a:endParaRPr lang="en-GB" altLang="zh-CN" dirty="0" smtClean="0"/>
          </a:p>
          <a:p>
            <a:pPr marL="742950" lvl="1" indent="-285750" hangingPunct="0">
              <a:buFont typeface="Arial" panose="020B0604020202020204" pitchFamily="34" charset="0"/>
              <a:buChar char="•"/>
            </a:pPr>
            <a:r>
              <a:rPr lang="en-GB" altLang="zh-CN" dirty="0" smtClean="0"/>
              <a:t>For this objective, the potential requirements include:</a:t>
            </a:r>
          </a:p>
          <a:p>
            <a:pPr lvl="1" hangingPunct="0"/>
            <a:endParaRPr lang="en-US" altLang="zh-CN" dirty="0" smtClean="0"/>
          </a:p>
          <a:p>
            <a:pPr marL="1200036" lvl="2" indent="-285636" defTabSz="914112">
              <a:buFont typeface="Arial" panose="020B0604020202020204" pitchFamily="34" charset="0"/>
              <a:buChar char="•"/>
            </a:pPr>
            <a:r>
              <a:rPr lang="en-US" altLang="zh-CN" dirty="0"/>
              <a:t>ProSe-enabled UEs can use ProSe for commercial </a:t>
            </a:r>
            <a:r>
              <a:rPr lang="en-US" altLang="zh-CN" strike="sngStrike" dirty="0" smtClean="0"/>
              <a:t>when </a:t>
            </a:r>
            <a:r>
              <a:rPr lang="en-US" altLang="zh-CN" strike="sngStrike" dirty="0"/>
              <a:t>not served by </a:t>
            </a:r>
            <a:r>
              <a:rPr lang="en-US" altLang="zh-CN" strike="sngStrike" dirty="0" smtClean="0"/>
              <a:t>NG-RAN</a:t>
            </a:r>
            <a:r>
              <a:rPr lang="en-US" altLang="zh-CN" dirty="0" smtClean="0"/>
              <a:t> </a:t>
            </a:r>
            <a:r>
              <a:rPr lang="en-US" altLang="zh-CN" dirty="0" smtClean="0">
                <a:solidFill>
                  <a:srgbClr val="FF0000"/>
                </a:solidFill>
              </a:rPr>
              <a:t>when at least one of two </a:t>
            </a:r>
            <a:r>
              <a:rPr lang="en-US" altLang="zh-CN" dirty="0" err="1" smtClean="0">
                <a:solidFill>
                  <a:srgbClr val="FF0000"/>
                </a:solidFill>
              </a:rPr>
              <a:t>ProSe</a:t>
            </a:r>
            <a:r>
              <a:rPr lang="en-US" altLang="zh-CN" dirty="0" smtClean="0">
                <a:solidFill>
                  <a:srgbClr val="FF0000"/>
                </a:solidFill>
              </a:rPr>
              <a:t>-enabled UEs is served by NG-RAN</a:t>
            </a:r>
            <a:r>
              <a:rPr lang="en-US" altLang="zh-CN" dirty="0" smtClean="0"/>
              <a:t>.</a:t>
            </a:r>
            <a:endParaRPr lang="en-US" altLang="zh-CN" dirty="0" smtClean="0"/>
          </a:p>
          <a:p>
            <a:pPr marL="1200036" lvl="2" indent="-285636" defTabSz="914112">
              <a:buFont typeface="Arial" panose="020B0604020202020204" pitchFamily="34" charset="0"/>
              <a:buChar char="•"/>
            </a:pPr>
            <a:endParaRPr lang="en-US" altLang="zh-CN" dirty="0"/>
          </a:p>
          <a:p>
            <a:pPr marL="1200036" lvl="2" indent="-285636" defTabSz="914112">
              <a:buFont typeface="Arial" panose="020B0604020202020204" pitchFamily="34" charset="0"/>
              <a:buChar char="•"/>
            </a:pPr>
            <a:r>
              <a:rPr lang="en-US" altLang="zh-CN" dirty="0"/>
              <a:t>The operator shall be able to pre-configure ProSe-enabled UEs (e.g., in the USIM or ME) not served by NG-RAN with the permission to use </a:t>
            </a:r>
            <a:r>
              <a:rPr lang="en-US" altLang="zh-CN" dirty="0" err="1" smtClean="0"/>
              <a:t>ProSe</a:t>
            </a:r>
            <a:r>
              <a:rPr lang="en-US" altLang="zh-CN" dirty="0" smtClean="0"/>
              <a:t> </a:t>
            </a:r>
            <a:r>
              <a:rPr lang="en-US" altLang="zh-CN" dirty="0" smtClean="0">
                <a:solidFill>
                  <a:srgbClr val="FF0000"/>
                </a:solidFill>
              </a:rPr>
              <a:t>with another </a:t>
            </a:r>
            <a:r>
              <a:rPr lang="en-US" altLang="zh-CN" dirty="0" err="1" smtClean="0">
                <a:solidFill>
                  <a:srgbClr val="FF0000"/>
                </a:solidFill>
              </a:rPr>
              <a:t>ProSe</a:t>
            </a:r>
            <a:r>
              <a:rPr lang="en-US" altLang="zh-CN" dirty="0" smtClean="0">
                <a:solidFill>
                  <a:srgbClr val="FF0000"/>
                </a:solidFill>
              </a:rPr>
              <a:t>-enabled UE which is served by NG-RAN</a:t>
            </a:r>
            <a:r>
              <a:rPr lang="en-US" altLang="zh-CN" dirty="0" smtClean="0"/>
              <a:t> </a:t>
            </a:r>
            <a:r>
              <a:rPr lang="en-US" altLang="zh-CN" dirty="0" smtClean="0"/>
              <a:t>for commercial when using operator’s spectrum.</a:t>
            </a:r>
            <a:endParaRPr lang="en-US" altLang="zh-CN" dirty="0"/>
          </a:p>
          <a:p>
            <a:pPr marL="1200036" lvl="2" indent="-285636" defTabSz="914112">
              <a:buFont typeface="Arial" panose="020B0604020202020204" pitchFamily="34" charset="0"/>
              <a:buChar char="•"/>
            </a:pPr>
            <a:endParaRPr lang="en-US" altLang="zh-CN" dirty="0"/>
          </a:p>
          <a:p>
            <a:pPr marL="1200036" lvl="2" indent="-285636" defTabSz="914112">
              <a:buFont typeface="Arial" panose="020B0604020202020204" pitchFamily="34" charset="0"/>
              <a:buChar char="•"/>
            </a:pPr>
            <a:r>
              <a:rPr lang="en-US" altLang="zh-CN" dirty="0"/>
              <a:t>The </a:t>
            </a:r>
            <a:r>
              <a:rPr lang="en-US" altLang="zh-CN" dirty="0" smtClean="0"/>
              <a:t>5G </a:t>
            </a:r>
            <a:r>
              <a:rPr lang="en-US" altLang="zh-CN" dirty="0"/>
              <a:t>network shall be able to continuously control the use of </a:t>
            </a:r>
            <a:r>
              <a:rPr lang="en-US" altLang="zh-CN" dirty="0" smtClean="0"/>
              <a:t>NG-RAN </a:t>
            </a:r>
            <a:r>
              <a:rPr lang="en-US" altLang="zh-CN" dirty="0"/>
              <a:t>resources for </a:t>
            </a:r>
            <a:r>
              <a:rPr lang="en-US" altLang="zh-CN" dirty="0" smtClean="0"/>
              <a:t>ProSe, </a:t>
            </a:r>
            <a:r>
              <a:rPr lang="en-US" altLang="zh-CN" dirty="0"/>
              <a:t>as long as </a:t>
            </a:r>
            <a:r>
              <a:rPr lang="en-US" altLang="zh-CN" dirty="0" smtClean="0"/>
              <a:t>the ProSe is using </a:t>
            </a:r>
            <a:r>
              <a:rPr lang="en-US" altLang="zh-CN" dirty="0"/>
              <a:t>operator's spectrum.</a:t>
            </a:r>
          </a:p>
          <a:p>
            <a:pPr marL="742836" lvl="1" indent="-285636" defTabSz="914112">
              <a:buFont typeface="Arial" panose="020B0604020202020204" pitchFamily="34" charset="0"/>
              <a:buChar char="•"/>
            </a:pPr>
            <a:endParaRPr lang="en-US" altLang="zh-CN" sz="1799" dirty="0" smtClean="0">
              <a:solidFill>
                <a:srgbClr val="1D1D1A"/>
              </a:solidFill>
            </a:endParaRPr>
          </a:p>
          <a:p>
            <a:pPr marL="742950" lvl="1" indent="-285750" defTabSz="914112">
              <a:buFont typeface="Arial" panose="020B0604020202020204" pitchFamily="34" charset="0"/>
              <a:buChar char="•"/>
            </a:pPr>
            <a:endParaRPr lang="en-US" altLang="zh-CN" sz="1799" dirty="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smtClean="0">
              <a:solidFill>
                <a:srgbClr val="1D1D1A"/>
              </a:solidFill>
            </a:endParaRPr>
          </a:p>
          <a:p>
            <a:pPr marL="285636" indent="-285636" defTabSz="914112">
              <a:buFont typeface="Arial" panose="020B0604020202020204" pitchFamily="34" charset="0"/>
              <a:buChar char="•"/>
            </a:pPr>
            <a:endParaRPr lang="en-US" altLang="zh-CN" sz="1799" dirty="0">
              <a:solidFill>
                <a:srgbClr val="1D1D1A"/>
              </a:solidFill>
            </a:endParaRPr>
          </a:p>
        </p:txBody>
      </p:sp>
    </p:spTree>
    <p:extLst>
      <p:ext uri="{BB962C8B-B14F-4D97-AF65-F5344CB8AC3E}">
        <p14:creationId xmlns:p14="http://schemas.microsoft.com/office/powerpoint/2010/main" val="2786886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96004" y="2918327"/>
            <a:ext cx="10515600" cy="1325563"/>
          </a:xfrm>
        </p:spPr>
        <p:txBody>
          <a:bodyPr/>
          <a:lstStyle/>
          <a:p>
            <a:r>
              <a:rPr lang="en-US" altLang="zh-CN" sz="6600" b="1" dirty="0" smtClean="0"/>
              <a:t>Thanks!</a:t>
            </a:r>
            <a:endParaRPr lang="zh-CN" altLang="en-US" sz="6600" b="1" dirty="0"/>
          </a:p>
        </p:txBody>
      </p:sp>
      <p:sp>
        <p:nvSpPr>
          <p:cNvPr id="4" name="灯片编号占位符 3"/>
          <p:cNvSpPr>
            <a:spLocks noGrp="1"/>
          </p:cNvSpPr>
          <p:nvPr>
            <p:ph type="sldNum" sz="quarter" idx="12"/>
          </p:nvPr>
        </p:nvSpPr>
        <p:spPr/>
        <p:txBody>
          <a:bodyPr/>
          <a:lstStyle/>
          <a:p>
            <a:pPr defTabSz="914112"/>
            <a:fld id="{D007994D-6CE7-4A46-9F56-06469929DCE3}" type="slidenum">
              <a:rPr lang="zh-CN" altLang="en-US" smtClean="0">
                <a:solidFill>
                  <a:srgbClr val="1D1D1A"/>
                </a:solidFill>
              </a:rPr>
              <a:pPr defTabSz="914112"/>
              <a:t>6</a:t>
            </a:fld>
            <a:endParaRPr lang="zh-CN" altLang="en-US">
              <a:solidFill>
                <a:srgbClr val="1D1D1A"/>
              </a:solidFill>
            </a:endParaRPr>
          </a:p>
        </p:txBody>
      </p:sp>
    </p:spTree>
    <p:extLst>
      <p:ext uri="{BB962C8B-B14F-4D97-AF65-F5344CB8AC3E}">
        <p14:creationId xmlns:p14="http://schemas.microsoft.com/office/powerpoint/2010/main" val="16032122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77E3B732-DDF7-4011-B681-28F511DF8898}"/>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13204</TotalTime>
  <Words>597</Words>
  <Application>Microsoft Office PowerPoint</Application>
  <PresentationFormat>宽屏</PresentationFormat>
  <Paragraphs>94</Paragraphs>
  <Slides>6</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等线</vt:lpstr>
      <vt:lpstr>黑体</vt:lpstr>
      <vt:lpstr>宋体</vt:lpstr>
      <vt:lpstr>微软雅黑</vt:lpstr>
      <vt:lpstr>Arial</vt:lpstr>
      <vt:lpstr>Calibri</vt:lpstr>
      <vt:lpstr>Calibri Light</vt:lpstr>
      <vt:lpstr>Times New Roman</vt:lpstr>
      <vt:lpstr>Office 主题</vt:lpstr>
      <vt:lpstr>封面页_图片版 </vt:lpstr>
      <vt:lpstr>Motivation for R18 enhanced Network controlled interactive service WID</vt:lpstr>
      <vt:lpstr>Background</vt:lpstr>
      <vt:lpstr>Consume VR content via tethered VR headset</vt:lpstr>
      <vt:lpstr>Requirement Gap Analysis</vt:lpstr>
      <vt:lpstr>Objective of the WID</vt:lpstr>
      <vt:lpstr>Thanks!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R18 enhanced Network controlled interactive service SID</dc:title>
  <dc:creator>Huawei Device</dc:creator>
  <cp:lastModifiedBy>Huawei Device</cp:lastModifiedBy>
  <cp:revision>97</cp:revision>
  <dcterms:created xsi:type="dcterms:W3CDTF">2020-03-18T12:18:11Z</dcterms:created>
  <dcterms:modified xsi:type="dcterms:W3CDTF">2020-05-18T11:42:30Z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(3)DRAOUfkAX27J5kdTg2Ggm7h9bcDyKGNsswzAwclw+pZVqeBt4rC/GiWscX2dONIpYn8RnRyN
Zr1BeshUWK6VMjeZup2jH7MOqeR4bGpshP4WZ3qZN4yZq0JfMaOgYTqLbY6AL6Jip+e3MFB8
jzVkIwitlFIKmd7TfZZhsk8jFfpPmyvtEBTikMlP/mVyeny6sK4Eu81KlNSSfmbjbL1TTa2L
ybyqUEWtaxGTPtNY5B</vt:lpwstr>
  </property>
  <property fmtid="{D5CDD505-2E9C-101B-9397-08002B2CF9AE}" pid="3" name="_2015_ms_pID_7253431">
    <vt:lpwstr>IkWN9v2oGzWVqCur/iQATGHAKaY/gNe8zVXpByNAyJyd7zN83yeyR3
g9/wCJb3NrYBGYs/2mx11be5i+6hH1NIl8GAorieikYpZz2+51vHCMmNRM+i7c69OeuQoRfG
gwFJL4ELIReXOkF88sGHMP/5uE37S71ANVg0CCjk8rNBVzDnfw2nFI/aOmsIUTgdJIwdzPud
JCIbvg4FxtSPU4hqalfJL/qpKGD27JrLlcyX</vt:lpwstr>
  </property>
  <property fmtid="{D5CDD505-2E9C-101B-9397-08002B2CF9AE}" pid="4" name="_2015_ms_pID_7253432">
    <vt:lpwstr>Sg==</vt:lpwstr>
  </property>
</Properties>
</file>