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9"/>
  </p:notesMasterIdLst>
  <p:handoutMasterIdLst>
    <p:handoutMasterId r:id="rId10"/>
  </p:handoutMasterIdLst>
  <p:sldIdLst>
    <p:sldId id="260" r:id="rId2"/>
    <p:sldId id="394" r:id="rId3"/>
    <p:sldId id="396" r:id="rId4"/>
    <p:sldId id="397" r:id="rId5"/>
    <p:sldId id="398" r:id="rId6"/>
    <p:sldId id="399" r:id="rId7"/>
    <p:sldId id="395" r:id="rId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76005" autoAdjust="0"/>
  </p:normalViewPr>
  <p:slideViewPr>
    <p:cSldViewPr snapToGrid="0">
      <p:cViewPr varScale="1">
        <p:scale>
          <a:sx n="71" d="100"/>
          <a:sy n="71" d="100"/>
        </p:scale>
        <p:origin x="687" y="42"/>
      </p:cViewPr>
      <p:guideLst>
        <p:guide orient="horz" pos="2160"/>
        <p:guide pos="3840"/>
      </p:guideLst>
    </p:cSldViewPr>
  </p:slideViewPr>
  <p:notesTextViewPr>
    <p:cViewPr>
      <p:scale>
        <a:sx n="150" d="100"/>
        <a:sy n="150" d="100"/>
      </p:scale>
      <p:origin x="0" y="0"/>
    </p:cViewPr>
  </p:notesTextViewPr>
  <p:notesViewPr>
    <p:cSldViewPr snapToGrid="0">
      <p:cViewPr varScale="1">
        <p:scale>
          <a:sx n="83" d="100"/>
          <a:sy n="83" d="100"/>
        </p:scale>
        <p:origin x="-3192" y="-7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901B03F-4839-4DA7-9CB4-552CB0B3D193}" type="datetimeFigureOut">
              <a:rPr lang="zh-CN" altLang="en-US" smtClean="0"/>
              <a:pPr/>
              <a:t>2020/5/9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5456358-7A73-4342-98C0-6E320FA7D50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672BE0E-BDE3-4FFB-9683-3AA027D11FB8}" type="datetimeFigureOut">
              <a:rPr lang="zh-CN" altLang="en-US" smtClean="0"/>
              <a:pPr/>
              <a:t>2020/5/9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C86002-AEE1-426C-983D-1ADBBB87A09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28652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BFE70F4-67C0-4867-9238-761B0A319334}" type="slidenum">
              <a:rPr lang="zh-CN" altLang="en-US" smtClean="0"/>
              <a:pPr>
                <a:defRPr/>
              </a:pPr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16239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C86002-AEE1-426C-983D-1ADBBB87A09E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C86002-AEE1-426C-983D-1ADBBB87A09E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C86002-AEE1-426C-983D-1ADBBB87A09E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C86002-AEE1-426C-983D-1ADBBB87A09E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C86002-AEE1-426C-983D-1ADBBB87A09E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4047215"/>
            <a:ext cx="103632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956562-23BF-4686-B533-F8548240FB60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>
          <a:xfrm>
            <a:off x="275567" y="6381335"/>
            <a:ext cx="3860800" cy="365125"/>
          </a:xfrm>
        </p:spPr>
        <p:txBody>
          <a:bodyPr/>
          <a:lstStyle>
            <a:lvl1pPr>
              <a:defRPr b="1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l">
              <a:defRPr/>
            </a:pPr>
            <a:r>
              <a:rPr lang="zh-CN" altLang="en-US">
                <a:solidFill>
                  <a:prstClr val="black"/>
                </a:solidFill>
              </a:rPr>
              <a:t>中国电信移动终端研究测试中心</a:t>
            </a:r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52166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 txBox="1">
            <a:spLocks noChangeArrowheads="1"/>
          </p:cNvSpPr>
          <p:nvPr userDrawn="1"/>
        </p:nvSpPr>
        <p:spPr bwMode="auto">
          <a:xfrm>
            <a:off x="304800" y="274638"/>
            <a:ext cx="9550400" cy="487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zh-CN" altLang="en-US" sz="2000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Line 5"/>
          <p:cNvSpPr>
            <a:spLocks noChangeShapeType="1"/>
          </p:cNvSpPr>
          <p:nvPr userDrawn="1"/>
        </p:nvSpPr>
        <p:spPr bwMode="auto">
          <a:xfrm>
            <a:off x="522817" y="765175"/>
            <a:ext cx="10469034" cy="0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91411" tIns="45705" rIns="91411" bIns="45705" anchor="ctr"/>
          <a:lstStyle/>
          <a:p>
            <a:pPr>
              <a:defRPr/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37738" y="274638"/>
            <a:ext cx="9823648" cy="490066"/>
          </a:xfrm>
        </p:spPr>
        <p:txBody>
          <a:bodyPr>
            <a:noAutofit/>
          </a:bodyPr>
          <a:lstStyle>
            <a:lvl1pPr algn="l">
              <a:defRPr lang="zh-CN" altLang="en-US" sz="2400" b="1" kern="12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04801" y="908720"/>
            <a:ext cx="11455829" cy="5256584"/>
          </a:xfrm>
        </p:spPr>
        <p:txBody>
          <a:bodyPr>
            <a:noAutofit/>
          </a:bodyPr>
          <a:lstStyle>
            <a:lvl1pPr>
              <a:lnSpc>
                <a:spcPct val="150000"/>
              </a:lnSpc>
              <a:defRPr sz="1800" b="1">
                <a:latin typeface="微软雅黑" pitchFamily="34" charset="-122"/>
                <a:ea typeface="微软雅黑" pitchFamily="34" charset="-122"/>
              </a:defRPr>
            </a:lvl1pPr>
            <a:lvl2pPr>
              <a:lnSpc>
                <a:spcPct val="150000"/>
              </a:lnSpc>
              <a:defRPr sz="1600">
                <a:latin typeface="微软雅黑" pitchFamily="34" charset="-122"/>
                <a:ea typeface="微软雅黑" pitchFamily="34" charset="-122"/>
              </a:defRPr>
            </a:lvl2pPr>
            <a:lvl3pPr>
              <a:lnSpc>
                <a:spcPct val="150000"/>
              </a:lnSpc>
              <a:defRPr sz="1600">
                <a:latin typeface="微软雅黑" pitchFamily="34" charset="-122"/>
                <a:ea typeface="微软雅黑" pitchFamily="34" charset="-122"/>
              </a:defRPr>
            </a:lvl3pPr>
            <a:lvl4pPr>
              <a:lnSpc>
                <a:spcPct val="150000"/>
              </a:lnSpc>
              <a:defRPr sz="1400">
                <a:latin typeface="微软雅黑" pitchFamily="34" charset="-122"/>
                <a:ea typeface="微软雅黑" pitchFamily="34" charset="-122"/>
              </a:defRPr>
            </a:lvl4pPr>
            <a:lvl5pPr>
              <a:lnSpc>
                <a:spcPct val="150000"/>
              </a:lnSpc>
              <a:defRPr sz="1400">
                <a:latin typeface="微软雅黑" pitchFamily="34" charset="-122"/>
                <a:ea typeface="微软雅黑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10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9012767" y="6519871"/>
            <a:ext cx="2844800" cy="365125"/>
          </a:xfrm>
        </p:spPr>
        <p:txBody>
          <a:bodyPr/>
          <a:lstStyle>
            <a:lvl1pPr>
              <a:defRPr sz="1000" b="1">
                <a:solidFill>
                  <a:prstClr val="white">
                    <a:lumMod val="50000"/>
                  </a:prst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defRPr/>
            </a:pPr>
            <a:fld id="{FCC1308D-58D9-473D-9848-F60E6206371E}" type="slidenum">
              <a:rPr lang="zh-CN" altLang="en-US"/>
              <a:pPr>
                <a:defRPr/>
              </a:pPr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94336676"/>
      </p:ext>
    </p:extLst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0" descr="飞young-01.jp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9285" y="1725563"/>
            <a:ext cx="4512734" cy="37325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 userDrawn="1"/>
        </p:nvSpPr>
        <p:spPr>
          <a:xfrm>
            <a:off x="6031775" y="2825751"/>
            <a:ext cx="4448654" cy="110799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6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Thank</a:t>
            </a:r>
            <a:r>
              <a:rPr lang="en-US" altLang="zh-CN" sz="6600" b="1" baseline="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 you!</a:t>
            </a:r>
            <a:endParaRPr lang="zh-CN" altLang="en-US" sz="66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783665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标题占位符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8195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609600" y="1600205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8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2931D57F-9F35-416A-B1E9-2220AC171887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2020/5/9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8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8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6D6364AF-1E49-4B97-B160-704447E2BAC2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54351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V="1">
            <a:off x="752168" y="3024901"/>
            <a:ext cx="10633587" cy="1"/>
          </a:xfrm>
          <a:prstGeom prst="line">
            <a:avLst/>
          </a:prstGeom>
          <a:ln>
            <a:solidFill>
              <a:schemeClr val="accent5"/>
            </a:solidFill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sp>
        <p:nvSpPr>
          <p:cNvPr id="4" name="标题 1">
            <a:extLst>
              <a:ext uri="{FF2B5EF4-FFF2-40B4-BE49-F238E27FC236}">
                <a16:creationId xmlns:a16="http://schemas.microsoft.com/office/drawing/2014/main" id="{4A1242F7-A9D7-4107-9D83-4D6B73BAF6EA}"/>
              </a:ext>
            </a:extLst>
          </p:cNvPr>
          <p:cNvSpPr txBox="1">
            <a:spLocks/>
          </p:cNvSpPr>
          <p:nvPr/>
        </p:nvSpPr>
        <p:spPr bwMode="auto">
          <a:xfrm>
            <a:off x="309716" y="2267188"/>
            <a:ext cx="11474245" cy="3799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3200" b="1" dirty="0">
                <a:latin typeface="微软雅黑" pitchFamily="34" charset="-122"/>
                <a:ea typeface="微软雅黑" pitchFamily="34" charset="-122"/>
              </a:rPr>
              <a:t>Study on Holographic-Type Communication Service</a:t>
            </a:r>
            <a:endParaRPr lang="en-US" sz="3200" b="1" dirty="0"/>
          </a:p>
          <a:p>
            <a:pPr>
              <a:lnSpc>
                <a:spcPct val="150000"/>
              </a:lnSpc>
            </a:pPr>
            <a:endParaRPr lang="en-US" sz="2800" b="1" dirty="0"/>
          </a:p>
          <a:p>
            <a:pPr>
              <a:lnSpc>
                <a:spcPct val="150000"/>
              </a:lnSpc>
            </a:pPr>
            <a:r>
              <a:rPr lang="en-US" altLang="zh-CN" sz="2800" b="1" dirty="0"/>
              <a:t>China Telecom</a:t>
            </a:r>
            <a:endParaRPr lang="en-US" sz="2800" b="1" dirty="0"/>
          </a:p>
          <a:p>
            <a:pPr>
              <a:lnSpc>
                <a:spcPct val="150000"/>
              </a:lnSpc>
            </a:pPr>
            <a:r>
              <a:rPr lang="en-US" sz="2800" b="1" dirty="0"/>
              <a:t>3GPP TSG SA WG1 Meeting #90e </a:t>
            </a:r>
          </a:p>
          <a:p>
            <a:pPr>
              <a:lnSpc>
                <a:spcPct val="150000"/>
              </a:lnSpc>
            </a:pPr>
            <a:r>
              <a:rPr lang="en-GB" sz="2400" b="1" dirty="0"/>
              <a:t>E-meeting, 18-22 May 2020 </a:t>
            </a:r>
          </a:p>
          <a:p>
            <a:pPr>
              <a:lnSpc>
                <a:spcPct val="150000"/>
              </a:lnSpc>
            </a:pPr>
            <a:br>
              <a:rPr lang="en-US" altLang="zh-CN" sz="2400" dirty="0">
                <a:latin typeface="微软雅黑" pitchFamily="34" charset="-122"/>
                <a:ea typeface="微软雅黑" pitchFamily="34" charset="-122"/>
              </a:rPr>
            </a:b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9490559" y="648618"/>
            <a:ext cx="198368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/>
              <a:t>S1-202142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16883658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E9203BC-6D96-4D07-9B5C-C9E23A27FE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Motivation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916D16B6-3502-48A5-BF45-3CDFC24FBB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CC1308D-58D9-473D-9848-F60E6206371E}" type="slidenum">
              <a:rPr lang="zh-CN" altLang="en-US" smtClean="0"/>
              <a:pPr>
                <a:defRPr/>
              </a:pPr>
              <a:t>2</a:t>
            </a:fld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5690" y="1873044"/>
            <a:ext cx="5353665" cy="4365523"/>
          </a:xfrm>
          <a:prstGeom prst="rect">
            <a:avLst/>
          </a:prstGeom>
          <a:noFill/>
          <a:ln w="9525">
            <a:solidFill>
              <a:schemeClr val="bg1">
                <a:lumMod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09076" y="1858297"/>
            <a:ext cx="5501149" cy="4380270"/>
          </a:xfrm>
          <a:prstGeom prst="rect">
            <a:avLst/>
          </a:prstGeom>
          <a:noFill/>
          <a:ln w="9525">
            <a:solidFill>
              <a:schemeClr val="bg1">
                <a:lumMod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353964" y="988145"/>
            <a:ext cx="1169055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/>
              <a:t>With the rapid development of holographic technology, holographic-type communication service may become more and more desirable and applicable in the future. </a:t>
            </a:r>
            <a:endParaRPr lang="zh-CN" altLang="en-US" sz="24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653845" y="1922189"/>
            <a:ext cx="5157018" cy="3816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</a:rPr>
              <a:t>Holographic technology roadmap:</a:t>
            </a:r>
          </a:p>
          <a:p>
            <a:endParaRPr lang="en-US" dirty="0"/>
          </a:p>
          <a:p>
            <a:r>
              <a:rPr lang="en-US" sz="2000" dirty="0"/>
              <a:t>holographic display technology has made significant advances</a:t>
            </a:r>
            <a:endParaRPr lang="en-US" altLang="zh-CN" sz="2000" dirty="0"/>
          </a:p>
          <a:p>
            <a:endParaRPr lang="en-US" altLang="zh-CN" sz="2000" dirty="0"/>
          </a:p>
          <a:p>
            <a:pPr>
              <a:buFont typeface="Wingdings" pitchFamily="2" charset="2"/>
              <a:buChar char="l"/>
            </a:pPr>
            <a:r>
              <a:rPr lang="en-US" altLang="zh-CN" sz="2000" dirty="0"/>
              <a:t>  higher display quality</a:t>
            </a:r>
          </a:p>
          <a:p>
            <a:pPr>
              <a:buFont typeface="Wingdings" pitchFamily="2" charset="2"/>
              <a:buChar char="l"/>
            </a:pPr>
            <a:endParaRPr lang="en-US" altLang="zh-CN" sz="2000" dirty="0"/>
          </a:p>
          <a:p>
            <a:pPr>
              <a:buFont typeface="Wingdings" pitchFamily="2" charset="2"/>
              <a:buChar char="l"/>
            </a:pPr>
            <a:r>
              <a:rPr lang="en-US" altLang="zh-CN" sz="2000" dirty="0"/>
              <a:t>  lower cost of device</a:t>
            </a:r>
          </a:p>
          <a:p>
            <a:pPr>
              <a:buFont typeface="Wingdings" pitchFamily="2" charset="2"/>
              <a:buChar char="l"/>
            </a:pPr>
            <a:endParaRPr lang="en-US" altLang="zh-CN" sz="2000" dirty="0"/>
          </a:p>
          <a:p>
            <a:pPr>
              <a:buFont typeface="Wingdings" pitchFamily="2" charset="2"/>
              <a:buChar char="l"/>
            </a:pPr>
            <a:r>
              <a:rPr lang="en-US" altLang="zh-CN" sz="2000" dirty="0"/>
              <a:t>  Multi-dimensional data combined</a:t>
            </a:r>
          </a:p>
          <a:p>
            <a:pPr>
              <a:buFont typeface="Wingdings" pitchFamily="2" charset="2"/>
              <a:buChar char="l"/>
            </a:pPr>
            <a:endParaRPr lang="en-US" altLang="zh-CN" sz="2000" dirty="0"/>
          </a:p>
          <a:p>
            <a:pPr>
              <a:buFont typeface="Wingdings" pitchFamily="2" charset="2"/>
              <a:buChar char="l"/>
            </a:pPr>
            <a:r>
              <a:rPr lang="en-US" altLang="zh-CN" sz="2000" dirty="0"/>
              <a:t>  Bigger scale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454869" y="1956602"/>
            <a:ext cx="5157018" cy="4462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</a:rPr>
              <a:t>‘New Services and Capabilities for Network 2030’ from ITU-T FG NET-2030</a:t>
            </a:r>
            <a:br>
              <a:rPr lang="en-US" altLang="zh-CN" dirty="0"/>
            </a:br>
            <a:endParaRPr lang="en-US" altLang="zh-CN" dirty="0"/>
          </a:p>
          <a:p>
            <a:pPr>
              <a:buFont typeface="Wingdings" pitchFamily="2" charset="2"/>
              <a:buChar char="l"/>
            </a:pPr>
            <a:r>
              <a:rPr lang="en-US" sz="2000" dirty="0"/>
              <a:t>  Holographic-type communication service compound service which will enable many Network 2030 use cases.</a:t>
            </a:r>
            <a:br>
              <a:rPr lang="en-US" sz="2000" dirty="0"/>
            </a:br>
            <a:endParaRPr lang="en-US" altLang="zh-CN" sz="2000" dirty="0"/>
          </a:p>
          <a:p>
            <a:pPr>
              <a:buFont typeface="Wingdings" pitchFamily="2" charset="2"/>
              <a:buChar char="l"/>
            </a:pPr>
            <a:r>
              <a:rPr lang="en-US" sz="2000" dirty="0"/>
              <a:t>  It is easy to foresee that the majority of applications will involve holographic-type communications (HTC), i.e. the ability to transmit and stream holographic data across networks. Rather than representing simply yet another media type.</a:t>
            </a:r>
            <a:br>
              <a:rPr lang="en-US" dirty="0"/>
            </a:b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4425049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About Hologram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Holographic-type communication service: A compound network service that serves the needs of applications which need to convey holographic data.</a:t>
            </a:r>
          </a:p>
          <a:p>
            <a:pPr>
              <a:buNone/>
            </a:pPr>
            <a:r>
              <a:rPr lang="en-US" dirty="0"/>
              <a:t>     </a:t>
            </a:r>
            <a:r>
              <a:rPr lang="en-US" sz="1600" b="0" dirty="0"/>
              <a:t>( reference: ITU-T New Services and Capabilities for Network 2030’) </a:t>
            </a:r>
            <a:br>
              <a:rPr lang="en-US" dirty="0"/>
            </a:b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CC1308D-58D9-473D-9848-F60E6206371E}" type="slidenum">
              <a:rPr lang="zh-CN" altLang="en-US" smtClean="0"/>
              <a:pPr>
                <a:defRPr/>
              </a:pPr>
              <a:t>3</a:t>
            </a:fld>
            <a:endParaRPr lang="zh-CN" altLang="en-US" dirty="0"/>
          </a:p>
        </p:txBody>
      </p:sp>
      <p:pic>
        <p:nvPicPr>
          <p:cNvPr id="5" name="图片 4" descr="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6368937" y="4284921"/>
            <a:ext cx="4827183" cy="1982292"/>
          </a:xfrm>
          <a:prstGeom prst="rect">
            <a:avLst/>
          </a:prstGeom>
        </p:spPr>
      </p:pic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03992" y="2445481"/>
            <a:ext cx="3282304" cy="1701217"/>
          </a:xfrm>
          <a:prstGeom prst="rect">
            <a:avLst/>
          </a:prstGeom>
          <a:noFill/>
          <a:ln w="9525">
            <a:solidFill>
              <a:schemeClr val="bg1">
                <a:lumMod val="75000"/>
              </a:schemeClr>
            </a:solidFill>
            <a:miter lim="800000"/>
            <a:headEnd/>
            <a:tailEnd/>
          </a:ln>
          <a:effectLst/>
        </p:spPr>
      </p:pic>
      <p:sp>
        <p:nvSpPr>
          <p:cNvPr id="10" name="TextBox 9"/>
          <p:cNvSpPr txBox="1"/>
          <p:nvPr/>
        </p:nvSpPr>
        <p:spPr>
          <a:xfrm>
            <a:off x="877138" y="2443204"/>
            <a:ext cx="4917605" cy="3785652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txBody>
          <a:bodyPr wrap="square" rtlCol="0">
            <a:spAutoFit/>
          </a:bodyPr>
          <a:lstStyle/>
          <a:p>
            <a:r>
              <a:rPr lang="en-US" altLang="zh-CN" sz="2000" dirty="0"/>
              <a:t>  </a:t>
            </a:r>
          </a:p>
          <a:p>
            <a:pPr>
              <a:buFont typeface="Wingdings" pitchFamily="2" charset="2"/>
              <a:buChar char="l"/>
            </a:pPr>
            <a:r>
              <a:rPr lang="en-US" altLang="zh-CN" sz="2000" dirty="0"/>
              <a:t>  Hologram  image collection (e.g. Light field)</a:t>
            </a:r>
          </a:p>
          <a:p>
            <a:pPr>
              <a:buFont typeface="Wingdings" pitchFamily="2" charset="2"/>
              <a:buChar char="l"/>
            </a:pPr>
            <a:endParaRPr lang="en-US" altLang="zh-CN" sz="2000" dirty="0"/>
          </a:p>
          <a:p>
            <a:pPr>
              <a:buFont typeface="Wingdings" pitchFamily="2" charset="2"/>
              <a:buChar char="l"/>
            </a:pPr>
            <a:r>
              <a:rPr lang="en-US" altLang="zh-CN" sz="2000" dirty="0"/>
              <a:t>  Multi-dimensional data transmission across network</a:t>
            </a:r>
          </a:p>
          <a:p>
            <a:pPr>
              <a:buFont typeface="Wingdings" pitchFamily="2" charset="2"/>
              <a:buChar char="l"/>
            </a:pPr>
            <a:endParaRPr lang="en-US" altLang="zh-CN" sz="2000" dirty="0"/>
          </a:p>
          <a:p>
            <a:pPr>
              <a:buFont typeface="Wingdings" pitchFamily="2" charset="2"/>
              <a:buChar char="l"/>
            </a:pPr>
            <a:r>
              <a:rPr lang="en-US" altLang="zh-CN" sz="2000" dirty="0"/>
              <a:t>  Hologram image reconstruction</a:t>
            </a:r>
          </a:p>
          <a:p>
            <a:endParaRPr lang="en-US" altLang="zh-CN" sz="2000" dirty="0"/>
          </a:p>
          <a:p>
            <a:pPr>
              <a:buFont typeface="Wingdings" pitchFamily="2" charset="2"/>
              <a:buChar char="l"/>
            </a:pPr>
            <a:r>
              <a:rPr lang="en-US" altLang="zh-CN" sz="2000" dirty="0"/>
              <a:t>  Video-audio interaction reconstruction </a:t>
            </a:r>
          </a:p>
          <a:p>
            <a:pPr>
              <a:buFont typeface="Wingdings" pitchFamily="2" charset="2"/>
              <a:buChar char="l"/>
            </a:pPr>
            <a:endParaRPr lang="en-US" altLang="zh-CN" sz="2000" dirty="0"/>
          </a:p>
          <a:p>
            <a:pPr>
              <a:buFont typeface="Wingdings" pitchFamily="2" charset="2"/>
              <a:buChar char="l"/>
            </a:pPr>
            <a:r>
              <a:rPr lang="en-US" altLang="zh-CN" sz="2000" dirty="0"/>
              <a:t>  Reconstruction image display</a:t>
            </a:r>
          </a:p>
          <a:p>
            <a:endParaRPr lang="en-US" altLang="zh-CN" sz="2000" dirty="0"/>
          </a:p>
        </p:txBody>
      </p:sp>
      <p:sp>
        <p:nvSpPr>
          <p:cNvPr id="11" name="TextBox 10"/>
          <p:cNvSpPr txBox="1"/>
          <p:nvPr/>
        </p:nvSpPr>
        <p:spPr>
          <a:xfrm>
            <a:off x="9909573" y="2358139"/>
            <a:ext cx="1573618" cy="1954381"/>
          </a:xfrm>
          <a:prstGeom prst="rect">
            <a:avLst/>
          </a:prstGeom>
          <a:noFill/>
          <a:ln>
            <a:noFill/>
            <a:prstDash val="dash"/>
          </a:ln>
        </p:spPr>
        <p:txBody>
          <a:bodyPr wrap="square" rtlCol="0">
            <a:spAutoFit/>
          </a:bodyPr>
          <a:lstStyle/>
          <a:p>
            <a:r>
              <a:rPr lang="en-US" altLang="zh-CN" sz="1100" dirty="0"/>
              <a:t>(x, y, z):the position of the light point on the surface of the object</a:t>
            </a:r>
          </a:p>
          <a:p>
            <a:endParaRPr lang="en-US" altLang="zh-CN" sz="1100" dirty="0"/>
          </a:p>
          <a:p>
            <a:r>
              <a:rPr lang="en-US" altLang="zh-CN" sz="1100" dirty="0"/>
              <a:t>(θ, Φ):Horizontal and vertical angles of the light direction</a:t>
            </a:r>
          </a:p>
          <a:p>
            <a:endParaRPr lang="en-US" altLang="zh-CN" sz="1100" dirty="0"/>
          </a:p>
          <a:p>
            <a:r>
              <a:rPr lang="en-US" altLang="zh-CN" sz="1100" dirty="0"/>
              <a:t>(λ):Wavelength of light</a:t>
            </a:r>
          </a:p>
          <a:p>
            <a:endParaRPr lang="en-US" altLang="zh-CN" sz="1100" dirty="0"/>
          </a:p>
          <a:p>
            <a:r>
              <a:rPr lang="en-US" altLang="zh-CN" sz="1100" dirty="0"/>
              <a:t>(t) :Time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Use cases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CC1308D-58D9-473D-9848-F60E6206371E}" type="slidenum">
              <a:rPr lang="zh-CN" altLang="en-US" smtClean="0"/>
              <a:pPr>
                <a:defRPr/>
              </a:pPr>
              <a:t>4</a:t>
            </a:fld>
            <a:endParaRPr lang="zh-CN" altLang="en-US" dirty="0"/>
          </a:p>
        </p:txBody>
      </p:sp>
      <p:pic>
        <p:nvPicPr>
          <p:cNvPr id="21506" name="Picture 2" descr="D:\workDoc\标准及会议\3GPP SA1\SA1#90e\文稿准备\SID-Study on Holographic-Type Communication Service\pic\全息会议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71921" y="4104169"/>
            <a:ext cx="3361448" cy="1924493"/>
          </a:xfrm>
          <a:prstGeom prst="rect">
            <a:avLst/>
          </a:prstGeom>
          <a:noFill/>
        </p:spPr>
      </p:pic>
      <p:pic>
        <p:nvPicPr>
          <p:cNvPr id="21507" name="Picture 3" descr="D:\workDoc\标准及会议\3GPP SA1\SA1#90e\文稿准备\SID-Study on Holographic-Type Communication Service\pic\全息维修.jpe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20871" y="4034981"/>
            <a:ext cx="3094060" cy="1991391"/>
          </a:xfrm>
          <a:prstGeom prst="rect">
            <a:avLst/>
          </a:prstGeom>
          <a:noFill/>
        </p:spPr>
      </p:pic>
      <p:pic>
        <p:nvPicPr>
          <p:cNvPr id="21512" name="Picture 8" descr="D:\workDoc\标准及会议\3GPP SA1\SA1#90e\文稿准备\SID-Study on Holographic-Type Communication Service\pic\全息舞台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516680" y="4016440"/>
            <a:ext cx="2672368" cy="2004276"/>
          </a:xfrm>
          <a:prstGeom prst="rect">
            <a:avLst/>
          </a:prstGeom>
          <a:noFill/>
        </p:spPr>
      </p:pic>
      <p:pic>
        <p:nvPicPr>
          <p:cNvPr id="21513" name="Picture 9" descr="D:\workDoc\标准及会议\3GPP SA1\SA1#90e\文稿准备\SID-Study on Holographic-Type Communication Service\pic\全息医疗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97357" y="1392860"/>
            <a:ext cx="3370891" cy="2039088"/>
          </a:xfrm>
          <a:prstGeom prst="rect">
            <a:avLst/>
          </a:prstGeom>
          <a:noFill/>
        </p:spPr>
      </p:pic>
      <p:pic>
        <p:nvPicPr>
          <p:cNvPr id="21514" name="Picture 10" descr="D:\workDoc\标准及会议\3GPP SA1\SA1#90e\文稿准备\SID-Study on Holographic-Type Communication Service\pic\全息游戏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723454" y="1446032"/>
            <a:ext cx="3176558" cy="2000055"/>
          </a:xfrm>
          <a:prstGeom prst="rect">
            <a:avLst/>
          </a:prstGeom>
          <a:noFill/>
        </p:spPr>
      </p:pic>
      <p:pic>
        <p:nvPicPr>
          <p:cNvPr id="21515" name="Picture 11" descr="D:\workDoc\标准及会议\3GPP SA1\SA1#90e\文稿准备\SID-Study on Holographic-Type Communication Service\pic\全息教育.pn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8484791" y="1444225"/>
            <a:ext cx="2772697" cy="2000673"/>
          </a:xfrm>
          <a:prstGeom prst="rect">
            <a:avLst/>
          </a:prstGeom>
          <a:noFill/>
        </p:spPr>
      </p:pic>
      <p:sp>
        <p:nvSpPr>
          <p:cNvPr id="20" name="矩形 19"/>
          <p:cNvSpPr/>
          <p:nvPr/>
        </p:nvSpPr>
        <p:spPr>
          <a:xfrm>
            <a:off x="903767" y="1137689"/>
            <a:ext cx="3338623" cy="276446"/>
          </a:xfrm>
          <a:prstGeom prst="rect">
            <a:avLst/>
          </a:prstGeom>
          <a:noFill/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tx1"/>
                </a:solidFill>
              </a:rPr>
              <a:t>Healthcare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720856" y="1158954"/>
            <a:ext cx="3179136" cy="276446"/>
          </a:xfrm>
          <a:prstGeom prst="rect">
            <a:avLst/>
          </a:prstGeom>
          <a:noFill/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tx1"/>
                </a:solidFill>
              </a:rPr>
              <a:t>Gaming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8474149" y="1180219"/>
            <a:ext cx="2796363" cy="276446"/>
          </a:xfrm>
          <a:prstGeom prst="rect">
            <a:avLst/>
          </a:prstGeom>
          <a:noFill/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tx1"/>
                </a:solidFill>
              </a:rPr>
              <a:t>Tele-education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720856" y="3753299"/>
            <a:ext cx="3104707" cy="276446"/>
          </a:xfrm>
          <a:prstGeom prst="rect">
            <a:avLst/>
          </a:prstGeom>
          <a:noFill/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tx1"/>
                </a:solidFill>
              </a:rPr>
              <a:t>Remote troubleshooting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871870" y="3827727"/>
            <a:ext cx="3349256" cy="276446"/>
          </a:xfrm>
          <a:prstGeom prst="rect">
            <a:avLst/>
          </a:prstGeom>
          <a:noFill/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tx1"/>
                </a:solidFill>
              </a:rPr>
              <a:t>Meeting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8527312" y="3763932"/>
            <a:ext cx="2647507" cy="276446"/>
          </a:xfrm>
          <a:prstGeom prst="rect">
            <a:avLst/>
          </a:prstGeom>
          <a:noFill/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br>
              <a:rPr lang="en-US" altLang="zh-CN" dirty="0">
                <a:solidFill>
                  <a:schemeClr val="tx1"/>
                </a:solidFill>
              </a:rPr>
            </a:br>
            <a:r>
              <a:rPr lang="en-US" altLang="zh-CN" dirty="0">
                <a:solidFill>
                  <a:schemeClr val="tx1"/>
                </a:solidFill>
              </a:rPr>
              <a:t>Stage live streaming</a:t>
            </a:r>
          </a:p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Challenges to network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CC1308D-58D9-473D-9848-F60E6206371E}" type="slidenum">
              <a:rPr lang="zh-CN" altLang="en-US" smtClean="0"/>
              <a:pPr>
                <a:defRPr/>
              </a:pPr>
              <a:t>5</a:t>
            </a:fld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474921" y="999208"/>
            <a:ext cx="10901916" cy="51738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Font typeface="Wingdings" pitchFamily="2" charset="2"/>
              <a:buChar char="l"/>
            </a:pPr>
            <a:r>
              <a:rPr lang="en-US" altLang="zh-CN" sz="2400" dirty="0"/>
              <a:t>  </a:t>
            </a:r>
            <a:r>
              <a:rPr lang="en-US" altLang="zh-CN" sz="2400" dirty="0">
                <a:solidFill>
                  <a:srgbClr val="0070C0"/>
                </a:solidFill>
              </a:rPr>
              <a:t>Raw amount of bandwidth</a:t>
            </a:r>
          </a:p>
          <a:p>
            <a:pPr>
              <a:lnSpc>
                <a:spcPct val="150000"/>
              </a:lnSpc>
            </a:pPr>
            <a:r>
              <a:rPr lang="en-US" altLang="zh-CN" dirty="0"/>
              <a:t>    -  Ultra-high density</a:t>
            </a:r>
          </a:p>
          <a:p>
            <a:pPr>
              <a:lnSpc>
                <a:spcPct val="150000"/>
              </a:lnSpc>
            </a:pPr>
            <a:r>
              <a:rPr lang="en-US" altLang="zh-CN" dirty="0"/>
              <a:t>    -  Multi-Dimensional Data combined</a:t>
            </a:r>
          </a:p>
          <a:p>
            <a:pPr lvl="0">
              <a:lnSpc>
                <a:spcPct val="150000"/>
              </a:lnSpc>
              <a:buFont typeface="Wingdings" pitchFamily="2" charset="2"/>
              <a:buChar char="l"/>
            </a:pPr>
            <a:r>
              <a:rPr lang="en-US" altLang="zh-CN" sz="2400" dirty="0">
                <a:solidFill>
                  <a:prstClr val="black"/>
                </a:solidFill>
              </a:rPr>
              <a:t> </a:t>
            </a:r>
            <a:r>
              <a:rPr lang="en-US" altLang="zh-CN" sz="2400" dirty="0">
                <a:solidFill>
                  <a:srgbClr val="0070C0"/>
                </a:solidFill>
              </a:rPr>
              <a:t>Ultra-low miss rate</a:t>
            </a:r>
          </a:p>
          <a:p>
            <a:pPr lvl="0">
              <a:lnSpc>
                <a:spcPct val="150000"/>
              </a:lnSpc>
            </a:pPr>
            <a:r>
              <a:rPr lang="en-US" altLang="zh-CN" dirty="0">
                <a:solidFill>
                  <a:prstClr val="black"/>
                </a:solidFill>
              </a:rPr>
              <a:t>    -  Based on strong compression</a:t>
            </a:r>
            <a:endParaRPr lang="en-US" altLang="zh-CN" sz="2400" dirty="0"/>
          </a:p>
          <a:p>
            <a:pPr>
              <a:lnSpc>
                <a:spcPct val="150000"/>
              </a:lnSpc>
              <a:buFont typeface="Wingdings" pitchFamily="2" charset="2"/>
              <a:buChar char="l"/>
            </a:pPr>
            <a:r>
              <a:rPr lang="en-US" altLang="zh-CN" sz="2400" dirty="0"/>
              <a:t>  </a:t>
            </a:r>
            <a:r>
              <a:rPr lang="en-US" altLang="zh-CN" sz="2400" dirty="0">
                <a:solidFill>
                  <a:srgbClr val="0070C0"/>
                </a:solidFill>
              </a:rPr>
              <a:t>Ultra low latency control</a:t>
            </a: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prstClr val="black"/>
                </a:solidFill>
              </a:rPr>
              <a:t>    -  Frame rates at least 60 frames/s, even 120 frames/s, requires more stringent latency</a:t>
            </a:r>
            <a:endParaRPr lang="en-US" altLang="zh-CN" sz="2400" dirty="0">
              <a:solidFill>
                <a:srgbClr val="0070C0"/>
              </a:solidFill>
            </a:endParaRPr>
          </a:p>
          <a:p>
            <a:pPr>
              <a:lnSpc>
                <a:spcPct val="150000"/>
              </a:lnSpc>
              <a:buFont typeface="Wingdings" pitchFamily="2" charset="2"/>
              <a:buChar char="l"/>
            </a:pPr>
            <a:r>
              <a:rPr lang="en-US" altLang="zh-CN" sz="2400" dirty="0"/>
              <a:t>  </a:t>
            </a:r>
            <a:r>
              <a:rPr lang="en-US" altLang="zh-CN" sz="2400" dirty="0">
                <a:solidFill>
                  <a:srgbClr val="0070C0"/>
                </a:solidFill>
              </a:rPr>
              <a:t>Strict synchronization</a:t>
            </a:r>
          </a:p>
          <a:p>
            <a:pPr lvl="0">
              <a:lnSpc>
                <a:spcPct val="150000"/>
              </a:lnSpc>
            </a:pPr>
            <a:r>
              <a:rPr lang="en-US" altLang="zh-CN" dirty="0">
                <a:solidFill>
                  <a:prstClr val="black"/>
                </a:solidFill>
              </a:rPr>
              <a:t>    -  Synchronization of multiple channels of holographic data</a:t>
            </a:r>
          </a:p>
          <a:p>
            <a:pPr lvl="0">
              <a:lnSpc>
                <a:spcPct val="150000"/>
              </a:lnSpc>
            </a:pPr>
            <a:r>
              <a:rPr lang="en-US" altLang="zh-CN" dirty="0">
                <a:solidFill>
                  <a:prstClr val="black"/>
                </a:solidFill>
              </a:rPr>
              <a:t>    -  Synchronization of  concurrent flows</a:t>
            </a:r>
            <a:endParaRPr lang="en-US" altLang="zh-CN" sz="2400" dirty="0"/>
          </a:p>
          <a:p>
            <a:pPr>
              <a:lnSpc>
                <a:spcPct val="150000"/>
              </a:lnSpc>
            </a:pPr>
            <a:endParaRPr lang="en-US" altLang="zh-CN" dirty="0"/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47906" y="999464"/>
            <a:ext cx="5583533" cy="22457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Objective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CC1308D-58D9-473D-9848-F60E6206371E}" type="slidenum">
              <a:rPr lang="zh-CN" altLang="en-US" smtClean="0"/>
              <a:pPr>
                <a:defRPr/>
              </a:pPr>
              <a:t>6</a:t>
            </a:fld>
            <a:endParaRPr lang="zh-CN" altLang="en-US" dirty="0"/>
          </a:p>
        </p:txBody>
      </p:sp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435936" y="1105786"/>
            <a:ext cx="11164186" cy="42473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</a:tabLst>
            </a:pPr>
            <a:r>
              <a:rPr lang="en-US" altLang="zh-CN" sz="2000" dirty="0">
                <a:latin typeface="Times New Roman" pitchFamily="18" charset="0"/>
                <a:ea typeface="等线"/>
                <a:cs typeface="Times New Roman" pitchFamily="18" charset="0"/>
              </a:rPr>
              <a:t>The objective of this study item is to identify  new use cases, potential service requirements for supporting holographic-type communication services in 3GPP network, including:</a:t>
            </a:r>
          </a:p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</a:tabLst>
            </a:pPr>
            <a:r>
              <a:rPr lang="en-US" altLang="zh-CN" sz="2000" dirty="0">
                <a:latin typeface="Times New Roman" pitchFamily="18" charset="0"/>
                <a:ea typeface="等线"/>
                <a:cs typeface="Times New Roman" pitchFamily="18" charset="0"/>
              </a:rPr>
              <a:t>-  </a:t>
            </a:r>
            <a:r>
              <a:rPr lang="en-US" altLang="zh-CN" sz="2000" dirty="0">
                <a:solidFill>
                  <a:srgbClr val="0070C0"/>
                </a:solidFill>
                <a:latin typeface="Times New Roman" pitchFamily="18" charset="0"/>
                <a:ea typeface="等线"/>
                <a:cs typeface="Times New Roman" pitchFamily="18" charset="0"/>
              </a:rPr>
              <a:t>Use cases of holographic-type Communication service, including</a:t>
            </a:r>
            <a:r>
              <a:rPr lang="en-US" altLang="zh-CN" sz="2000" dirty="0">
                <a:latin typeface="Times New Roman" pitchFamily="18" charset="0"/>
                <a:ea typeface="等线"/>
                <a:cs typeface="Times New Roman" pitchFamily="18" charset="0"/>
              </a:rPr>
              <a:t>:</a:t>
            </a:r>
          </a:p>
          <a:p>
            <a:pPr lvl="1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  <a:tabLst>
                <a:tab pos="228600" algn="l"/>
                <a:tab pos="457200" algn="l"/>
              </a:tabLst>
            </a:pPr>
            <a:r>
              <a:rPr lang="en-US" altLang="zh-CN" sz="2000" dirty="0">
                <a:latin typeface="Times New Roman" pitchFamily="18" charset="0"/>
                <a:ea typeface="等线"/>
                <a:cs typeface="Times New Roman" pitchFamily="18" charset="0"/>
              </a:rPr>
              <a:t>  Holographic-type communication services with different hologram technology;</a:t>
            </a:r>
          </a:p>
          <a:p>
            <a:pPr lvl="1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  <a:tabLst>
                <a:tab pos="228600" algn="l"/>
                <a:tab pos="457200" algn="l"/>
              </a:tabLst>
            </a:pPr>
            <a:r>
              <a:rPr lang="en-US" altLang="zh-CN" sz="2000" dirty="0">
                <a:latin typeface="Times New Roman" pitchFamily="18" charset="0"/>
                <a:ea typeface="等线"/>
                <a:cs typeface="Times New Roman" pitchFamily="18" charset="0"/>
              </a:rPr>
              <a:t>  Holographic-type communication services with multiple concurrent streams;</a:t>
            </a:r>
          </a:p>
          <a:p>
            <a:pPr lvl="1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  <a:tabLst>
                <a:tab pos="228600" algn="l"/>
                <a:tab pos="457200" algn="l"/>
              </a:tabLst>
            </a:pPr>
            <a:r>
              <a:rPr lang="en-US" altLang="zh-CN" sz="2000" dirty="0">
                <a:latin typeface="Times New Roman" pitchFamily="18" charset="0"/>
                <a:ea typeface="等线"/>
                <a:cs typeface="Times New Roman" pitchFamily="18" charset="0"/>
              </a:rPr>
              <a:t>  Holograms transmission strategy adjustment based on awareness of network status, etc.</a:t>
            </a:r>
          </a:p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</a:tabLst>
            </a:pPr>
            <a:r>
              <a:rPr lang="en-US" altLang="zh-CN" sz="2000" dirty="0">
                <a:latin typeface="Times New Roman" pitchFamily="18" charset="0"/>
                <a:ea typeface="等线"/>
                <a:cs typeface="Times New Roman" pitchFamily="18" charset="0"/>
              </a:rPr>
              <a:t>-  </a:t>
            </a:r>
            <a:r>
              <a:rPr lang="en-US" altLang="zh-CN" sz="2000" dirty="0">
                <a:solidFill>
                  <a:srgbClr val="0070C0"/>
                </a:solidFill>
                <a:latin typeface="Times New Roman" pitchFamily="18" charset="0"/>
                <a:ea typeface="等线"/>
                <a:cs typeface="Times New Roman" pitchFamily="18" charset="0"/>
              </a:rPr>
              <a:t>Service performance and KPI requirements for holographic-type Communication service, e.g. latency, bandwidth, multi-dimensional synchronization, support for concurrent flows, etc.</a:t>
            </a:r>
          </a:p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</a:tabLst>
            </a:pPr>
            <a:r>
              <a:rPr lang="en-US" altLang="zh-CN" sz="2000" dirty="0">
                <a:latin typeface="Times New Roman" pitchFamily="18" charset="0"/>
                <a:ea typeface="等线"/>
                <a:cs typeface="Times New Roman" pitchFamily="18" charset="0"/>
              </a:rPr>
              <a:t>-  </a:t>
            </a:r>
            <a:r>
              <a:rPr lang="en-US" altLang="zh-CN" sz="2000" dirty="0">
                <a:solidFill>
                  <a:srgbClr val="0070C0"/>
                </a:solidFill>
                <a:latin typeface="Times New Roman" pitchFamily="18" charset="0"/>
                <a:ea typeface="等线"/>
                <a:cs typeface="Times New Roman" pitchFamily="18" charset="0"/>
              </a:rPr>
              <a:t>Gap analysis between the identified requirements and existing 5GS requirements or functionalities.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294967295"/>
          </p:nvPr>
        </p:nvSpPr>
        <p:spPr>
          <a:xfrm>
            <a:off x="9347200" y="6519863"/>
            <a:ext cx="2844800" cy="365125"/>
          </a:xfrm>
        </p:spPr>
        <p:txBody>
          <a:bodyPr/>
          <a:lstStyle/>
          <a:p>
            <a:pPr>
              <a:defRPr/>
            </a:pPr>
            <a:fld id="{FCC1308D-58D9-473D-9848-F60E6206371E}" type="slidenum">
              <a:rPr lang="zh-CN" altLang="en-US" smtClean="0"/>
              <a:pPr>
                <a:defRPr/>
              </a:pPr>
              <a:t>7</a:t>
            </a:fld>
            <a:endParaRPr lang="zh-CN" alt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DRTC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DRTC</Template>
  <TotalTime>4054</TotalTime>
  <Words>464</Words>
  <Application>Microsoft Office PowerPoint</Application>
  <PresentationFormat>宽屏</PresentationFormat>
  <Paragraphs>81</Paragraphs>
  <Slides>7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4" baseType="lpstr">
      <vt:lpstr>楷体</vt:lpstr>
      <vt:lpstr>微软雅黑</vt:lpstr>
      <vt:lpstr>Arial</vt:lpstr>
      <vt:lpstr>Calibri</vt:lpstr>
      <vt:lpstr>Times New Roman</vt:lpstr>
      <vt:lpstr>Wingdings</vt:lpstr>
      <vt:lpstr>DRTC</vt:lpstr>
      <vt:lpstr>PowerPoint 演示文稿</vt:lpstr>
      <vt:lpstr>Motivation</vt:lpstr>
      <vt:lpstr>About Hologram</vt:lpstr>
      <vt:lpstr>Use cases</vt:lpstr>
      <vt:lpstr>Challenges to network</vt:lpstr>
      <vt:lpstr>Objective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智能手机安全研究  中国电信移动终端测试中心 2014年8月</dc:title>
  <dc:creator>陈平辉</dc:creator>
  <cp:lastModifiedBy>Yan Li</cp:lastModifiedBy>
  <cp:revision>413</cp:revision>
  <dcterms:created xsi:type="dcterms:W3CDTF">2015-04-24T03:26:42Z</dcterms:created>
  <dcterms:modified xsi:type="dcterms:W3CDTF">2020-05-08T17:28:52Z</dcterms:modified>
</cp:coreProperties>
</file>