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3" autoAdjust="0"/>
    <p:restoredTop sz="94660"/>
  </p:normalViewPr>
  <p:slideViewPr>
    <p:cSldViewPr snapToGrid="0">
      <p:cViewPr varScale="1">
        <p:scale>
          <a:sx n="71" d="100"/>
          <a:sy n="71" d="100"/>
        </p:scale>
        <p:origin x="8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08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911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7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90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779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76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09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337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64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762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780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AC192-29F9-4853-882C-3EC59F93D44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9E48D-5ED4-482A-98C5-7ACA70BD0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02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 Grid Study Considerations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33618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Agenda Item: 4</a:t>
            </a:r>
            <a:br>
              <a:rPr lang="en-US" dirty="0" smtClean="0"/>
            </a:br>
            <a:r>
              <a:rPr lang="en-US" dirty="0" smtClean="0"/>
              <a:t>Source: Erik Guttman, Samsung</a:t>
            </a:r>
            <a:br>
              <a:rPr lang="en-US" dirty="0" smtClean="0"/>
            </a:br>
            <a:r>
              <a:rPr lang="en-US" dirty="0" smtClean="0"/>
              <a:t>Document for: Discussion</a:t>
            </a:r>
          </a:p>
          <a:p>
            <a:endParaRPr lang="en-US" dirty="0"/>
          </a:p>
          <a:p>
            <a:pPr algn="l"/>
            <a:r>
              <a:rPr lang="en-US" dirty="0" smtClean="0"/>
              <a:t>The intent of these slides is to support study of Smart Grids in SA1 in Rel-18 on topics of relevance to energy service providers and consumers.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972797" y="21518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/>
              </a:rPr>
              <a:t>S1-202123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251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7485" cy="1325563"/>
          </a:xfrm>
        </p:spPr>
        <p:txBody>
          <a:bodyPr/>
          <a:lstStyle/>
          <a:p>
            <a:r>
              <a:rPr lang="en-US" dirty="0" smtClean="0"/>
              <a:t>Justification to study Smart Grid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Smart Grid (a set of services used in the energy service system) has developed for over 10 years. Some aspects are mature &amp; well understood. These services can be studied in terms of whether they can be supported by the 5G System or if there are gaps.</a:t>
            </a:r>
          </a:p>
          <a:p>
            <a:r>
              <a:rPr lang="en-US" dirty="0" smtClean="0"/>
              <a:t>Challenges arise due to </a:t>
            </a:r>
            <a:r>
              <a:rPr lang="en-US" b="1" dirty="0" smtClean="0"/>
              <a:t>decentralization</a:t>
            </a:r>
            <a:r>
              <a:rPr lang="en-US" dirty="0" smtClean="0"/>
              <a:t> of generation, storage and demand response. This requires </a:t>
            </a:r>
            <a:r>
              <a:rPr lang="en-US" b="1" dirty="0" smtClean="0"/>
              <a:t>increased communication</a:t>
            </a:r>
            <a:r>
              <a:rPr lang="en-US" dirty="0"/>
              <a:t> </a:t>
            </a:r>
            <a:r>
              <a:rPr lang="en-US" dirty="0" smtClean="0"/>
              <a:t>to integrate into the existing energy system.</a:t>
            </a:r>
          </a:p>
          <a:p>
            <a:r>
              <a:rPr lang="en-US" dirty="0" smtClean="0"/>
              <a:t>Many communication technologies are used today, making utility communication complex and hard to secure. With 5G, the Utility vertical can do better.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972797" y="21518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/>
              </a:rPr>
              <a:t>S1-202123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923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Areas to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2486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Different deployment scenarios with very different conditions</a:t>
            </a:r>
          </a:p>
          <a:p>
            <a:pPr lvl="1"/>
            <a:r>
              <a:rPr lang="en-US" b="1" dirty="0" smtClean="0"/>
              <a:t>Generation</a:t>
            </a:r>
            <a:r>
              <a:rPr lang="en-US" dirty="0" smtClean="0"/>
              <a:t> stations and </a:t>
            </a:r>
            <a:r>
              <a:rPr lang="en-US" b="1" dirty="0" smtClean="0"/>
              <a:t>Distribution </a:t>
            </a:r>
            <a:r>
              <a:rPr lang="en-US" dirty="0" smtClean="0"/>
              <a:t>substations – tend to be indoor and have very high levels of electromagnetic radiation, complicating wireless communication.</a:t>
            </a:r>
          </a:p>
          <a:p>
            <a:pPr lvl="1"/>
            <a:r>
              <a:rPr lang="en-US" b="1" dirty="0" smtClean="0"/>
              <a:t>Transmission</a:t>
            </a:r>
            <a:r>
              <a:rPr lang="en-US" dirty="0" smtClean="0"/>
              <a:t> covers very large distances of undeveloped territory.</a:t>
            </a:r>
          </a:p>
          <a:p>
            <a:pPr lvl="1"/>
            <a:r>
              <a:rPr lang="en-US" b="1" dirty="0" smtClean="0"/>
              <a:t>Customer </a:t>
            </a:r>
            <a:r>
              <a:rPr lang="en-US" dirty="0" smtClean="0"/>
              <a:t>premises are indoor and often the electrical termination has limited or no coverage.</a:t>
            </a:r>
          </a:p>
          <a:p>
            <a:r>
              <a:rPr lang="en-US" dirty="0" smtClean="0"/>
              <a:t>There are different Smart Grid services, with different communication requirements (KPIs). Some specific to one scenario, others spread between them.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 descr="Asset 2@2x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142" y="4389119"/>
            <a:ext cx="6251276" cy="221534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0972797" y="21518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/>
              </a:rPr>
              <a:t>S1-202123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277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Expected KPIs to study – promising areas to investigate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Smart Grid services, e.g. IEC standards, generally do not assume a particular transport. Requirements are e.g. </a:t>
            </a:r>
            <a:r>
              <a:rPr lang="en-US" b="1" dirty="0" smtClean="0"/>
              <a:t>Bandwidth</a:t>
            </a:r>
            <a:r>
              <a:rPr lang="en-US" dirty="0" smtClean="0"/>
              <a:t>, </a:t>
            </a:r>
            <a:r>
              <a:rPr lang="en-US" b="1" dirty="0" smtClean="0"/>
              <a:t>Latency</a:t>
            </a:r>
            <a:r>
              <a:rPr lang="en-US" dirty="0" smtClean="0"/>
              <a:t>, </a:t>
            </a:r>
            <a:r>
              <a:rPr lang="en-US" b="1" dirty="0" smtClean="0"/>
              <a:t>Availability</a:t>
            </a:r>
            <a:r>
              <a:rPr lang="en-US" dirty="0" smtClean="0"/>
              <a:t>, </a:t>
            </a:r>
            <a:r>
              <a:rPr lang="en-US" b="1" dirty="0" smtClean="0"/>
              <a:t>Security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Deployment criteria (whether to invest in one particular technology or another) include </a:t>
            </a:r>
            <a:r>
              <a:rPr lang="en-US" b="1" dirty="0" smtClean="0"/>
              <a:t>Service Lifetime </a:t>
            </a:r>
            <a:r>
              <a:rPr lang="en-US" dirty="0" smtClean="0"/>
              <a:t>(is it feasible to deploy a terminal for 40 years?), </a:t>
            </a:r>
            <a:r>
              <a:rPr lang="en-US" b="1" dirty="0" smtClean="0"/>
              <a:t>Coverage</a:t>
            </a:r>
            <a:r>
              <a:rPr lang="en-US" dirty="0" smtClean="0"/>
              <a:t> (ubiquity), </a:t>
            </a:r>
            <a:r>
              <a:rPr lang="en-US" b="1" dirty="0" smtClean="0"/>
              <a:t>Electromagnetic Applicability </a:t>
            </a:r>
            <a:r>
              <a:rPr lang="en-US" dirty="0" smtClean="0"/>
              <a:t>(e.g. Penetration, ability to operate in high EM environments)</a:t>
            </a:r>
          </a:p>
          <a:p>
            <a:r>
              <a:rPr lang="en-US" dirty="0" smtClean="0"/>
              <a:t>Some additional criteria arise due to operational manageability – e.g. the ability to </a:t>
            </a:r>
            <a:r>
              <a:rPr lang="en-US" b="1" dirty="0" smtClean="0"/>
              <a:t>configure and monitor </a:t>
            </a:r>
            <a:r>
              <a:rPr lang="en-US" dirty="0" smtClean="0"/>
              <a:t>the real (achieved &amp; up to date) availability of </a:t>
            </a:r>
            <a:r>
              <a:rPr lang="en-US" b="1" dirty="0" smtClean="0"/>
              <a:t>virtual network topologies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972797" y="21518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/>
              </a:rPr>
              <a:t>S1-202123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832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</TotalTime>
  <Words>321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Smart Grid Study Considerations</vt:lpstr>
      <vt:lpstr>Justification to study Smart Grid Communication</vt:lpstr>
      <vt:lpstr>Areas to Study</vt:lpstr>
      <vt:lpstr>Expected KPIs to study – promising areas to investigate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Grid Study Consierations</dc:title>
  <dc:creator>Erik Guttman 28.04.20</dc:creator>
  <cp:lastModifiedBy>Erik Guttman 28.04.20</cp:lastModifiedBy>
  <cp:revision>8</cp:revision>
  <dcterms:created xsi:type="dcterms:W3CDTF">2020-05-07T12:41:29Z</dcterms:created>
  <dcterms:modified xsi:type="dcterms:W3CDTF">2020-05-08T12:00:53Z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C:\Users\erik.guttman.CORP\Documents\2020\05\18-22.05 SA1 90 - e-meeting\contributions\Smart Grid Study Considerations.pptx</vt:lpwstr>
  </property>
</Properties>
</file>