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notesMasterIdLst>
    <p:notesMasterId r:id="rId10"/>
  </p:notesMasterIdLst>
  <p:sldIdLst>
    <p:sldId id="256" r:id="rId4"/>
    <p:sldId id="264" r:id="rId5"/>
    <p:sldId id="261" r:id="rId6"/>
    <p:sldId id="269" r:id="rId7"/>
    <p:sldId id="270" r:id="rId8"/>
    <p:sldId id="26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41"/>
    <p:restoredTop sz="96327"/>
  </p:normalViewPr>
  <p:slideViewPr>
    <p:cSldViewPr snapToGrid="0" snapToObjects="1">
      <p:cViewPr varScale="1">
        <p:scale>
          <a:sx n="74" d="100"/>
          <a:sy n="74" d="100"/>
        </p:scale>
        <p:origin x="4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639EB-EEF8-6E47-8414-FA616B0607BB}"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681D-31D1-4340-952E-15D9F277D24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576F856-DF7D-A34A-8017-B856314443B7}"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6B1F33C4-EF8D-0247-9951-1BD6A9AD70F4}"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B4645FA4-9104-5F45-8058-CA857328AB30}"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576F856-DF7D-A34A-8017-B856314443B7}"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7A8C36B-A7C3-A243-9DE0-69FCDE76ECB1}"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13640F92-B9F8-DB4F-A9D2-EB6369146C19}"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123950"/>
            <a:ext cx="5181600" cy="5053013"/>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123950"/>
            <a:ext cx="5181600" cy="5053013"/>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3A6E5F7D-49B1-CD4B-91C8-643EBEA6D66E}"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168532"/>
            <a:ext cx="10515600" cy="651600"/>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99CADA70-639B-144E-BB93-9789C5F6810B}" type="datetime1">
              <a:rPr kumimoji="1" lang="zh-CN" altLang="en-US" smtClean="0"/>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9" name="灯片编号占位符 8"/>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C9E330C6-3D13-A14F-8933-43F915614881}" type="datetime1">
              <a:rPr kumimoji="1" lang="zh-CN" altLang="en-US" smtClean="0"/>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灯片编号占位符 4"/>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AE899C-7C01-D14D-A792-2E01769799F4}" type="datetime1">
              <a:rPr kumimoji="1" lang="zh-CN" altLang="en-US" smtClean="0"/>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4" name="灯片编号占位符 3"/>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3475FC9F-95DB-BE42-8F6D-6ACAF1B147A4}"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7A8C36B-A7C3-A243-9DE0-69FCDE76ECB1}"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2B9DA05F-5AD9-814D-BE0E-B82CEAD51BD2}"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6B1F33C4-EF8D-0247-9951-1BD6A9AD70F4}"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B4645FA4-9104-5F45-8058-CA857328AB30}"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13640F92-B9F8-DB4F-A9D2-EB6369146C19}" type="datetime1">
              <a:rPr kumimoji="1" lang="zh-CN" altLang="en-US" smtClean="0"/>
            </a:fld>
            <a:endParaRPr kumimoji="1"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123950"/>
            <a:ext cx="5181600" cy="5053013"/>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123950"/>
            <a:ext cx="5181600" cy="5053013"/>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3A6E5F7D-49B1-CD4B-91C8-643EBEA6D66E}"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168532"/>
            <a:ext cx="10515600" cy="651600"/>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99CADA70-639B-144E-BB93-9789C5F6810B}" type="datetime1">
              <a:rPr kumimoji="1" lang="zh-CN" altLang="en-US" smtClean="0"/>
            </a:fld>
            <a:endParaRPr kumimoji="1"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9" name="灯片编号占位符 8"/>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C9E330C6-3D13-A14F-8933-43F915614881}" type="datetime1">
              <a:rPr kumimoji="1" lang="zh-CN" altLang="en-US" smtClean="0"/>
            </a:fld>
            <a:endParaRPr kumimoji="1"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灯片编号占位符 4"/>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AE899C-7C01-D14D-A792-2E01769799F4}" type="datetime1">
              <a:rPr kumimoji="1" lang="zh-CN" altLang="en-US" smtClean="0"/>
            </a:fld>
            <a:endParaRPr kumimoji="1"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4" name="灯片编号占位符 3"/>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3475FC9F-95DB-BE42-8F6D-6ACAF1B147A4}"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2B9DA05F-5AD9-814D-BE0E-B82CEAD51BD2}" type="datetime1">
              <a:rPr kumimoji="1" lang="zh-CN" altLang="en-US" smtClean="0"/>
            </a:fld>
            <a:endParaRPr kumimoji="1"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endParaRPr kumimoji="1" lang="zh-CN" altLang="en-US" dirty="0"/>
          </a:p>
        </p:txBody>
      </p:sp>
      <p:sp>
        <p:nvSpPr>
          <p:cNvPr id="3" name="文本占位符 2"/>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fld>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fld>
            <a:endParaRPr kumimoji="1" lang="zh-CN" altLang="en-US"/>
          </a:p>
        </p:txBody>
      </p:sp>
      <p:pic>
        <p:nvPicPr>
          <p:cNvPr id="7" name="Milogo.png"/>
          <p:cNvPicPr>
            <a:picLocks noChangeAspect="1"/>
          </p:cNvPicPr>
          <p:nvPr/>
        </p:nvPicPr>
        <p:blipFill>
          <a:blip r:embed="rId12"/>
          <a:stretch>
            <a:fillRect/>
          </a:stretch>
        </p:blipFill>
        <p:spPr>
          <a:xfrm>
            <a:off x="11448000" y="108000"/>
            <a:ext cx="651600" cy="651600"/>
          </a:xfrm>
          <a:prstGeom prst="rect">
            <a:avLst/>
          </a:prstGeom>
          <a:ln w="12700">
            <a:miter lim="400000"/>
            <a:headEnd/>
            <a:tailEnd/>
          </a:ln>
        </p:spPr>
      </p:pic>
      <p:sp>
        <p:nvSpPr>
          <p:cNvPr id="8" name="页脚占位符 7"/>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cxnSp>
        <p:nvCxnSpPr>
          <p:cNvPr id="9" name="Straight Connector 9"/>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endParaRPr kumimoji="1" lang="zh-CN" altLang="en-US" dirty="0"/>
          </a:p>
        </p:txBody>
      </p:sp>
      <p:sp>
        <p:nvSpPr>
          <p:cNvPr id="3" name="文本占位符 2"/>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fld>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fld>
            <a:endParaRPr kumimoji="1" lang="zh-CN" altLang="en-US"/>
          </a:p>
        </p:txBody>
      </p:sp>
      <p:pic>
        <p:nvPicPr>
          <p:cNvPr id="7" name="Milogo.png"/>
          <p:cNvPicPr>
            <a:picLocks noChangeAspect="1"/>
          </p:cNvPicPr>
          <p:nvPr/>
        </p:nvPicPr>
        <p:blipFill>
          <a:blip r:embed="rId12"/>
          <a:stretch>
            <a:fillRect/>
          </a:stretch>
        </p:blipFill>
        <p:spPr>
          <a:xfrm>
            <a:off x="11448000" y="108000"/>
            <a:ext cx="651600" cy="651600"/>
          </a:xfrm>
          <a:prstGeom prst="rect">
            <a:avLst/>
          </a:prstGeom>
          <a:ln w="12700">
            <a:miter lim="400000"/>
            <a:headEnd/>
            <a:tailEnd/>
          </a:ln>
        </p:spPr>
      </p:pic>
      <p:sp>
        <p:nvSpPr>
          <p:cNvPr id="8" name="页脚占位符 7"/>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cxnSp>
        <p:nvCxnSpPr>
          <p:cNvPr id="9" name="Straight Connector 9"/>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26544" y="1106039"/>
            <a:ext cx="10305691" cy="2387600"/>
          </a:xfrm>
        </p:spPr>
        <p:txBody>
          <a:bodyPr>
            <a:normAutofit/>
          </a:bodyPr>
          <a:lstStyle/>
          <a:p>
            <a:r>
              <a:rPr kumimoji="1" lang="en-US" altLang="zh-CN" sz="7200" b="1" dirty="0"/>
              <a:t>Study on Ranging-based services</a:t>
            </a:r>
            <a:endParaRPr kumimoji="1" lang="en-US" altLang="zh-CN" sz="7200" b="1"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标题 1"/>
          <p:cNvSpPr txBox="1"/>
          <p:nvPr/>
        </p:nvSpPr>
        <p:spPr>
          <a:xfrm>
            <a:off x="1607390" y="5167221"/>
            <a:ext cx="9144000" cy="58273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dirty="0" smtClean="0">
                <a:solidFill>
                  <a:srgbClr val="0070C0"/>
                </a:solidFill>
              </a:rPr>
              <a:t>S1 Rel-18 Study Proposal</a:t>
            </a:r>
            <a:endParaRPr kumimoji="1" lang="en-US" altLang="zh-CN" sz="2800" dirty="0" smtClean="0">
              <a:solidFill>
                <a:srgbClr val="0070C0"/>
              </a:solidFill>
            </a:endParaRPr>
          </a:p>
          <a:p>
            <a:pPr algn="l"/>
            <a:r>
              <a:rPr kumimoji="1" lang="en-US" altLang="zh-CN" sz="2800" dirty="0" smtClean="0">
                <a:solidFill>
                  <a:srgbClr val="0070C0"/>
                </a:solidFill>
              </a:rPr>
              <a:t>-Motivations, Use cases and Objectives</a:t>
            </a:r>
            <a:endParaRPr kumimoji="1" lang="zh-CN" altLang="en-US" sz="2800" dirty="0">
              <a:solidFill>
                <a:srgbClr val="0070C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3200" b="1" dirty="0">
                <a:solidFill>
                  <a:srgbClr val="7030A0"/>
                </a:solidFill>
                <a:effectLst>
                  <a:outerShdw blurRad="38100" dist="38100" dir="2700000" algn="tl">
                    <a:srgbClr val="000000">
                      <a:alpha val="43137"/>
                    </a:srgbClr>
                  </a:outerShdw>
                </a:effectLst>
              </a:rPr>
              <a:t>Motivation</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lnSpcReduction="20000"/>
          </a:bodyPr>
          <a:lstStyle/>
          <a:p>
            <a:pPr hangingPunct="0"/>
            <a:r>
              <a:rPr lang="en-US" altLang="zh-CN" dirty="0"/>
              <a:t>Ranging-based services</a:t>
            </a:r>
            <a:r>
              <a:rPr lang="en-US" altLang="zh-CN" dirty="0" smtClean="0"/>
              <a:t> utilize the distance and angle betw</a:t>
            </a:r>
            <a:r>
              <a:rPr lang="en-US" altLang="zh-CN" dirty="0" smtClean="0"/>
              <a:t>een two devices to interact with, control or locate a specific device</a:t>
            </a:r>
            <a:r>
              <a:rPr lang="en-US" altLang="zh-CN" dirty="0" smtClean="0"/>
              <a:t>.</a:t>
            </a:r>
            <a:endParaRPr lang="en-US" altLang="zh-CN" dirty="0" smtClean="0"/>
          </a:p>
          <a:p>
            <a:pPr hangingPunct="0"/>
            <a:r>
              <a:rPr lang="en-US" altLang="en-GB" dirty="0"/>
              <a:t>It has be wide</a:t>
            </a:r>
            <a:r>
              <a:rPr lang="en-US" altLang="en-GB" dirty="0"/>
              <a:t>ly </a:t>
            </a:r>
            <a:r>
              <a:rPr lang="en-US" altLang="en-GB" dirty="0"/>
              <a:t>used in a variety of verticals, e.g. consumer, smart home, smart city, smart transportation, smart retail, and industry 4.0.</a:t>
            </a:r>
            <a:endParaRPr lang="en-US" altLang="en-GB" dirty="0"/>
          </a:p>
          <a:p>
            <a:pPr hangingPunct="0"/>
            <a:r>
              <a:rPr lang="en-US" altLang="zh-CN" dirty="0"/>
              <a:t>In TS22.261, relative positioning requirement is defined. However, it considers only the relative distance, not the angle. In many use cases, it is important to know the angle between devices. Besides, TS22.261 considers very limited use cases for relative positioning. Actually, there are many new emerging use cases which may require the relative distance accuracy below 0.1 meter.</a:t>
            </a:r>
            <a:endParaRPr lang="zh-CN" altLang="zh-CN"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3200" b="1" dirty="0" smtClean="0">
                <a:solidFill>
                  <a:srgbClr val="7030A0"/>
                </a:solidFill>
                <a:effectLst>
                  <a:outerShdw blurRad="38100" dist="38100" dir="2700000" algn="tl">
                    <a:srgbClr val="000000">
                      <a:alpha val="43137"/>
                    </a:srgbClr>
                  </a:outerShdw>
                </a:effectLst>
              </a:rPr>
              <a:t>Example Use case- Smart Home</a:t>
            </a:r>
            <a:r>
              <a:rPr kumimoji="1" lang="en-US" altLang="zh-CN" sz="3200" b="1" dirty="0" smtClean="0">
                <a:solidFill>
                  <a:srgbClr val="7030A0"/>
                </a:solidFill>
                <a:effectLst>
                  <a:outerShdw blurRad="38100" dist="38100" dir="2700000" algn="tl">
                    <a:srgbClr val="000000">
                      <a:alpha val="43137"/>
                    </a:srgbClr>
                  </a:outerShdw>
                </a:effectLst>
              </a:rPr>
              <a:t> </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838200" y="1123950"/>
            <a:ext cx="10515600" cy="1765935"/>
          </a:xfrm>
        </p:spPr>
        <p:txBody>
          <a:bodyPr>
            <a:normAutofit fontScale="90000"/>
          </a:bodyPr>
          <a:lstStyle/>
          <a:p>
            <a:r>
              <a:rPr kumimoji="1" lang="en-US" altLang="zh-CN" dirty="0"/>
              <a:t>Scenario: smart control of devices using voice assistant</a:t>
            </a:r>
            <a:endParaRPr kumimoji="1" lang="en-US" altLang="zh-CN" dirty="0"/>
          </a:p>
          <a:p>
            <a:pPr lvl="1"/>
            <a:r>
              <a:rPr kumimoji="1" lang="en-US" altLang="zh-CN" dirty="0"/>
              <a:t>There are multiple devices with the same type, e.g. TV in both living room and bedroom, user with ranging</a:t>
            </a:r>
            <a:r>
              <a:rPr kumimoji="1" lang="en-US" altLang="zh-CN" dirty="0"/>
              <a:t>-enabled smartphone doesn’t need to tell the voice assistant exactly which one to control, he/she can simply say “turn off the TV”, the voice assistant will choose the one it points at to control.</a:t>
            </a:r>
            <a:endParaRPr kumimoji="1" lang="en-US" altLang="zh-CN" dirty="0"/>
          </a:p>
          <a:p>
            <a:pPr marL="0" indent="0">
              <a:buNone/>
            </a:pPr>
            <a:endParaRPr kumimoji="1" lang="en-US" altLang="zh-CN"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pic>
        <p:nvPicPr>
          <p:cNvPr id="10" name="图片 9"/>
          <p:cNvPicPr>
            <a:picLocks noChangeAspect="1"/>
          </p:cNvPicPr>
          <p:nvPr/>
        </p:nvPicPr>
        <p:blipFill>
          <a:blip r:embed="rId1"/>
          <a:stretch>
            <a:fillRect/>
          </a:stretch>
        </p:blipFill>
        <p:spPr>
          <a:xfrm>
            <a:off x="2995295" y="2996565"/>
            <a:ext cx="2032000" cy="1397000"/>
          </a:xfrm>
          <a:prstGeom prst="rect">
            <a:avLst/>
          </a:prstGeom>
        </p:spPr>
      </p:pic>
      <p:pic>
        <p:nvPicPr>
          <p:cNvPr id="11" name="图片 10"/>
          <p:cNvPicPr>
            <a:picLocks noChangeAspect="1"/>
          </p:cNvPicPr>
          <p:nvPr/>
        </p:nvPicPr>
        <p:blipFill>
          <a:blip r:embed="rId2"/>
          <a:stretch>
            <a:fillRect/>
          </a:stretch>
        </p:blipFill>
        <p:spPr>
          <a:xfrm>
            <a:off x="6858000" y="2950845"/>
            <a:ext cx="2032000" cy="1397000"/>
          </a:xfrm>
          <a:prstGeom prst="rect">
            <a:avLst/>
          </a:prstGeom>
        </p:spPr>
      </p:pic>
      <p:pic>
        <p:nvPicPr>
          <p:cNvPr id="13" name="图片 12"/>
          <p:cNvPicPr>
            <a:picLocks noChangeAspect="1"/>
          </p:cNvPicPr>
          <p:nvPr/>
        </p:nvPicPr>
        <p:blipFill>
          <a:blip r:embed="rId3"/>
          <a:stretch>
            <a:fillRect/>
          </a:stretch>
        </p:blipFill>
        <p:spPr>
          <a:xfrm rot="2400000">
            <a:off x="5917565" y="5107305"/>
            <a:ext cx="1036955" cy="1036955"/>
          </a:xfrm>
          <a:prstGeom prst="rect">
            <a:avLst/>
          </a:prstGeom>
        </p:spPr>
      </p:pic>
      <p:cxnSp>
        <p:nvCxnSpPr>
          <p:cNvPr id="14" name="直接箭头连接符 13"/>
          <p:cNvCxnSpPr>
            <a:stCxn id="13" idx="0"/>
          </p:cNvCxnSpPr>
          <p:nvPr/>
        </p:nvCxnSpPr>
        <p:spPr>
          <a:xfrm flipV="1">
            <a:off x="6769100" y="4672965"/>
            <a:ext cx="397510" cy="555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070725" y="4860290"/>
            <a:ext cx="4681855" cy="1198880"/>
          </a:xfrm>
          <a:prstGeom prst="rect">
            <a:avLst/>
          </a:prstGeom>
          <a:noFill/>
        </p:spPr>
        <p:txBody>
          <a:bodyPr wrap="square" rtlCol="0">
            <a:spAutoFit/>
          </a:bodyPr>
          <a:p>
            <a:r>
              <a:rPr lang="en-US" altLang="zh-CN"/>
              <a:t>1. points to the TV user would like to control</a:t>
            </a:r>
            <a:endParaRPr lang="en-US" altLang="zh-CN"/>
          </a:p>
          <a:p>
            <a:r>
              <a:rPr lang="en-US" altLang="zh-CN"/>
              <a:t>2. tells the voice assistant to turn off the TV</a:t>
            </a:r>
            <a:endParaRPr lang="en-US" altLang="zh-CN"/>
          </a:p>
          <a:p>
            <a:r>
              <a:rPr lang="en-US" altLang="zh-CN"/>
              <a:t>3. the TV that is pointed at is turned off</a:t>
            </a:r>
            <a:r>
              <a:rPr lang="zh-CN" altLang="en-US"/>
              <a:t>（</a:t>
            </a:r>
            <a:r>
              <a:rPr lang="en-US" altLang="zh-CN"/>
              <a:t>relative distance+AOA</a:t>
            </a:r>
            <a:r>
              <a:rPr lang="zh-CN" altLang="en-US"/>
              <a:t>）</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3200" b="1" dirty="0" smtClean="0">
                <a:solidFill>
                  <a:srgbClr val="7030A0"/>
                </a:solidFill>
                <a:effectLst>
                  <a:outerShdw blurRad="38100" dist="38100" dir="2700000" algn="tl">
                    <a:srgbClr val="000000">
                      <a:alpha val="43137"/>
                    </a:srgbClr>
                  </a:outerShdw>
                </a:effectLst>
              </a:rPr>
              <a:t>Example Use case- Consumer </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838200" y="1123950"/>
            <a:ext cx="10515600" cy="1765935"/>
          </a:xfrm>
        </p:spPr>
        <p:txBody>
          <a:bodyPr>
            <a:normAutofit/>
          </a:bodyPr>
          <a:lstStyle/>
          <a:p>
            <a:r>
              <a:rPr kumimoji="1" lang="en-US" altLang="zh-CN" dirty="0"/>
              <a:t>Scenario: enhanced video/picture sharing between devices</a:t>
            </a:r>
            <a:endParaRPr kumimoji="1" lang="en-US" altLang="zh-CN" dirty="0"/>
          </a:p>
          <a:p>
            <a:pPr lvl="1"/>
            <a:r>
              <a:rPr kumimoji="1" lang="en-US" altLang="zh-CN" dirty="0"/>
              <a:t>You have many friends with you, and </a:t>
            </a:r>
            <a:r>
              <a:rPr kumimoji="1" lang="en-US" altLang="zh-CN" dirty="0"/>
              <a:t>you have taken a lot of pictures and videos, you would like to share these pictures/videos with Alice.</a:t>
            </a:r>
            <a:endParaRPr kumimoji="1" lang="en-US" altLang="zh-CN" dirty="0"/>
          </a:p>
          <a:p>
            <a:pPr marL="0" indent="0">
              <a:buNone/>
            </a:pPr>
            <a:endParaRPr kumimoji="1" lang="en-US" altLang="zh-CN"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15" name="文本框 14"/>
          <p:cNvSpPr txBox="1"/>
          <p:nvPr/>
        </p:nvSpPr>
        <p:spPr>
          <a:xfrm>
            <a:off x="5184140" y="2967990"/>
            <a:ext cx="6130925" cy="1753235"/>
          </a:xfrm>
          <a:prstGeom prst="rect">
            <a:avLst/>
          </a:prstGeom>
          <a:noFill/>
        </p:spPr>
        <p:txBody>
          <a:bodyPr wrap="none" rtlCol="0">
            <a:spAutoFit/>
          </a:bodyPr>
          <a:p>
            <a:pPr algn="l"/>
            <a:r>
              <a:rPr lang="en-US" altLang="zh-CN"/>
              <a:t>Steps</a:t>
            </a:r>
            <a:r>
              <a:rPr lang="zh-CN" altLang="en-US"/>
              <a:t>：</a:t>
            </a:r>
            <a:endParaRPr lang="en-US" altLang="zh-CN"/>
          </a:p>
          <a:p>
            <a:pPr algn="l"/>
            <a:r>
              <a:rPr lang="en-US" altLang="zh-CN"/>
              <a:t>1. You choose the picture/videos you would like to share</a:t>
            </a:r>
            <a:endParaRPr lang="en-US" altLang="zh-CN"/>
          </a:p>
          <a:p>
            <a:pPr algn="l"/>
            <a:r>
              <a:rPr lang="en-US" altLang="zh-CN"/>
              <a:t>2. You points your phone at Alice</a:t>
            </a:r>
            <a:r>
              <a:rPr lang="zh-CN" altLang="en-US">
                <a:sym typeface="+mn-ea"/>
              </a:rPr>
              <a:t>（</a:t>
            </a:r>
            <a:r>
              <a:rPr lang="en-US" altLang="zh-CN">
                <a:sym typeface="+mn-ea"/>
              </a:rPr>
              <a:t>relative distance+AOA</a:t>
            </a:r>
            <a:r>
              <a:rPr lang="zh-CN" altLang="en-US">
                <a:sym typeface="+mn-ea"/>
              </a:rPr>
              <a:t>）</a:t>
            </a:r>
            <a:endParaRPr lang="en-US" altLang="zh-CN"/>
          </a:p>
          <a:p>
            <a:pPr algn="l"/>
            <a:r>
              <a:rPr lang="en-US" altLang="zh-CN"/>
              <a:t>3. Your phone automatically pop ups Alice for you to choose</a:t>
            </a:r>
            <a:endParaRPr lang="en-US" altLang="zh-CN"/>
          </a:p>
          <a:p>
            <a:pPr algn="l"/>
            <a:r>
              <a:rPr lang="en-US" altLang="zh-CN"/>
              <a:t>4. You choose Alice</a:t>
            </a:r>
            <a:endParaRPr lang="en-US" altLang="zh-CN"/>
          </a:p>
          <a:p>
            <a:pPr algn="l"/>
            <a:r>
              <a:rPr lang="en-US" altLang="zh-CN"/>
              <a:t>5. Pictures/videos are sent to Alice.</a:t>
            </a:r>
            <a:endParaRPr lang="en-US" altLang="zh-CN"/>
          </a:p>
        </p:txBody>
      </p:sp>
      <p:pic>
        <p:nvPicPr>
          <p:cNvPr id="5" name="图片 4"/>
          <p:cNvPicPr>
            <a:picLocks noChangeAspect="1"/>
          </p:cNvPicPr>
          <p:nvPr/>
        </p:nvPicPr>
        <p:blipFill>
          <a:blip r:embed="rId1"/>
          <a:stretch>
            <a:fillRect/>
          </a:stretch>
        </p:blipFill>
        <p:spPr>
          <a:xfrm>
            <a:off x="1592580" y="3207385"/>
            <a:ext cx="1036955" cy="1036955"/>
          </a:xfrm>
          <a:prstGeom prst="rect">
            <a:avLst/>
          </a:prstGeom>
        </p:spPr>
      </p:pic>
      <p:pic>
        <p:nvPicPr>
          <p:cNvPr id="6" name="图片 5"/>
          <p:cNvPicPr>
            <a:picLocks noChangeAspect="1"/>
          </p:cNvPicPr>
          <p:nvPr/>
        </p:nvPicPr>
        <p:blipFill>
          <a:blip r:embed="rId1"/>
          <a:stretch>
            <a:fillRect/>
          </a:stretch>
        </p:blipFill>
        <p:spPr>
          <a:xfrm>
            <a:off x="2760980" y="2786380"/>
            <a:ext cx="1036955" cy="1036955"/>
          </a:xfrm>
          <a:prstGeom prst="rect">
            <a:avLst/>
          </a:prstGeom>
        </p:spPr>
      </p:pic>
      <p:pic>
        <p:nvPicPr>
          <p:cNvPr id="7" name="图片 6"/>
          <p:cNvPicPr>
            <a:picLocks noChangeAspect="1"/>
          </p:cNvPicPr>
          <p:nvPr/>
        </p:nvPicPr>
        <p:blipFill>
          <a:blip r:embed="rId1"/>
          <a:stretch>
            <a:fillRect/>
          </a:stretch>
        </p:blipFill>
        <p:spPr>
          <a:xfrm>
            <a:off x="3797935" y="3823335"/>
            <a:ext cx="1036955" cy="1036955"/>
          </a:xfrm>
          <a:prstGeom prst="rect">
            <a:avLst/>
          </a:prstGeom>
        </p:spPr>
      </p:pic>
      <p:pic>
        <p:nvPicPr>
          <p:cNvPr id="9" name="图片 8"/>
          <p:cNvPicPr>
            <a:picLocks noChangeAspect="1"/>
          </p:cNvPicPr>
          <p:nvPr/>
        </p:nvPicPr>
        <p:blipFill>
          <a:blip r:embed="rId1"/>
          <a:stretch>
            <a:fillRect/>
          </a:stretch>
        </p:blipFill>
        <p:spPr>
          <a:xfrm>
            <a:off x="1463040" y="5107305"/>
            <a:ext cx="1036955" cy="1036955"/>
          </a:xfrm>
          <a:prstGeom prst="rect">
            <a:avLst/>
          </a:prstGeom>
        </p:spPr>
      </p:pic>
      <p:pic>
        <p:nvPicPr>
          <p:cNvPr id="12" name="图片 11"/>
          <p:cNvPicPr>
            <a:picLocks noChangeAspect="1"/>
          </p:cNvPicPr>
          <p:nvPr/>
        </p:nvPicPr>
        <p:blipFill>
          <a:blip r:embed="rId1"/>
          <a:stretch>
            <a:fillRect/>
          </a:stretch>
        </p:blipFill>
        <p:spPr>
          <a:xfrm>
            <a:off x="3666490" y="5319395"/>
            <a:ext cx="1036955" cy="1036955"/>
          </a:xfrm>
          <a:prstGeom prst="rect">
            <a:avLst/>
          </a:prstGeom>
        </p:spPr>
      </p:pic>
      <p:pic>
        <p:nvPicPr>
          <p:cNvPr id="16" name="图片 15"/>
          <p:cNvPicPr>
            <a:picLocks noChangeAspect="1"/>
          </p:cNvPicPr>
          <p:nvPr/>
        </p:nvPicPr>
        <p:blipFill>
          <a:blip r:embed="rId1"/>
          <a:stretch>
            <a:fillRect/>
          </a:stretch>
        </p:blipFill>
        <p:spPr>
          <a:xfrm rot="4020000">
            <a:off x="2548890" y="4549775"/>
            <a:ext cx="1036955" cy="1036955"/>
          </a:xfrm>
          <a:prstGeom prst="rect">
            <a:avLst/>
          </a:prstGeom>
        </p:spPr>
      </p:pic>
      <p:cxnSp>
        <p:nvCxnSpPr>
          <p:cNvPr id="17" name="直接箭头连接符 16"/>
          <p:cNvCxnSpPr/>
          <p:nvPr/>
        </p:nvCxnSpPr>
        <p:spPr>
          <a:xfrm rot="1620000" flipV="1">
            <a:off x="3608705" y="4431030"/>
            <a:ext cx="397510" cy="555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3200" b="1" dirty="0" smtClean="0">
                <a:solidFill>
                  <a:srgbClr val="7030A0"/>
                </a:solidFill>
                <a:effectLst>
                  <a:outerShdw blurRad="38100" dist="38100" dir="2700000" algn="tl">
                    <a:srgbClr val="000000">
                      <a:alpha val="43137"/>
                    </a:srgbClr>
                  </a:outerShdw>
                </a:effectLst>
              </a:rPr>
              <a:t>Example Use case- Retailer</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838200" y="1123950"/>
            <a:ext cx="10515600" cy="1765935"/>
          </a:xfrm>
        </p:spPr>
        <p:txBody>
          <a:bodyPr>
            <a:normAutofit/>
          </a:bodyPr>
          <a:lstStyle/>
          <a:p>
            <a:r>
              <a:rPr kumimoji="1" lang="en-US" altLang="zh-CN" dirty="0"/>
              <a:t>Scenario: Find the products you would like to buy</a:t>
            </a:r>
            <a:endParaRPr kumimoji="1" lang="en-US" altLang="zh-CN" dirty="0"/>
          </a:p>
          <a:p>
            <a:pPr lvl="1"/>
            <a:r>
              <a:rPr kumimoji="1" lang="en-US" altLang="zh-CN" dirty="0"/>
              <a:t>You are in a supermarket, and you would like to buy a vaccum cleaner, but you have difficulty to find it.</a:t>
            </a:r>
            <a:endParaRPr kumimoji="1" lang="en-US" altLang="zh-CN" dirty="0"/>
          </a:p>
          <a:p>
            <a:pPr marL="0" indent="0">
              <a:buNone/>
            </a:pPr>
            <a:endParaRPr kumimoji="1" lang="en-US" altLang="zh-CN"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15" name="文本框 14"/>
          <p:cNvSpPr txBox="1"/>
          <p:nvPr/>
        </p:nvSpPr>
        <p:spPr>
          <a:xfrm>
            <a:off x="6743700" y="2552700"/>
            <a:ext cx="5178425" cy="2030095"/>
          </a:xfrm>
          <a:prstGeom prst="rect">
            <a:avLst/>
          </a:prstGeom>
          <a:noFill/>
        </p:spPr>
        <p:txBody>
          <a:bodyPr wrap="square" rtlCol="0">
            <a:spAutoFit/>
          </a:bodyPr>
          <a:p>
            <a:r>
              <a:rPr lang="en-US" altLang="zh-CN"/>
              <a:t>Steps</a:t>
            </a:r>
            <a:r>
              <a:rPr lang="zh-CN" altLang="en-US"/>
              <a:t>：</a:t>
            </a:r>
            <a:endParaRPr lang="en-US" altLang="zh-CN"/>
          </a:p>
          <a:p>
            <a:r>
              <a:rPr lang="en-US" altLang="zh-CN"/>
              <a:t>1. You choose the </a:t>
            </a:r>
            <a:r>
              <a:rPr kumimoji="1" lang="en-US" altLang="zh-CN" dirty="0">
                <a:sym typeface="+mn-ea"/>
              </a:rPr>
              <a:t>vaccum cleaner</a:t>
            </a:r>
            <a:r>
              <a:rPr lang="en-US" altLang="zh-CN"/>
              <a:t> you would like to buy using the phone/tablet</a:t>
            </a:r>
            <a:endParaRPr lang="en-US" altLang="zh-CN"/>
          </a:p>
          <a:p>
            <a:r>
              <a:rPr lang="en-US" altLang="zh-CN"/>
              <a:t>2. The phone/tablet show you the direction you should go towards</a:t>
            </a:r>
            <a:r>
              <a:rPr lang="zh-CN" altLang="en-US">
                <a:sym typeface="+mn-ea"/>
              </a:rPr>
              <a:t>（</a:t>
            </a:r>
            <a:r>
              <a:rPr lang="en-US" altLang="zh-CN">
                <a:sym typeface="+mn-ea"/>
              </a:rPr>
              <a:t>relative distance+AOA</a:t>
            </a:r>
            <a:r>
              <a:rPr lang="zh-CN" altLang="en-US">
                <a:sym typeface="+mn-ea"/>
              </a:rPr>
              <a:t>）</a:t>
            </a:r>
            <a:endParaRPr lang="en-US" altLang="zh-CN"/>
          </a:p>
          <a:p>
            <a:r>
              <a:rPr lang="en-US" altLang="zh-CN"/>
              <a:t>3. You arrive at the place where the vaccum cleaner locates.</a:t>
            </a:r>
            <a:endParaRPr lang="en-US" altLang="zh-CN"/>
          </a:p>
        </p:txBody>
      </p:sp>
      <p:pic>
        <p:nvPicPr>
          <p:cNvPr id="11" name="图片 16"/>
          <p:cNvPicPr>
            <a:picLocks noChangeAspect="1"/>
          </p:cNvPicPr>
          <p:nvPr/>
        </p:nvPicPr>
        <p:blipFill>
          <a:blip r:embed="rId1"/>
          <a:stretch>
            <a:fillRect/>
          </a:stretch>
        </p:blipFill>
        <p:spPr>
          <a:xfrm>
            <a:off x="433070" y="2546350"/>
            <a:ext cx="6045835" cy="27501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3200" b="1" dirty="0" smtClean="0">
                <a:solidFill>
                  <a:srgbClr val="7030A0"/>
                </a:solidFill>
                <a:effectLst>
                  <a:outerShdw blurRad="38100" dist="38100" dir="2700000" algn="tl">
                    <a:srgbClr val="000000">
                      <a:alpha val="43137"/>
                    </a:srgbClr>
                  </a:outerShdw>
                </a:effectLst>
              </a:rPr>
              <a:t>Objectives</a:t>
            </a:r>
            <a:endParaRPr kumimoji="1" lang="zh-CN" altLang="en-US" sz="3200" b="1" dirty="0">
              <a:solidFill>
                <a:srgbClr val="7030A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a:bodyPr>
          <a:lstStyle/>
          <a:p>
            <a:pPr hangingPunct="0"/>
            <a:r>
              <a:rPr lang="en-GB" altLang="zh-CN" dirty="0"/>
              <a:t>The objectives include:</a:t>
            </a:r>
            <a:endParaRPr lang="zh-CN" altLang="zh-CN" dirty="0"/>
          </a:p>
          <a:p>
            <a:pPr lvl="1" hangingPunct="0"/>
            <a:r>
              <a:rPr lang="en-GB" altLang="zh-CN" dirty="0" smtClean="0"/>
              <a:t>Identify Use cases and potential requirements to allow ranging. </a:t>
            </a:r>
            <a:endParaRPr lang="en-GB" altLang="zh-CN" dirty="0" smtClean="0"/>
          </a:p>
          <a:p>
            <a:pPr lvl="1" hangingPunct="0"/>
            <a:r>
              <a:rPr lang="en-GB" altLang="zh-CN" dirty="0" smtClean="0"/>
              <a:t>Gap analysis with existing mechanisms to enable ranging.</a:t>
            </a:r>
            <a:endParaRPr lang="en-GB" altLang="zh-CN" dirty="0" smtClean="0"/>
          </a:p>
          <a:p>
            <a:pPr lvl="2" hangingPunct="0"/>
            <a:endParaRPr lang="zh-CN" altLang="zh-CN" dirty="0"/>
          </a:p>
          <a:p>
            <a:endParaRPr kumimoji="1" lang="zh-CN" altLang="en-US" dirty="0"/>
          </a:p>
        </p:txBody>
      </p:sp>
      <p:sp>
        <p:nvSpPr>
          <p:cNvPr id="4" name="页脚占位符 3"/>
          <p:cNvSpPr>
            <a:spLocks noGrp="1"/>
          </p:cNvSpPr>
          <p:nvPr>
            <p:ph type="ftr" sz="quarter" idx="11"/>
          </p:nvPr>
        </p:nvSpPr>
        <p:spPr/>
        <p:txBody>
          <a:bodyPr/>
          <a:lstStyle/>
          <a:p>
            <a:pPr>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XIAO MI</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Tree>
  </p:cSld>
  <p:clrMapOvr>
    <a:masterClrMapping/>
  </p:clrMapOvr>
</p:sld>
</file>

<file path=ppt/theme/theme1.xml><?xml version="1.0" encoding="utf-8"?>
<a:theme xmlns:a="http://schemas.openxmlformats.org/drawingml/2006/main" name="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标准与新技术部_个人</Template>
  <TotalTime>0</TotalTime>
  <Words>2580</Words>
  <Application>WPS 演示</Application>
  <PresentationFormat>宽屏</PresentationFormat>
  <Paragraphs>71</Paragraphs>
  <Slides>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Arial</vt:lpstr>
      <vt:lpstr>宋体</vt:lpstr>
      <vt:lpstr>Wingdings</vt:lpstr>
      <vt:lpstr>等线 Light</vt:lpstr>
      <vt:lpstr>等线</vt:lpstr>
      <vt:lpstr>微软雅黑</vt:lpstr>
      <vt:lpstr>Arial Unicode MS</vt:lpstr>
      <vt:lpstr>Calibri</vt:lpstr>
      <vt:lpstr>标准与新技术部_个人</vt:lpstr>
      <vt:lpstr>1_标准与新技术部_个人</vt:lpstr>
      <vt:lpstr>Study on Ranging-based services</vt:lpstr>
      <vt:lpstr>Motivation</vt:lpstr>
      <vt:lpstr>Example Use case- Smart Home </vt:lpstr>
      <vt:lpstr>Example Use case- Consumer </vt:lpstr>
      <vt:lpstr>Example Use case- Retailer</vt:lpstr>
      <vt:lpstr>Objectives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 Lei</dc:creator>
  <cp:lastModifiedBy>xavier</cp:lastModifiedBy>
  <cp:revision>70</cp:revision>
  <dcterms:created xsi:type="dcterms:W3CDTF">2020-04-08T07:55:00Z</dcterms:created>
  <dcterms:modified xsi:type="dcterms:W3CDTF">2020-05-08T09:08:02Z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