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59" r:id="rId4"/>
    <p:sldId id="260" r:id="rId5"/>
    <p:sldId id="266" r:id="rId6"/>
    <p:sldId id="268" r:id="rId7"/>
    <p:sldId id="271" r:id="rId8"/>
    <p:sldId id="264"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9" d="100"/>
          <a:sy n="119" d="100"/>
        </p:scale>
        <p:origin x="114" y="1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F8C9CEF-DC59-48D8-A440-32C2C4B3B9B6}" type="datetimeFigureOut">
              <a:rPr lang="zh-CN" altLang="en-US" smtClean="0"/>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3F530A-6FF3-4FD7-8B9E-A4AE349F3257}" type="slidenum">
              <a:rPr lang="zh-CN" altLang="en-US" smtClean="0"/>
              <a:t>‹#›</a:t>
            </a:fld>
            <a:endParaRPr lang="zh-CN" altLang="en-US"/>
          </a:p>
        </p:txBody>
      </p:sp>
    </p:spTree>
    <p:extLst>
      <p:ext uri="{BB962C8B-B14F-4D97-AF65-F5344CB8AC3E}">
        <p14:creationId xmlns:p14="http://schemas.microsoft.com/office/powerpoint/2010/main" val="2286294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F8C9CEF-DC59-48D8-A440-32C2C4B3B9B6}" type="datetimeFigureOut">
              <a:rPr lang="zh-CN" altLang="en-US" smtClean="0"/>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3F530A-6FF3-4FD7-8B9E-A4AE349F3257}" type="slidenum">
              <a:rPr lang="zh-CN" altLang="en-US" smtClean="0"/>
              <a:t>‹#›</a:t>
            </a:fld>
            <a:endParaRPr lang="zh-CN" altLang="en-US"/>
          </a:p>
        </p:txBody>
      </p:sp>
    </p:spTree>
    <p:extLst>
      <p:ext uri="{BB962C8B-B14F-4D97-AF65-F5344CB8AC3E}">
        <p14:creationId xmlns:p14="http://schemas.microsoft.com/office/powerpoint/2010/main" val="3841115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F8C9CEF-DC59-48D8-A440-32C2C4B3B9B6}" type="datetimeFigureOut">
              <a:rPr lang="zh-CN" altLang="en-US" smtClean="0"/>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3F530A-6FF3-4FD7-8B9E-A4AE349F3257}" type="slidenum">
              <a:rPr lang="zh-CN" altLang="en-US" smtClean="0"/>
              <a:t>‹#›</a:t>
            </a:fld>
            <a:endParaRPr lang="zh-CN" altLang="en-US"/>
          </a:p>
        </p:txBody>
      </p:sp>
    </p:spTree>
    <p:extLst>
      <p:ext uri="{BB962C8B-B14F-4D97-AF65-F5344CB8AC3E}">
        <p14:creationId xmlns:p14="http://schemas.microsoft.com/office/powerpoint/2010/main" val="2809581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F8C9CEF-DC59-48D8-A440-32C2C4B3B9B6}" type="datetimeFigureOut">
              <a:rPr lang="zh-CN" altLang="en-US" smtClean="0"/>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3F530A-6FF3-4FD7-8B9E-A4AE349F3257}" type="slidenum">
              <a:rPr lang="zh-CN" altLang="en-US" smtClean="0"/>
              <a:t>‹#›</a:t>
            </a:fld>
            <a:endParaRPr lang="zh-CN" altLang="en-US"/>
          </a:p>
        </p:txBody>
      </p:sp>
    </p:spTree>
    <p:extLst>
      <p:ext uri="{BB962C8B-B14F-4D97-AF65-F5344CB8AC3E}">
        <p14:creationId xmlns:p14="http://schemas.microsoft.com/office/powerpoint/2010/main" val="2263129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F8C9CEF-DC59-48D8-A440-32C2C4B3B9B6}" type="datetimeFigureOut">
              <a:rPr lang="zh-CN" altLang="en-US" smtClean="0"/>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3F530A-6FF3-4FD7-8B9E-A4AE349F3257}" type="slidenum">
              <a:rPr lang="zh-CN" altLang="en-US" smtClean="0"/>
              <a:t>‹#›</a:t>
            </a:fld>
            <a:endParaRPr lang="zh-CN" altLang="en-US"/>
          </a:p>
        </p:txBody>
      </p:sp>
    </p:spTree>
    <p:extLst>
      <p:ext uri="{BB962C8B-B14F-4D97-AF65-F5344CB8AC3E}">
        <p14:creationId xmlns:p14="http://schemas.microsoft.com/office/powerpoint/2010/main" val="3623972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F8C9CEF-DC59-48D8-A440-32C2C4B3B9B6}" type="datetimeFigureOut">
              <a:rPr lang="zh-CN" altLang="en-US" smtClean="0"/>
              <a:t>2020/5/8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E3F530A-6FF3-4FD7-8B9E-A4AE349F3257}" type="slidenum">
              <a:rPr lang="zh-CN" altLang="en-US" smtClean="0"/>
              <a:t>‹#›</a:t>
            </a:fld>
            <a:endParaRPr lang="zh-CN" altLang="en-US"/>
          </a:p>
        </p:txBody>
      </p:sp>
    </p:spTree>
    <p:extLst>
      <p:ext uri="{BB962C8B-B14F-4D97-AF65-F5344CB8AC3E}">
        <p14:creationId xmlns:p14="http://schemas.microsoft.com/office/powerpoint/2010/main" val="58101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F8C9CEF-DC59-48D8-A440-32C2C4B3B9B6}" type="datetimeFigureOut">
              <a:rPr lang="zh-CN" altLang="en-US" smtClean="0"/>
              <a:t>2020/5/8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E3F530A-6FF3-4FD7-8B9E-A4AE349F3257}" type="slidenum">
              <a:rPr lang="zh-CN" altLang="en-US" smtClean="0"/>
              <a:t>‹#›</a:t>
            </a:fld>
            <a:endParaRPr lang="zh-CN" altLang="en-US"/>
          </a:p>
        </p:txBody>
      </p:sp>
    </p:spTree>
    <p:extLst>
      <p:ext uri="{BB962C8B-B14F-4D97-AF65-F5344CB8AC3E}">
        <p14:creationId xmlns:p14="http://schemas.microsoft.com/office/powerpoint/2010/main" val="4208622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F8C9CEF-DC59-48D8-A440-32C2C4B3B9B6}" type="datetimeFigureOut">
              <a:rPr lang="zh-CN" altLang="en-US" smtClean="0"/>
              <a:t>2020/5/8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E3F530A-6FF3-4FD7-8B9E-A4AE349F3257}" type="slidenum">
              <a:rPr lang="zh-CN" altLang="en-US" smtClean="0"/>
              <a:t>‹#›</a:t>
            </a:fld>
            <a:endParaRPr lang="zh-CN" altLang="en-US"/>
          </a:p>
        </p:txBody>
      </p:sp>
    </p:spTree>
    <p:extLst>
      <p:ext uri="{BB962C8B-B14F-4D97-AF65-F5344CB8AC3E}">
        <p14:creationId xmlns:p14="http://schemas.microsoft.com/office/powerpoint/2010/main" val="2834529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F8C9CEF-DC59-48D8-A440-32C2C4B3B9B6}" type="datetimeFigureOut">
              <a:rPr lang="zh-CN" altLang="en-US" smtClean="0"/>
              <a:t>2020/5/8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E3F530A-6FF3-4FD7-8B9E-A4AE349F3257}" type="slidenum">
              <a:rPr lang="zh-CN" altLang="en-US" smtClean="0"/>
              <a:t>‹#›</a:t>
            </a:fld>
            <a:endParaRPr lang="zh-CN" altLang="en-US"/>
          </a:p>
        </p:txBody>
      </p:sp>
    </p:spTree>
    <p:extLst>
      <p:ext uri="{BB962C8B-B14F-4D97-AF65-F5344CB8AC3E}">
        <p14:creationId xmlns:p14="http://schemas.microsoft.com/office/powerpoint/2010/main" val="6910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F8C9CEF-DC59-48D8-A440-32C2C4B3B9B6}" type="datetimeFigureOut">
              <a:rPr lang="zh-CN" altLang="en-US" smtClean="0"/>
              <a:t>2020/5/8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E3F530A-6FF3-4FD7-8B9E-A4AE349F3257}" type="slidenum">
              <a:rPr lang="zh-CN" altLang="en-US" smtClean="0"/>
              <a:t>‹#›</a:t>
            </a:fld>
            <a:endParaRPr lang="zh-CN" altLang="en-US"/>
          </a:p>
        </p:txBody>
      </p:sp>
    </p:spTree>
    <p:extLst>
      <p:ext uri="{BB962C8B-B14F-4D97-AF65-F5344CB8AC3E}">
        <p14:creationId xmlns:p14="http://schemas.microsoft.com/office/powerpoint/2010/main" val="31944146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F8C9CEF-DC59-48D8-A440-32C2C4B3B9B6}" type="datetimeFigureOut">
              <a:rPr lang="zh-CN" altLang="en-US" smtClean="0"/>
              <a:t>2020/5/8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E3F530A-6FF3-4FD7-8B9E-A4AE349F3257}" type="slidenum">
              <a:rPr lang="zh-CN" altLang="en-US" smtClean="0"/>
              <a:t>‹#›</a:t>
            </a:fld>
            <a:endParaRPr lang="zh-CN" altLang="en-US"/>
          </a:p>
        </p:txBody>
      </p:sp>
    </p:spTree>
    <p:extLst>
      <p:ext uri="{BB962C8B-B14F-4D97-AF65-F5344CB8AC3E}">
        <p14:creationId xmlns:p14="http://schemas.microsoft.com/office/powerpoint/2010/main" val="3672851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8C9CEF-DC59-48D8-A440-32C2C4B3B9B6}" type="datetimeFigureOut">
              <a:rPr lang="zh-CN" altLang="en-US" smtClean="0"/>
              <a:t>2020/5/8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3F530A-6FF3-4FD7-8B9E-A4AE349F3257}" type="slidenum">
              <a:rPr lang="zh-CN" altLang="en-US" smtClean="0"/>
              <a:t>‹#›</a:t>
            </a:fld>
            <a:endParaRPr lang="zh-CN" altLang="en-US"/>
          </a:p>
        </p:txBody>
      </p:sp>
    </p:spTree>
    <p:extLst>
      <p:ext uri="{BB962C8B-B14F-4D97-AF65-F5344CB8AC3E}">
        <p14:creationId xmlns:p14="http://schemas.microsoft.com/office/powerpoint/2010/main" val="33139018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dirty="0" smtClean="0"/>
              <a:t>Motivation for R18 5G multi-media enhancements SID</a:t>
            </a:r>
            <a:endParaRPr lang="zh-CN" altLang="en-US" dirty="0"/>
          </a:p>
        </p:txBody>
      </p:sp>
      <p:sp>
        <p:nvSpPr>
          <p:cNvPr id="3" name="副标题 2"/>
          <p:cNvSpPr>
            <a:spLocks noGrp="1"/>
          </p:cNvSpPr>
          <p:nvPr>
            <p:ph type="subTitle" idx="1"/>
          </p:nvPr>
        </p:nvSpPr>
        <p:spPr>
          <a:xfrm>
            <a:off x="996286" y="3711220"/>
            <a:ext cx="10199427" cy="1655762"/>
          </a:xfrm>
        </p:spPr>
        <p:txBody>
          <a:bodyPr>
            <a:normAutofit/>
          </a:bodyPr>
          <a:lstStyle/>
          <a:p>
            <a:r>
              <a:rPr lang="en-US" altLang="zh-CN" dirty="0" smtClean="0"/>
              <a:t>Huawei</a:t>
            </a:r>
            <a:endParaRPr lang="zh-CN" altLang="en-US" dirty="0"/>
          </a:p>
        </p:txBody>
      </p:sp>
    </p:spTree>
    <p:extLst>
      <p:ext uri="{BB962C8B-B14F-4D97-AF65-F5344CB8AC3E}">
        <p14:creationId xmlns:p14="http://schemas.microsoft.com/office/powerpoint/2010/main" val="27089695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smtClean="0"/>
              <a:t>Challenges to support multimedia services in 5GS</a:t>
            </a:r>
            <a:endParaRPr lang="zh-CN" altLang="en-US" sz="4000" dirty="0"/>
          </a:p>
        </p:txBody>
      </p:sp>
      <p:sp>
        <p:nvSpPr>
          <p:cNvPr id="3" name="内容占位符 2"/>
          <p:cNvSpPr>
            <a:spLocks noGrp="1"/>
          </p:cNvSpPr>
          <p:nvPr>
            <p:ph idx="1"/>
          </p:nvPr>
        </p:nvSpPr>
        <p:spPr>
          <a:xfrm>
            <a:off x="186810" y="1337303"/>
            <a:ext cx="11782631" cy="644573"/>
          </a:xfrm>
        </p:spPr>
        <p:txBody>
          <a:bodyPr>
            <a:noAutofit/>
          </a:bodyPr>
          <a:lstStyle/>
          <a:p>
            <a:r>
              <a:rPr lang="en-US" altLang="zh-CN" sz="2000" b="1" dirty="0" smtClean="0"/>
              <a:t>4K/8K UHD</a:t>
            </a:r>
            <a:r>
              <a:rPr lang="en-US" altLang="zh-CN" sz="2000" dirty="0"/>
              <a:t> </a:t>
            </a:r>
            <a:r>
              <a:rPr lang="en-US" altLang="zh-CN" sz="2000" dirty="0" smtClean="0"/>
              <a:t>multimedia services will become more and more popular in next 5 years. It provides high quality video experience for customers, however, it has challenges </a:t>
            </a:r>
            <a:r>
              <a:rPr lang="en-US" altLang="zh-CN" sz="2000" dirty="0"/>
              <a:t>to support various 4K/8K UHD media services </a:t>
            </a:r>
            <a:r>
              <a:rPr lang="en-US" altLang="zh-CN" sz="2000" dirty="0" smtClean="0"/>
              <a:t>which require both high </a:t>
            </a:r>
            <a:r>
              <a:rPr lang="en-US" altLang="zh-CN" sz="2000" dirty="0"/>
              <a:t>bandwidth and low </a:t>
            </a:r>
            <a:r>
              <a:rPr lang="en-US" altLang="zh-CN" sz="2000" dirty="0" smtClean="0"/>
              <a:t>latency</a:t>
            </a:r>
            <a:r>
              <a:rPr lang="zh-CN" altLang="en-US" sz="2000" dirty="0" smtClean="0"/>
              <a:t>；</a:t>
            </a:r>
            <a:endParaRPr lang="en-US" altLang="zh-CN" sz="2000" dirty="0"/>
          </a:p>
        </p:txBody>
      </p:sp>
      <p:graphicFrame>
        <p:nvGraphicFramePr>
          <p:cNvPr id="16" name="表格 15"/>
          <p:cNvGraphicFramePr>
            <a:graphicFrameLocks noGrp="1"/>
          </p:cNvGraphicFramePr>
          <p:nvPr>
            <p:extLst>
              <p:ext uri="{D42A27DB-BD31-4B8C-83A1-F6EECF244321}">
                <p14:modId xmlns:p14="http://schemas.microsoft.com/office/powerpoint/2010/main" val="1210091857"/>
              </p:ext>
            </p:extLst>
          </p:nvPr>
        </p:nvGraphicFramePr>
        <p:xfrm>
          <a:off x="2377919" y="2517996"/>
          <a:ext cx="6536317" cy="1685491"/>
        </p:xfrm>
        <a:graphic>
          <a:graphicData uri="http://schemas.openxmlformats.org/drawingml/2006/table">
            <a:tbl>
              <a:tblPr firstRow="1" firstCol="1" bandRow="1">
                <a:tableStyleId>{5C22544A-7EE6-4342-B048-85BDC9FD1C3A}</a:tableStyleId>
              </a:tblPr>
              <a:tblGrid>
                <a:gridCol w="1633580"/>
                <a:gridCol w="1788834"/>
                <a:gridCol w="1992936"/>
                <a:gridCol w="1120967"/>
              </a:tblGrid>
              <a:tr h="245311">
                <a:tc rowSpan="2">
                  <a:txBody>
                    <a:bodyPr/>
                    <a:lstStyle/>
                    <a:p>
                      <a:pPr algn="ctr">
                        <a:spcAft>
                          <a:spcPts val="0"/>
                        </a:spcAft>
                      </a:pPr>
                      <a:r>
                        <a:rPr lang="en-GB" sz="1200" dirty="0">
                          <a:effectLst/>
                        </a:rPr>
                        <a:t>Use Cases</a:t>
                      </a:r>
                      <a:endParaRPr lang="zh-CN" sz="12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gridSpan="3">
                  <a:txBody>
                    <a:bodyPr/>
                    <a:lstStyle/>
                    <a:p>
                      <a:pPr algn="ctr">
                        <a:spcAft>
                          <a:spcPts val="0"/>
                        </a:spcAft>
                      </a:pPr>
                      <a:r>
                        <a:rPr lang="en-GB" sz="1200" dirty="0">
                          <a:effectLst/>
                        </a:rPr>
                        <a:t>Characteristic parameter (KPI)</a:t>
                      </a:r>
                      <a:endParaRPr lang="zh-CN" sz="12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tr>
              <a:tr h="0">
                <a:tc vMerge="1">
                  <a:txBody>
                    <a:bodyPr/>
                    <a:lstStyle/>
                    <a:p>
                      <a:endParaRPr lang="zh-CN" altLang="en-US"/>
                    </a:p>
                  </a:txBody>
                  <a:tcPr/>
                </a:tc>
                <a:tc>
                  <a:txBody>
                    <a:bodyPr/>
                    <a:lstStyle/>
                    <a:p>
                      <a:pPr algn="ctr">
                        <a:spcAft>
                          <a:spcPts val="0"/>
                        </a:spcAft>
                      </a:pPr>
                      <a:r>
                        <a:rPr lang="en-GB" sz="1050" dirty="0">
                          <a:effectLst/>
                        </a:rPr>
                        <a:t>Max Allowed End-to-end latency</a:t>
                      </a:r>
                      <a:endParaRPr lang="zh-CN" sz="105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050" dirty="0">
                          <a:effectLst/>
                        </a:rPr>
                        <a:t>Service bit rate: user-experienced data rate</a:t>
                      </a:r>
                      <a:endParaRPr lang="zh-CN" sz="105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050">
                          <a:effectLst/>
                        </a:rPr>
                        <a:t>Reliability</a:t>
                      </a:r>
                      <a:endParaRPr lang="zh-CN" sz="105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spcAft>
                          <a:spcPts val="0"/>
                        </a:spcAft>
                      </a:pPr>
                      <a:r>
                        <a:rPr lang="en-GB" sz="1050" dirty="0">
                          <a:effectLst/>
                        </a:rPr>
                        <a:t>Gaming or Interactive Data Exchanging </a:t>
                      </a:r>
                      <a:endParaRPr lang="zh-CN" sz="1050" dirty="0">
                        <a:effectLst/>
                      </a:endParaRPr>
                    </a:p>
                  </a:txBody>
                  <a:tcPr marL="68580" marR="68580" marT="0" marB="0"/>
                </a:tc>
                <a:tc>
                  <a:txBody>
                    <a:bodyPr/>
                    <a:lstStyle/>
                    <a:p>
                      <a:pPr algn="l">
                        <a:spcAft>
                          <a:spcPts val="0"/>
                        </a:spcAft>
                      </a:pPr>
                      <a:r>
                        <a:rPr lang="en-GB" sz="1050" dirty="0" smtClean="0">
                          <a:effectLst/>
                        </a:rPr>
                        <a:t>10ms</a:t>
                      </a:r>
                      <a:endParaRPr lang="zh-CN" sz="105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0"/>
                        </a:spcAft>
                      </a:pPr>
                      <a:r>
                        <a:rPr lang="en-GB" sz="1050" dirty="0">
                          <a:effectLst/>
                        </a:rPr>
                        <a:t>0.1-[1] </a:t>
                      </a:r>
                      <a:r>
                        <a:rPr lang="en-GB" sz="1050" dirty="0" err="1">
                          <a:effectLst/>
                        </a:rPr>
                        <a:t>Gbit</a:t>
                      </a:r>
                      <a:r>
                        <a:rPr lang="en-GB" sz="1050" dirty="0">
                          <a:effectLst/>
                        </a:rPr>
                        <a:t>/s supporting visual content (e.g. VR based or high definition video) with 4K, 8K resolution and up </a:t>
                      </a:r>
                      <a:r>
                        <a:rPr lang="en-GB" sz="1050" dirty="0" smtClean="0">
                          <a:effectLst/>
                        </a:rPr>
                        <a:t>to 120fps </a:t>
                      </a:r>
                      <a:r>
                        <a:rPr lang="en-GB" sz="1050" dirty="0">
                          <a:effectLst/>
                        </a:rPr>
                        <a:t>content.</a:t>
                      </a:r>
                      <a:endParaRPr lang="zh-CN" sz="105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GB" sz="1050" dirty="0">
                          <a:effectLst/>
                        </a:rPr>
                        <a:t>99.99</a:t>
                      </a:r>
                      <a:r>
                        <a:rPr lang="en-GB" sz="1050" dirty="0" smtClean="0">
                          <a:effectLst/>
                        </a:rPr>
                        <a:t>%</a:t>
                      </a:r>
                      <a:endParaRPr lang="zh-CN" sz="105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spcAft>
                          <a:spcPts val="0"/>
                        </a:spcAft>
                      </a:pPr>
                      <a:r>
                        <a:rPr lang="en-GB" sz="1050" dirty="0">
                          <a:effectLst/>
                        </a:rPr>
                        <a:t>Consume VR content via tethered VR headset  </a:t>
                      </a:r>
                      <a:endParaRPr lang="zh-CN" sz="105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GB" sz="1050" dirty="0">
                          <a:effectLst/>
                        </a:rPr>
                        <a:t>[5 -10] </a:t>
                      </a:r>
                      <a:r>
                        <a:rPr lang="en-GB" sz="1050" dirty="0" err="1" smtClean="0">
                          <a:effectLst/>
                        </a:rPr>
                        <a:t>ms</a:t>
                      </a:r>
                      <a:r>
                        <a:rPr lang="en-GB" sz="1050" dirty="0">
                          <a:effectLst/>
                        </a:rPr>
                        <a:t> </a:t>
                      </a:r>
                      <a:endParaRPr lang="zh-CN" sz="105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0"/>
                        </a:spcAft>
                      </a:pPr>
                      <a:r>
                        <a:rPr lang="en-GB" sz="1050" dirty="0">
                          <a:effectLst/>
                        </a:rPr>
                        <a:t> 0.1-[10] </a:t>
                      </a:r>
                      <a:r>
                        <a:rPr lang="en-GB" sz="1050" dirty="0" err="1">
                          <a:effectLst/>
                        </a:rPr>
                        <a:t>Gbit</a:t>
                      </a:r>
                      <a:r>
                        <a:rPr lang="en-GB" sz="1050" dirty="0">
                          <a:effectLst/>
                        </a:rPr>
                        <a:t>/s  </a:t>
                      </a:r>
                      <a:endParaRPr lang="zh-CN" sz="105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GB" sz="1050" dirty="0">
                          <a:effectLst/>
                        </a:rPr>
                        <a:t>[99,99%]</a:t>
                      </a:r>
                      <a:endParaRPr lang="zh-CN" sz="105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17" name="矩形 16"/>
          <p:cNvSpPr/>
          <p:nvPr/>
        </p:nvSpPr>
        <p:spPr>
          <a:xfrm>
            <a:off x="2918488" y="2264794"/>
            <a:ext cx="5579280" cy="261610"/>
          </a:xfrm>
          <a:prstGeom prst="rect">
            <a:avLst/>
          </a:prstGeom>
        </p:spPr>
        <p:txBody>
          <a:bodyPr wrap="square">
            <a:spAutoFit/>
          </a:bodyPr>
          <a:lstStyle/>
          <a:p>
            <a:r>
              <a:rPr lang="en-GB" altLang="zh-CN" sz="1100" b="1" dirty="0" smtClean="0"/>
              <a:t>3GPP TS 22.261 Table </a:t>
            </a:r>
            <a:r>
              <a:rPr lang="en-GB" altLang="zh-CN" sz="1100" b="1" dirty="0"/>
              <a:t>7.6.1-1 KPI Table for</a:t>
            </a:r>
            <a:r>
              <a:rPr lang="en-US" altLang="zh-CN" sz="1100" b="1" dirty="0"/>
              <a:t> additional </a:t>
            </a:r>
            <a:r>
              <a:rPr lang="en-GB" altLang="zh-CN" sz="1100" b="1" dirty="0"/>
              <a:t>high data rate and low latency service</a:t>
            </a:r>
            <a:endParaRPr lang="zh-CN" altLang="en-US" sz="1100" b="1" dirty="0"/>
          </a:p>
        </p:txBody>
      </p:sp>
      <p:sp>
        <p:nvSpPr>
          <p:cNvPr id="23" name="内容占位符 2"/>
          <p:cNvSpPr txBox="1">
            <a:spLocks/>
          </p:cNvSpPr>
          <p:nvPr/>
        </p:nvSpPr>
        <p:spPr>
          <a:xfrm>
            <a:off x="272671" y="4486406"/>
            <a:ext cx="11467846" cy="120465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20000"/>
              </a:lnSpc>
            </a:pPr>
            <a:r>
              <a:rPr lang="en-US" altLang="zh-CN" sz="1600" dirty="0" smtClean="0"/>
              <a:t>It is necessary to study potential 5GS enhancements to improve the </a:t>
            </a:r>
            <a:r>
              <a:rPr lang="en-US" altLang="zh-CN" sz="1600" dirty="0" err="1" smtClean="0"/>
              <a:t>QoE</a:t>
            </a:r>
            <a:r>
              <a:rPr lang="en-US" altLang="zh-CN" sz="1600" dirty="0" smtClean="0"/>
              <a:t> of multimedia services and increase the system capacity at the same time.</a:t>
            </a:r>
            <a:endParaRPr lang="zh-CN" altLang="en-US" sz="1600" dirty="0"/>
          </a:p>
        </p:txBody>
      </p:sp>
    </p:spTree>
    <p:extLst>
      <p:ext uri="{BB962C8B-B14F-4D97-AF65-F5344CB8AC3E}">
        <p14:creationId xmlns:p14="http://schemas.microsoft.com/office/powerpoint/2010/main" val="38622013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199" y="365125"/>
            <a:ext cx="11243101" cy="1325563"/>
          </a:xfrm>
        </p:spPr>
        <p:txBody>
          <a:bodyPr>
            <a:normAutofit/>
          </a:bodyPr>
          <a:lstStyle/>
          <a:p>
            <a:r>
              <a:rPr lang="en-US" altLang="zh-CN" sz="3600" dirty="0" smtClean="0"/>
              <a:t>Example of current </a:t>
            </a:r>
            <a:r>
              <a:rPr lang="en-US" altLang="zh-CN" sz="3600" dirty="0"/>
              <a:t>optimization-- </a:t>
            </a:r>
            <a:r>
              <a:rPr lang="en-US" altLang="zh-CN" sz="2800" dirty="0"/>
              <a:t>Adaptive Bitrate </a:t>
            </a:r>
            <a:r>
              <a:rPr lang="en-US" altLang="zh-CN" sz="2800" dirty="0" smtClean="0"/>
              <a:t>Streaming</a:t>
            </a:r>
            <a:endParaRPr lang="zh-CN" altLang="en-US" sz="2800" dirty="0"/>
          </a:p>
        </p:txBody>
      </p:sp>
      <p:sp>
        <p:nvSpPr>
          <p:cNvPr id="18" name="矩形 17"/>
          <p:cNvSpPr/>
          <p:nvPr/>
        </p:nvSpPr>
        <p:spPr>
          <a:xfrm>
            <a:off x="1119099" y="5425472"/>
            <a:ext cx="10962201" cy="1679286"/>
          </a:xfrm>
          <a:prstGeom prst="rect">
            <a:avLst/>
          </a:prstGeom>
        </p:spPr>
        <p:txBody>
          <a:bodyPr vert="horz" lIns="91440" tIns="45720" rIns="91440" bIns="45720" rtlCol="0">
            <a:normAutofit/>
          </a:bodyPr>
          <a:lstStyle/>
          <a:p>
            <a:pPr marL="685800" lvl="1" indent="-228600">
              <a:lnSpc>
                <a:spcPct val="90000"/>
              </a:lnSpc>
              <a:spcBef>
                <a:spcPts val="500"/>
              </a:spcBef>
              <a:buFont typeface="Arial" panose="020B0604020202020204" pitchFamily="34" charset="0"/>
              <a:buChar char="•"/>
            </a:pPr>
            <a:endParaRPr lang="zh-CN" altLang="en-US" sz="2400" dirty="0"/>
          </a:p>
        </p:txBody>
      </p:sp>
      <p:grpSp>
        <p:nvGrpSpPr>
          <p:cNvPr id="4" name="组合 3"/>
          <p:cNvGrpSpPr/>
          <p:nvPr/>
        </p:nvGrpSpPr>
        <p:grpSpPr>
          <a:xfrm>
            <a:off x="4304148" y="2156717"/>
            <a:ext cx="3104840" cy="2247321"/>
            <a:chOff x="4421232" y="2389380"/>
            <a:chExt cx="3104840" cy="2247321"/>
          </a:xfrm>
        </p:grpSpPr>
        <p:grpSp>
          <p:nvGrpSpPr>
            <p:cNvPr id="13" name="组合 12"/>
            <p:cNvGrpSpPr/>
            <p:nvPr/>
          </p:nvGrpSpPr>
          <p:grpSpPr>
            <a:xfrm>
              <a:off x="4421232" y="2389380"/>
              <a:ext cx="3104840" cy="2247321"/>
              <a:chOff x="5600401" y="900274"/>
              <a:chExt cx="3282563" cy="2459830"/>
            </a:xfrm>
          </p:grpSpPr>
          <p:pic>
            <p:nvPicPr>
              <p:cNvPr id="14" name="图片 13"/>
              <p:cNvPicPr>
                <a:picLocks noChangeAspect="1"/>
              </p:cNvPicPr>
              <p:nvPr/>
            </p:nvPicPr>
            <p:blipFill rotWithShape="1">
              <a:blip r:embed="rId2"/>
              <a:srcRect t="5866" r="1028" b="17294"/>
              <a:stretch/>
            </p:blipFill>
            <p:spPr>
              <a:xfrm>
                <a:off x="5600401" y="900274"/>
                <a:ext cx="3282563" cy="2459830"/>
              </a:xfrm>
              <a:prstGeom prst="rect">
                <a:avLst/>
              </a:prstGeom>
              <a:ln w="19050">
                <a:noFill/>
              </a:ln>
            </p:spPr>
          </p:pic>
          <p:sp>
            <p:nvSpPr>
              <p:cNvPr id="15" name="矩形 14"/>
              <p:cNvSpPr/>
              <p:nvPr/>
            </p:nvSpPr>
            <p:spPr>
              <a:xfrm>
                <a:off x="7108959" y="1835989"/>
                <a:ext cx="188498" cy="713600"/>
              </a:xfrm>
              <a:prstGeom prst="rect">
                <a:avLst/>
              </a:prstGeom>
              <a:noFill/>
              <a:ln w="19050" cap="flat" cmpd="sng" algn="ctr">
                <a:noFill/>
                <a:prstDash val="solid"/>
                <a:miter lim="800000"/>
              </a:ln>
              <a:effectLst/>
            </p:spPr>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defRPr/>
                </a:pPr>
                <a:endParaRPr lang="en-US">
                  <a:solidFill>
                    <a:srgbClr val="666666"/>
                  </a:solidFill>
                  <a:latin typeface="微软雅黑" panose="020B0503020204020204" pitchFamily="34" charset="-122"/>
                  <a:ea typeface="微软雅黑" panose="020B0503020204020204" pitchFamily="34" charset="-122"/>
                </a:endParaRPr>
              </a:p>
            </p:txBody>
          </p:sp>
          <p:sp>
            <p:nvSpPr>
              <p:cNvPr id="16" name="文本框 10"/>
              <p:cNvSpPr txBox="1"/>
              <p:nvPr/>
            </p:nvSpPr>
            <p:spPr>
              <a:xfrm>
                <a:off x="7181043" y="1416977"/>
                <a:ext cx="1537486" cy="277927"/>
              </a:xfrm>
              <a:prstGeom prst="rect">
                <a:avLst/>
              </a:prstGeom>
              <a:noFill/>
              <a:ln>
                <a:noFill/>
              </a:ln>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defRPr/>
                </a:pPr>
                <a:r>
                  <a:rPr lang="en-US" altLang="zh-CN" sz="1050" dirty="0" smtClean="0">
                    <a:solidFill>
                      <a:srgbClr val="C00000"/>
                    </a:solidFill>
                    <a:latin typeface="微软雅黑" panose="020B0503020204020204" pitchFamily="34" charset="-122"/>
                    <a:ea typeface="微软雅黑" panose="020B0503020204020204" pitchFamily="34" charset="-122"/>
                  </a:rPr>
                  <a:t>Obvious delay</a:t>
                </a:r>
                <a:r>
                  <a:rPr lang="zh-CN" altLang="en-US" sz="1050" dirty="0" smtClean="0">
                    <a:solidFill>
                      <a:srgbClr val="C00000"/>
                    </a:solidFill>
                    <a:latin typeface="微软雅黑" panose="020B0503020204020204" pitchFamily="34" charset="-122"/>
                    <a:ea typeface="微软雅黑" panose="020B0503020204020204" pitchFamily="34" charset="-122"/>
                  </a:rPr>
                  <a:t>，</a:t>
                </a:r>
                <a:r>
                  <a:rPr lang="en-US" altLang="zh-CN" sz="1050" dirty="0">
                    <a:solidFill>
                      <a:srgbClr val="C00000"/>
                    </a:solidFill>
                    <a:latin typeface="微软雅黑" panose="020B0503020204020204" pitchFamily="34" charset="-122"/>
                    <a:ea typeface="微软雅黑" panose="020B0503020204020204" pitchFamily="34" charset="-122"/>
                  </a:rPr>
                  <a:t>25s</a:t>
                </a:r>
                <a:endParaRPr lang="en-US" sz="1050" dirty="0">
                  <a:solidFill>
                    <a:srgbClr val="C00000"/>
                  </a:solidFill>
                  <a:latin typeface="微软雅黑" panose="020B0503020204020204" pitchFamily="34" charset="-122"/>
                  <a:ea typeface="微软雅黑" panose="020B0503020204020204" pitchFamily="34" charset="-122"/>
                </a:endParaRPr>
              </a:p>
            </p:txBody>
          </p:sp>
          <p:cxnSp>
            <p:nvCxnSpPr>
              <p:cNvPr id="17" name="直接箭头连接符 16"/>
              <p:cNvCxnSpPr>
                <a:stCxn id="15" idx="0"/>
                <a:endCxn id="16" idx="1"/>
              </p:cNvCxnSpPr>
              <p:nvPr/>
            </p:nvCxnSpPr>
            <p:spPr>
              <a:xfrm flipH="1" flipV="1">
                <a:off x="7181043" y="1555940"/>
                <a:ext cx="22164" cy="280049"/>
              </a:xfrm>
              <a:prstGeom prst="straightConnector1">
                <a:avLst/>
              </a:prstGeom>
              <a:noFill/>
              <a:ln w="6350" cap="flat" cmpd="sng" algn="ctr">
                <a:noFill/>
                <a:prstDash val="solid"/>
                <a:miter lim="800000"/>
                <a:tailEnd type="triangle"/>
              </a:ln>
              <a:effectLst/>
            </p:spPr>
          </p:cxnSp>
        </p:grpSp>
        <p:sp>
          <p:nvSpPr>
            <p:cNvPr id="23" name="矩形 22"/>
            <p:cNvSpPr/>
            <p:nvPr/>
          </p:nvSpPr>
          <p:spPr bwMode="auto">
            <a:xfrm>
              <a:off x="5848114" y="3244257"/>
              <a:ext cx="178292" cy="651951"/>
            </a:xfrm>
            <a:prstGeom prst="rect">
              <a:avLst/>
            </a:prstGeom>
            <a:noFill/>
            <a:ln w="19050"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zh-CN" altLang="en-US" b="1">
                <a:solidFill>
                  <a:prstClr val="black"/>
                </a:solidFill>
                <a:ea typeface="宋体" pitchFamily="2" charset="-122"/>
              </a:endParaRPr>
            </a:p>
          </p:txBody>
        </p:sp>
        <p:sp>
          <p:nvSpPr>
            <p:cNvPr id="24" name="矩形 23"/>
            <p:cNvSpPr/>
            <p:nvPr/>
          </p:nvSpPr>
          <p:spPr bwMode="auto">
            <a:xfrm>
              <a:off x="6832288" y="3244257"/>
              <a:ext cx="178292" cy="651951"/>
            </a:xfrm>
            <a:prstGeom prst="rect">
              <a:avLst/>
            </a:prstGeom>
            <a:noFill/>
            <a:ln w="19050"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zh-CN" altLang="en-US" b="1">
                <a:solidFill>
                  <a:prstClr val="black"/>
                </a:solidFill>
                <a:ea typeface="宋体" pitchFamily="2" charset="-122"/>
              </a:endParaRPr>
            </a:p>
          </p:txBody>
        </p:sp>
        <p:cxnSp>
          <p:nvCxnSpPr>
            <p:cNvPr id="25" name="直接箭头连接符 24"/>
            <p:cNvCxnSpPr>
              <a:stCxn id="16" idx="2"/>
            </p:cNvCxnSpPr>
            <p:nvPr/>
          </p:nvCxnSpPr>
          <p:spPr bwMode="auto">
            <a:xfrm flipH="1">
              <a:off x="6062568" y="3115360"/>
              <a:ext cx="580850" cy="128897"/>
            </a:xfrm>
            <a:prstGeom prst="straightConnector1">
              <a:avLst/>
            </a:prstGeom>
            <a:noFill/>
            <a:ln w="9525" cap="flat" cmpd="sng" algn="ctr">
              <a:solidFill>
                <a:srgbClr val="C0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箭头连接符 25"/>
            <p:cNvCxnSpPr>
              <a:stCxn id="16" idx="2"/>
            </p:cNvCxnSpPr>
            <p:nvPr/>
          </p:nvCxnSpPr>
          <p:spPr bwMode="auto">
            <a:xfrm>
              <a:off x="6643418" y="3115360"/>
              <a:ext cx="171144" cy="138131"/>
            </a:xfrm>
            <a:prstGeom prst="straightConnector1">
              <a:avLst/>
            </a:prstGeom>
            <a:noFill/>
            <a:ln w="9525" cap="flat" cmpd="sng" algn="ctr">
              <a:solidFill>
                <a:srgbClr val="C0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1" name="矩形 20"/>
          <p:cNvSpPr/>
          <p:nvPr/>
        </p:nvSpPr>
        <p:spPr>
          <a:xfrm>
            <a:off x="702577" y="1369463"/>
            <a:ext cx="10962201" cy="798682"/>
          </a:xfrm>
          <a:prstGeom prst="rect">
            <a:avLst/>
          </a:prstGeom>
        </p:spPr>
        <p:txBody>
          <a:bodyPr vert="horz" lIns="91440" tIns="45720" rIns="91440" bIns="45720" rtlCol="0">
            <a:normAutofit lnSpcReduction="10000"/>
          </a:bodyPr>
          <a:lstStyle/>
          <a:p>
            <a:pPr marL="685800" lvl="1" indent="-228600">
              <a:lnSpc>
                <a:spcPct val="90000"/>
              </a:lnSpc>
              <a:spcBef>
                <a:spcPts val="500"/>
              </a:spcBef>
              <a:buFont typeface="Arial" panose="020B0604020202020204" pitchFamily="34" charset="0"/>
              <a:buChar char="•"/>
            </a:pPr>
            <a:r>
              <a:rPr lang="en-US" altLang="zh-CN" sz="1600" dirty="0" smtClean="0"/>
              <a:t>ABS makes </a:t>
            </a:r>
            <a:r>
              <a:rPr lang="en-US" altLang="zh-CN" sz="1600" dirty="0"/>
              <a:t>it possible to switch the video </a:t>
            </a:r>
            <a:r>
              <a:rPr lang="en-US" altLang="zh-CN" sz="1600" dirty="0" smtClean="0"/>
              <a:t>quality during </a:t>
            </a:r>
            <a:r>
              <a:rPr lang="en-US" altLang="zh-CN" sz="1600" dirty="0"/>
              <a:t>the playback in order to adapt to the current network </a:t>
            </a:r>
            <a:r>
              <a:rPr lang="en-US" altLang="zh-CN" sz="1600" dirty="0" smtClean="0"/>
              <a:t>conditions.</a:t>
            </a:r>
          </a:p>
          <a:p>
            <a:pPr marL="685800" lvl="1" indent="-228600">
              <a:lnSpc>
                <a:spcPct val="90000"/>
              </a:lnSpc>
              <a:spcBef>
                <a:spcPts val="500"/>
              </a:spcBef>
              <a:buFont typeface="Arial" panose="020B0604020202020204" pitchFamily="34" charset="0"/>
              <a:buChar char="•"/>
            </a:pPr>
            <a:r>
              <a:rPr lang="en-GB" altLang="zh-CN" sz="1600" dirty="0"/>
              <a:t>Based on network measurements </a:t>
            </a:r>
            <a:r>
              <a:rPr lang="en-GB" altLang="zh-CN" sz="1600" b="1" dirty="0"/>
              <a:t>by the client itself</a:t>
            </a:r>
            <a:r>
              <a:rPr lang="en-GB" altLang="zh-CN" sz="1600" dirty="0"/>
              <a:t>, the client-side requests the next part of the video from the server-side in the appropriate bit rate level which is best suited under current network conditions.</a:t>
            </a:r>
            <a:endParaRPr lang="zh-CN" altLang="en-US" sz="1600" dirty="0"/>
          </a:p>
        </p:txBody>
      </p:sp>
      <p:sp>
        <p:nvSpPr>
          <p:cNvPr id="28" name="内容占位符 2"/>
          <p:cNvSpPr txBox="1">
            <a:spLocks/>
          </p:cNvSpPr>
          <p:nvPr/>
        </p:nvSpPr>
        <p:spPr>
          <a:xfrm>
            <a:off x="634245" y="4559814"/>
            <a:ext cx="11030533" cy="11111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1600" b="1" dirty="0" smtClean="0"/>
              <a:t>Problems without network coordination:</a:t>
            </a:r>
          </a:p>
          <a:p>
            <a:pPr lvl="1"/>
            <a:r>
              <a:rPr lang="en-GB" altLang="zh-CN" sz="1600" dirty="0"/>
              <a:t>ABS in application layer may not be synchronized in real time with the current </a:t>
            </a:r>
            <a:r>
              <a:rPr lang="en-GB" altLang="zh-CN" sz="1600" dirty="0" smtClean="0"/>
              <a:t>conditions, </a:t>
            </a:r>
            <a:r>
              <a:rPr lang="en-GB" altLang="zh-CN" sz="1600" dirty="0"/>
              <a:t>which results in long react delay or large video quality </a:t>
            </a:r>
            <a:r>
              <a:rPr lang="en-GB" altLang="zh-CN" sz="1600" dirty="0" smtClean="0"/>
              <a:t>fluctuations</a:t>
            </a:r>
            <a:r>
              <a:rPr lang="zh-CN" altLang="en-US" sz="1600" dirty="0" smtClean="0"/>
              <a:t>；</a:t>
            </a:r>
            <a:endParaRPr lang="en-US" altLang="zh-CN" sz="1600" dirty="0"/>
          </a:p>
          <a:p>
            <a:pPr lvl="1"/>
            <a:r>
              <a:rPr lang="en-US" altLang="zh-CN" sz="1600" dirty="0" smtClean="0"/>
              <a:t>Concurrent </a:t>
            </a:r>
            <a:r>
              <a:rPr lang="en-US" altLang="zh-CN" sz="1600" dirty="0"/>
              <a:t>access from multiple clients leads to network resource contention and unfairness.</a:t>
            </a:r>
            <a:endParaRPr lang="zh-CN" altLang="en-US" sz="1600" dirty="0"/>
          </a:p>
        </p:txBody>
      </p:sp>
      <p:sp>
        <p:nvSpPr>
          <p:cNvPr id="29" name="矩形 28"/>
          <p:cNvSpPr/>
          <p:nvPr/>
        </p:nvSpPr>
        <p:spPr>
          <a:xfrm>
            <a:off x="4628103" y="4326402"/>
            <a:ext cx="3189605" cy="5539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00" b="1" dirty="0" smtClean="0"/>
              <a:t>Source</a:t>
            </a:r>
            <a:r>
              <a:rPr lang="en-US" altLang="zh-CN" sz="1000" dirty="0"/>
              <a:t>: An </a:t>
            </a:r>
            <a:r>
              <a:rPr lang="en-US" altLang="zh-CN" sz="1000" dirty="0" smtClean="0"/>
              <a:t>experimental evaluation of rate-adaptive </a:t>
            </a:r>
            <a:r>
              <a:rPr lang="en-US" altLang="zh-CN" sz="1000" dirty="0"/>
              <a:t>video players over HTTP, Signal Processing: Image Communication 27 (2012)271–287</a:t>
            </a:r>
            <a:endParaRPr lang="zh-CN" altLang="en-US" sz="1000" dirty="0"/>
          </a:p>
        </p:txBody>
      </p:sp>
      <p:sp>
        <p:nvSpPr>
          <p:cNvPr id="31" name="内容占位符 2"/>
          <p:cNvSpPr>
            <a:spLocks noGrp="1"/>
          </p:cNvSpPr>
          <p:nvPr>
            <p:ph idx="1"/>
          </p:nvPr>
        </p:nvSpPr>
        <p:spPr>
          <a:xfrm>
            <a:off x="0" y="5764282"/>
            <a:ext cx="12192000" cy="653143"/>
          </a:xfrm>
          <a:solidFill>
            <a:srgbClr val="00B0F0"/>
          </a:solidFill>
        </p:spPr>
        <p:txBody>
          <a:bodyPr>
            <a:noAutofit/>
          </a:bodyPr>
          <a:lstStyle/>
          <a:p>
            <a:r>
              <a:rPr lang="en-US" altLang="zh-CN" sz="1600" b="1" dirty="0" smtClean="0"/>
              <a:t>There would be potential network enhancements to further improve the </a:t>
            </a:r>
            <a:r>
              <a:rPr lang="en-US" altLang="zh-CN" sz="1600" b="1" dirty="0" err="1" smtClean="0"/>
              <a:t>QoE</a:t>
            </a:r>
            <a:r>
              <a:rPr lang="en-US" altLang="zh-CN" sz="1600" b="1" dirty="0" smtClean="0"/>
              <a:t> of high quality multimedia services, for example, if 5G network could have close coordination with these popular optimization mechanisms on application layer.  </a:t>
            </a:r>
            <a:endParaRPr lang="zh-CN" altLang="en-US" sz="1600" b="1" dirty="0"/>
          </a:p>
        </p:txBody>
      </p:sp>
      <p:sp>
        <p:nvSpPr>
          <p:cNvPr id="19" name="矩形 18"/>
          <p:cNvSpPr/>
          <p:nvPr/>
        </p:nvSpPr>
        <p:spPr>
          <a:xfrm>
            <a:off x="1277051" y="3983919"/>
            <a:ext cx="2435282" cy="253916"/>
          </a:xfrm>
          <a:prstGeom prst="rect">
            <a:avLst/>
          </a:prstGeom>
        </p:spPr>
        <p:txBody>
          <a:bodyPr wrap="none">
            <a:spAutoFit/>
          </a:bodyPr>
          <a:lstStyle/>
          <a:p>
            <a:pPr defTabSz="914400" fontAlgn="base">
              <a:spcBef>
                <a:spcPct val="0"/>
              </a:spcBef>
              <a:spcAft>
                <a:spcPct val="0"/>
              </a:spcAft>
              <a:buClr>
                <a:srgbClr val="CC9900"/>
              </a:buClr>
            </a:pPr>
            <a:r>
              <a:rPr lang="en-US" altLang="zh-CN" sz="1050" i="1" dirty="0" smtClean="0">
                <a:solidFill>
                  <a:prstClr val="black"/>
                </a:solidFill>
                <a:latin typeface="微软雅黑" panose="020B0503020204020204" pitchFamily="34" charset="-122"/>
                <a:ea typeface="微软雅黑" panose="020B0503020204020204" pitchFamily="34" charset="-122"/>
              </a:rPr>
              <a:t>Figure: Adaptive Bitrate Streaming </a:t>
            </a:r>
            <a:endParaRPr lang="zh-CN" altLang="en-US" sz="1050" i="1" dirty="0">
              <a:solidFill>
                <a:prstClr val="black"/>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3"/>
          <a:stretch>
            <a:fillRect/>
          </a:stretch>
        </p:blipFill>
        <p:spPr>
          <a:xfrm>
            <a:off x="413677" y="2241541"/>
            <a:ext cx="3601571" cy="1800786"/>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47386" y="1924282"/>
            <a:ext cx="3354328" cy="2501034"/>
          </a:xfrm>
          <a:prstGeom prst="rect">
            <a:avLst/>
          </a:prstGeom>
        </p:spPr>
      </p:pic>
      <p:sp>
        <p:nvSpPr>
          <p:cNvPr id="27" name="文本框 14"/>
          <p:cNvSpPr txBox="1"/>
          <p:nvPr/>
        </p:nvSpPr>
        <p:spPr>
          <a:xfrm>
            <a:off x="10771821" y="3377504"/>
            <a:ext cx="1309480" cy="861774"/>
          </a:xfrm>
          <a:prstGeom prst="wedgeRectCallout">
            <a:avLst>
              <a:gd name="adj1" fmla="val -102448"/>
              <a:gd name="adj2" fmla="val -6392"/>
            </a:avLst>
          </a:prstGeom>
          <a:solidFill>
            <a:srgbClr val="FFFFFF"/>
          </a:solidFill>
          <a:ln>
            <a:solidFill>
              <a:srgbClr val="C00000"/>
            </a:solid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defRPr/>
            </a:pPr>
            <a:r>
              <a:rPr lang="en-US" altLang="zh-CN" sz="1000" dirty="0" smtClean="0">
                <a:solidFill>
                  <a:srgbClr val="C00000"/>
                </a:solidFill>
                <a:latin typeface="微软雅黑" panose="020B0503020204020204" pitchFamily="34" charset="-122"/>
                <a:ea typeface="微软雅黑" panose="020B0503020204020204" pitchFamily="34" charset="-122"/>
              </a:rPr>
              <a:t>Instable video quality and unfairness for the contention from multi-users</a:t>
            </a:r>
            <a:endParaRPr lang="en-US" altLang="zh-CN" sz="1000" dirty="0">
              <a:solidFill>
                <a:srgbClr val="C00000"/>
              </a:solidFill>
              <a:latin typeface="微软雅黑" panose="020B0503020204020204" pitchFamily="34" charset="-122"/>
              <a:ea typeface="微软雅黑" panose="020B0503020204020204" pitchFamily="34" charset="-122"/>
            </a:endParaRPr>
          </a:p>
        </p:txBody>
      </p:sp>
      <p:sp>
        <p:nvSpPr>
          <p:cNvPr id="30" name="文本框 14"/>
          <p:cNvSpPr txBox="1"/>
          <p:nvPr/>
        </p:nvSpPr>
        <p:spPr>
          <a:xfrm>
            <a:off x="10841828" y="2045288"/>
            <a:ext cx="1083120" cy="861774"/>
          </a:xfrm>
          <a:prstGeom prst="wedgeRectCallout">
            <a:avLst>
              <a:gd name="adj1" fmla="val -110136"/>
              <a:gd name="adj2" fmla="val 52413"/>
            </a:avLst>
          </a:prstGeom>
          <a:solidFill>
            <a:srgbClr val="FFFFFF"/>
          </a:solidFill>
          <a:ln>
            <a:solidFill>
              <a:srgbClr val="C00000"/>
            </a:solid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buFont typeface="Wingdings" pitchFamily="2" charset="2"/>
              <a:buNone/>
            </a:pPr>
            <a:r>
              <a:rPr lang="en-US" altLang="zh-CN" sz="1000" dirty="0" smtClean="0">
                <a:solidFill>
                  <a:srgbClr val="C00000"/>
                </a:solidFill>
                <a:latin typeface="微软雅黑" panose="020B0503020204020204" pitchFamily="34" charset="-122"/>
                <a:ea typeface="微软雅黑" panose="020B0503020204020204" pitchFamily="34" charset="-122"/>
              </a:rPr>
              <a:t>Random competition leads to waste of resources and collisions.</a:t>
            </a:r>
            <a:endParaRPr lang="en-US" altLang="zh-CN" sz="1000" dirty="0">
              <a:solidFill>
                <a:srgbClr val="C00000"/>
              </a:solidFill>
              <a:latin typeface="微软雅黑" panose="020B0503020204020204" pitchFamily="34" charset="-122"/>
              <a:ea typeface="微软雅黑" panose="020B0503020204020204" pitchFamily="34" charset="-122"/>
            </a:endParaRPr>
          </a:p>
        </p:txBody>
      </p:sp>
      <p:sp>
        <p:nvSpPr>
          <p:cNvPr id="32" name="矩形 31"/>
          <p:cNvSpPr/>
          <p:nvPr/>
        </p:nvSpPr>
        <p:spPr>
          <a:xfrm>
            <a:off x="7647386" y="4333522"/>
            <a:ext cx="4017392" cy="5539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00" b="1" dirty="0" smtClean="0"/>
              <a:t>Source</a:t>
            </a:r>
            <a:r>
              <a:rPr lang="en-US" altLang="zh-CN" sz="1000" dirty="0"/>
              <a:t>: Probe and Adapt: Rate Adaptation for HTTP </a:t>
            </a:r>
            <a:r>
              <a:rPr lang="en-US" altLang="zh-CN" sz="1000" dirty="0" smtClean="0"/>
              <a:t>Video Streaming </a:t>
            </a:r>
            <a:r>
              <a:rPr lang="en-US" altLang="zh-CN" sz="1000" dirty="0"/>
              <a:t>At </a:t>
            </a:r>
            <a:r>
              <a:rPr lang="en-US" altLang="zh-CN" sz="1000" dirty="0" smtClean="0"/>
              <a:t>Scale, </a:t>
            </a:r>
            <a:r>
              <a:rPr lang="en-US" altLang="zh-CN" sz="1000" dirty="0"/>
              <a:t>IEEE JOURNAL ON SELECTED AREAS IN </a:t>
            </a:r>
            <a:r>
              <a:rPr lang="en-US" altLang="zh-CN" sz="1000" dirty="0" smtClean="0"/>
              <a:t>COMMUNICATIONS, VOL. 32, NO. 4, APRIL 2014</a:t>
            </a:r>
            <a:endParaRPr lang="zh-CN" altLang="en-US" sz="1000" dirty="0"/>
          </a:p>
        </p:txBody>
      </p:sp>
    </p:spTree>
    <p:extLst>
      <p:ext uri="{BB962C8B-B14F-4D97-AF65-F5344CB8AC3E}">
        <p14:creationId xmlns:p14="http://schemas.microsoft.com/office/powerpoint/2010/main" val="19333642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1856" y="86282"/>
            <a:ext cx="11424728" cy="1325563"/>
          </a:xfrm>
        </p:spPr>
        <p:txBody>
          <a:bodyPr>
            <a:normAutofit/>
          </a:bodyPr>
          <a:lstStyle/>
          <a:p>
            <a:r>
              <a:rPr lang="en-US" altLang="zh-CN" sz="3200" dirty="0" smtClean="0"/>
              <a:t>Use case 1: </a:t>
            </a:r>
            <a:r>
              <a:rPr lang="en-US" altLang="zh-CN" sz="3200" dirty="0"/>
              <a:t>video traffic priority </a:t>
            </a:r>
            <a:r>
              <a:rPr lang="en-US" altLang="zh-CN" sz="3200" dirty="0" smtClean="0"/>
              <a:t>awareness</a:t>
            </a:r>
            <a:endParaRPr lang="zh-CN" altLang="en-US" sz="3200" dirty="0"/>
          </a:p>
        </p:txBody>
      </p:sp>
      <p:sp>
        <p:nvSpPr>
          <p:cNvPr id="3" name="内容占位符 2"/>
          <p:cNvSpPr>
            <a:spLocks noGrp="1"/>
          </p:cNvSpPr>
          <p:nvPr>
            <p:ph idx="1"/>
          </p:nvPr>
        </p:nvSpPr>
        <p:spPr>
          <a:xfrm>
            <a:off x="1114276" y="1310405"/>
            <a:ext cx="2814704" cy="405381"/>
          </a:xfrm>
        </p:spPr>
        <p:txBody>
          <a:bodyPr>
            <a:normAutofit fontScale="85000" lnSpcReduction="10000"/>
          </a:bodyPr>
          <a:lstStyle/>
          <a:p>
            <a:pPr marL="0" indent="0">
              <a:buNone/>
            </a:pPr>
            <a:r>
              <a:rPr lang="en-US" altLang="zh-CN" sz="1600" dirty="0" smtClean="0">
                <a:solidFill>
                  <a:srgbClr val="0070C0"/>
                </a:solidFill>
                <a:latin typeface="Times New Roman" panose="02020603050405020304" pitchFamily="18" charset="0"/>
                <a:cs typeface="Times New Roman" panose="02020603050405020304" pitchFamily="18" charset="0"/>
              </a:rPr>
              <a:t>Codec </a:t>
            </a:r>
            <a:r>
              <a:rPr lang="en-US" altLang="zh-CN" sz="1600" dirty="0">
                <a:solidFill>
                  <a:srgbClr val="0070C0"/>
                </a:solidFill>
                <a:latin typeface="Times New Roman" panose="02020603050405020304" pitchFamily="18" charset="0"/>
                <a:cs typeface="Times New Roman" panose="02020603050405020304" pitchFamily="18" charset="0"/>
              </a:rPr>
              <a:t>characteristics </a:t>
            </a:r>
            <a:r>
              <a:rPr lang="en-US" altLang="zh-CN" sz="1600" dirty="0" smtClean="0">
                <a:solidFill>
                  <a:srgbClr val="0070C0"/>
                </a:solidFill>
                <a:latin typeface="Times New Roman" panose="02020603050405020304" pitchFamily="18" charset="0"/>
                <a:cs typeface="Times New Roman" panose="02020603050405020304" pitchFamily="18" charset="0"/>
              </a:rPr>
              <a:t>: I</a:t>
            </a:r>
            <a:r>
              <a:rPr lang="en-US" altLang="zh-CN" sz="1600" dirty="0">
                <a:solidFill>
                  <a:srgbClr val="0070C0"/>
                </a:solidFill>
                <a:latin typeface="Times New Roman" panose="02020603050405020304" pitchFamily="18" charset="0"/>
                <a:cs typeface="Times New Roman" panose="02020603050405020304" pitchFamily="18" charset="0"/>
              </a:rPr>
              <a:t>, B, P </a:t>
            </a:r>
            <a:r>
              <a:rPr lang="en-US" altLang="zh-CN" sz="1600" dirty="0" smtClean="0">
                <a:solidFill>
                  <a:srgbClr val="0070C0"/>
                </a:solidFill>
                <a:latin typeface="Times New Roman" panose="02020603050405020304" pitchFamily="18" charset="0"/>
                <a:cs typeface="Times New Roman" panose="02020603050405020304" pitchFamily="18" charset="0"/>
              </a:rPr>
              <a:t>frame</a:t>
            </a:r>
          </a:p>
        </p:txBody>
      </p:sp>
      <p:sp>
        <p:nvSpPr>
          <p:cNvPr id="5" name="Rectangle 1"/>
          <p:cNvSpPr>
            <a:spLocks noChangeArrowheads="1"/>
          </p:cNvSpPr>
          <p:nvPr/>
        </p:nvSpPr>
        <p:spPr bwMode="auto">
          <a:xfrm>
            <a:off x="0" y="179864"/>
            <a:ext cx="22442" cy="97471"/>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800" b="0" i="0" u="none" strike="noStrike" cap="none" normalizeH="0" baseline="0" dirty="0" smtClean="0">
                <a:ln>
                  <a:noFill/>
                </a:ln>
                <a:solidFill>
                  <a:schemeClr val="tx1"/>
                </a:solidFill>
                <a:effectLst/>
              </a:rPr>
              <a:t> </a:t>
            </a: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pic>
        <p:nvPicPr>
          <p:cNvPr id="9" name="Picture 2" descr="è§é¢ç¼è§£ç IBPå¸§"/>
          <p:cNvPicPr>
            <a:picLocks noChangeAspect="1" noChangeArrowheads="1"/>
          </p:cNvPicPr>
          <p:nvPr/>
        </p:nvPicPr>
        <p:blipFill rotWithShape="1">
          <a:blip r:embed="rId2">
            <a:extLst>
              <a:ext uri="{28A0092B-C50C-407E-A947-70E740481C1C}">
                <a14:useLocalDpi xmlns:a14="http://schemas.microsoft.com/office/drawing/2010/main" val="0"/>
              </a:ext>
            </a:extLst>
          </a:blip>
          <a:srcRect l="17159" r="5588" b="62940"/>
          <a:stretch/>
        </p:blipFill>
        <p:spPr bwMode="auto">
          <a:xfrm>
            <a:off x="548140" y="1675814"/>
            <a:ext cx="3921854" cy="72028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s://www.mistralsolutions.com/wp-content/uploads/2018/02/svc-strea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2705" y="1849821"/>
            <a:ext cx="3541992" cy="1449050"/>
          </a:xfrm>
          <a:prstGeom prst="rect">
            <a:avLst/>
          </a:prstGeom>
          <a:noFill/>
          <a:extLst>
            <a:ext uri="{909E8E84-426E-40DD-AFC4-6F175D3DCCD1}">
              <a14:hiddenFill xmlns:a14="http://schemas.microsoft.com/office/drawing/2010/main">
                <a:solidFill>
                  <a:srgbClr val="FFFFFF"/>
                </a:solidFill>
              </a14:hiddenFill>
            </a:ext>
          </a:extLst>
        </p:spPr>
      </p:pic>
      <p:sp>
        <p:nvSpPr>
          <p:cNvPr id="15" name="内容占位符 2"/>
          <p:cNvSpPr txBox="1">
            <a:spLocks/>
          </p:cNvSpPr>
          <p:nvPr/>
        </p:nvSpPr>
        <p:spPr>
          <a:xfrm>
            <a:off x="9026" y="4118211"/>
            <a:ext cx="5803031" cy="211571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altLang="zh-CN" sz="1600" dirty="0" smtClean="0"/>
              <a:t>Potential enhancements: </a:t>
            </a:r>
          </a:p>
          <a:p>
            <a:pPr marL="285750" indent="-285750">
              <a:lnSpc>
                <a:spcPct val="120000"/>
              </a:lnSpc>
            </a:pPr>
            <a:r>
              <a:rPr lang="en-US" altLang="zh-CN" sz="1400" dirty="0" smtClean="0"/>
              <a:t>The usage of network resource can be optimized if the 5G network can learn the different priorities for video traffic (e.g., different video frames/layers </a:t>
            </a:r>
            <a:r>
              <a:rPr lang="en-US" altLang="zh-CN" sz="1400" dirty="0"/>
              <a:t>would have different </a:t>
            </a:r>
            <a:r>
              <a:rPr lang="en-US" altLang="zh-CN" sz="1400" dirty="0" smtClean="0"/>
              <a:t>priorities)</a:t>
            </a:r>
            <a:r>
              <a:rPr lang="en-US" altLang="zh-CN" sz="1400" dirty="0"/>
              <a:t> </a:t>
            </a:r>
            <a:r>
              <a:rPr lang="en-US" altLang="zh-CN" sz="1400" dirty="0" smtClean="0"/>
              <a:t>. For example, the 5G network could provide guaranteed transfer service for base-layer stream while providing best-effort </a:t>
            </a:r>
            <a:r>
              <a:rPr lang="en-US" altLang="zh-CN" sz="1400" dirty="0"/>
              <a:t>transfer service for </a:t>
            </a:r>
            <a:r>
              <a:rPr lang="en-US" altLang="zh-CN" sz="1400" dirty="0" smtClean="0"/>
              <a:t>enhanced-layer stream.</a:t>
            </a:r>
          </a:p>
        </p:txBody>
      </p:sp>
      <p:sp>
        <p:nvSpPr>
          <p:cNvPr id="14" name="内容占位符 2"/>
          <p:cNvSpPr txBox="1">
            <a:spLocks/>
          </p:cNvSpPr>
          <p:nvPr/>
        </p:nvSpPr>
        <p:spPr>
          <a:xfrm>
            <a:off x="7343210" y="1138683"/>
            <a:ext cx="2814704" cy="40538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600" dirty="0" smtClean="0">
                <a:solidFill>
                  <a:srgbClr val="0070C0"/>
                </a:solidFill>
                <a:latin typeface="Times New Roman" panose="02020603050405020304" pitchFamily="18" charset="0"/>
                <a:cs typeface="Times New Roman" panose="02020603050405020304" pitchFamily="18" charset="0"/>
              </a:rPr>
              <a:t>Codec characteristics : </a:t>
            </a:r>
            <a:r>
              <a:rPr lang="en-US" altLang="zh-CN" sz="1600" dirty="0">
                <a:solidFill>
                  <a:srgbClr val="0070C0"/>
                </a:solidFill>
                <a:latin typeface="Times New Roman" panose="02020603050405020304" pitchFamily="18" charset="0"/>
                <a:cs typeface="Times New Roman" panose="02020603050405020304" pitchFamily="18" charset="0"/>
              </a:rPr>
              <a:t>SVC Layer </a:t>
            </a:r>
            <a:endParaRPr lang="en-US" altLang="zh-CN" sz="1600" dirty="0" smtClean="0">
              <a:solidFill>
                <a:srgbClr val="0070C0"/>
              </a:solidFill>
              <a:latin typeface="Times New Roman" panose="02020603050405020304" pitchFamily="18" charset="0"/>
              <a:cs typeface="Times New Roman" panose="02020603050405020304" pitchFamily="18" charset="0"/>
            </a:endParaRPr>
          </a:p>
        </p:txBody>
      </p:sp>
      <p:sp>
        <p:nvSpPr>
          <p:cNvPr id="16" name="内容占位符 2"/>
          <p:cNvSpPr txBox="1">
            <a:spLocks/>
          </p:cNvSpPr>
          <p:nvPr/>
        </p:nvSpPr>
        <p:spPr>
          <a:xfrm>
            <a:off x="6562278" y="4053951"/>
            <a:ext cx="4167026" cy="40538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600" dirty="0" smtClean="0">
                <a:solidFill>
                  <a:srgbClr val="0070C0"/>
                </a:solidFill>
                <a:latin typeface="Times New Roman" panose="02020603050405020304" pitchFamily="18" charset="0"/>
                <a:cs typeface="Times New Roman" panose="02020603050405020304" pitchFamily="18" charset="0"/>
              </a:rPr>
              <a:t>Codec characteristics : FOV/non-FOV streaming</a:t>
            </a:r>
          </a:p>
        </p:txBody>
      </p:sp>
      <p:grpSp>
        <p:nvGrpSpPr>
          <p:cNvPr id="17" name="组合 16"/>
          <p:cNvGrpSpPr/>
          <p:nvPr/>
        </p:nvGrpSpPr>
        <p:grpSpPr>
          <a:xfrm>
            <a:off x="5717535" y="4466053"/>
            <a:ext cx="6305952" cy="1678582"/>
            <a:chOff x="152865" y="1551276"/>
            <a:chExt cx="6305952" cy="1678582"/>
          </a:xfrm>
        </p:grpSpPr>
        <p:sp>
          <p:nvSpPr>
            <p:cNvPr id="18" name="矩形 17"/>
            <p:cNvSpPr/>
            <p:nvPr/>
          </p:nvSpPr>
          <p:spPr>
            <a:xfrm>
              <a:off x="241293" y="1551276"/>
              <a:ext cx="6217524" cy="1678582"/>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pic>
          <p:nvPicPr>
            <p:cNvPr id="19" name="Picture 4" descr="https://d36tnp772eyphs.cloudfront.net/blogs/1/2011/05/Germany.jpg">
              <a:extLst>
                <a:ext uri="{FF2B5EF4-FFF2-40B4-BE49-F238E27FC236}">
                  <a16:creationId xmlns="" xmlns:a16="http://schemas.microsoft.com/office/drawing/2014/main" id="{22000CB4-07CE-4090-8420-8472F72B70A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11376" y="2001210"/>
              <a:ext cx="1833319" cy="686646"/>
            </a:xfrm>
            <a:prstGeom prst="rect">
              <a:avLst/>
            </a:prstGeom>
            <a:noFill/>
          </p:spPr>
        </p:pic>
        <p:cxnSp>
          <p:nvCxnSpPr>
            <p:cNvPr id="20" name="直接箭头连接符 43">
              <a:extLst>
                <a:ext uri="{FF2B5EF4-FFF2-40B4-BE49-F238E27FC236}">
                  <a16:creationId xmlns="" xmlns:a16="http://schemas.microsoft.com/office/drawing/2014/main" id="{E6824B27-DEAA-43A3-BCE0-855CB69B7243}"/>
                </a:ext>
              </a:extLst>
            </p:cNvPr>
            <p:cNvCxnSpPr>
              <a:cxnSpLocks/>
            </p:cNvCxnSpPr>
            <p:nvPr/>
          </p:nvCxnSpPr>
          <p:spPr>
            <a:xfrm rot="5400000" flipH="1" flipV="1">
              <a:off x="3609065" y="1627893"/>
              <a:ext cx="264010" cy="671646"/>
            </a:xfrm>
            <a:prstGeom prst="bentConnector2">
              <a:avLst/>
            </a:prstGeom>
            <a:noFill/>
            <a:ln w="6350" cap="flat" cmpd="sng" algn="ctr">
              <a:solidFill>
                <a:srgbClr val="006699"/>
              </a:solidFill>
              <a:prstDash val="solid"/>
              <a:round/>
              <a:headEnd type="none" w="sm" len="sm"/>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箭头连接符 46">
              <a:extLst>
                <a:ext uri="{FF2B5EF4-FFF2-40B4-BE49-F238E27FC236}">
                  <a16:creationId xmlns="" xmlns:a16="http://schemas.microsoft.com/office/drawing/2014/main" id="{25EAFC1D-388C-4090-9494-761FDD691C04}"/>
                </a:ext>
              </a:extLst>
            </p:cNvPr>
            <p:cNvCxnSpPr>
              <a:cxnSpLocks/>
            </p:cNvCxnSpPr>
            <p:nvPr/>
          </p:nvCxnSpPr>
          <p:spPr>
            <a:xfrm rot="16200000" flipH="1">
              <a:off x="3609066" y="2393178"/>
              <a:ext cx="264010" cy="671646"/>
            </a:xfrm>
            <a:prstGeom prst="bentConnector2">
              <a:avLst/>
            </a:prstGeom>
            <a:noFill/>
            <a:ln w="6350" cap="flat" cmpd="sng" algn="ctr">
              <a:solidFill>
                <a:srgbClr val="006699"/>
              </a:solidFill>
              <a:prstDash val="solid"/>
              <a:round/>
              <a:headEnd type="none" w="sm" len="sm"/>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矩形 21">
              <a:extLst>
                <a:ext uri="{FF2B5EF4-FFF2-40B4-BE49-F238E27FC236}">
                  <a16:creationId xmlns="" xmlns:a16="http://schemas.microsoft.com/office/drawing/2014/main" id="{742F73CF-39D6-476D-AAFE-42319775667E}"/>
                </a:ext>
              </a:extLst>
            </p:cNvPr>
            <p:cNvSpPr/>
            <p:nvPr/>
          </p:nvSpPr>
          <p:spPr>
            <a:xfrm>
              <a:off x="152865" y="2687856"/>
              <a:ext cx="2407150" cy="290464"/>
            </a:xfrm>
            <a:prstGeom prst="rect">
              <a:avLst/>
            </a:prstGeom>
          </p:spPr>
          <p:txBody>
            <a:bodyPr wrap="square">
              <a:spAutoFit/>
            </a:bodyPr>
            <a:lstStyle/>
            <a:p>
              <a:pPr marL="0" lvl="1" algn="ctr" defTabSz="914387">
                <a:lnSpc>
                  <a:spcPct val="130000"/>
                </a:lnSpc>
                <a:defRPr/>
              </a:pPr>
              <a:r>
                <a:rPr lang="en-US" altLang="zh-CN" sz="11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360-degree omnidirectional video</a:t>
              </a:r>
              <a:endParaRPr lang="zh-CN" altLang="en-US" sz="11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23" name="组合 37">
              <a:extLst>
                <a:ext uri="{FF2B5EF4-FFF2-40B4-BE49-F238E27FC236}">
                  <a16:creationId xmlns="" xmlns:a16="http://schemas.microsoft.com/office/drawing/2014/main" id="{31622270-1FA7-4BA4-85C9-2BE6B5331D2E}"/>
                </a:ext>
              </a:extLst>
            </p:cNvPr>
            <p:cNvGrpSpPr/>
            <p:nvPr/>
          </p:nvGrpSpPr>
          <p:grpSpPr>
            <a:xfrm>
              <a:off x="4164390" y="1597435"/>
              <a:ext cx="1748659" cy="673050"/>
              <a:chOff x="3649315" y="1005818"/>
              <a:chExt cx="1950720" cy="1236089"/>
            </a:xfrm>
          </p:grpSpPr>
          <p:pic>
            <p:nvPicPr>
              <p:cNvPr id="31" name="Picture 4" descr="https://d36tnp772eyphs.cloudfront.net/blogs/1/2011/05/Germany.jpg">
                <a:extLst>
                  <a:ext uri="{FF2B5EF4-FFF2-40B4-BE49-F238E27FC236}">
                    <a16:creationId xmlns="" xmlns:a16="http://schemas.microsoft.com/office/drawing/2014/main" id="{1D988652-D84A-41FE-ABD9-863156F2D9EC}"/>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649315" y="1022707"/>
                <a:ext cx="1950720" cy="1219200"/>
              </a:xfrm>
              <a:prstGeom prst="rect">
                <a:avLst/>
              </a:prstGeom>
              <a:noFill/>
            </p:spPr>
          </p:pic>
          <p:cxnSp>
            <p:nvCxnSpPr>
              <p:cNvPr id="32" name="直接连接符 85">
                <a:extLst>
                  <a:ext uri="{FF2B5EF4-FFF2-40B4-BE49-F238E27FC236}">
                    <a16:creationId xmlns="" xmlns:a16="http://schemas.microsoft.com/office/drawing/2014/main" id="{4E736056-2AA8-413C-AA4B-89557A4979A7}"/>
                  </a:ext>
                </a:extLst>
              </p:cNvPr>
              <p:cNvCxnSpPr/>
              <p:nvPr/>
            </p:nvCxnSpPr>
            <p:spPr>
              <a:xfrm>
                <a:off x="3649315" y="1197546"/>
                <a:ext cx="1950720" cy="0"/>
              </a:xfrm>
              <a:prstGeom prst="line">
                <a:avLst/>
              </a:prstGeom>
              <a:noFill/>
              <a:ln w="19050" cap="flat" cmpd="sng" algn="ctr">
                <a:solidFill>
                  <a:sysClr val="window" lastClr="FFFFFF"/>
                </a:solidFill>
                <a:prstDash val="solid"/>
              </a:ln>
              <a:effectLst/>
            </p:spPr>
          </p:cxnSp>
          <p:cxnSp>
            <p:nvCxnSpPr>
              <p:cNvPr id="33" name="直接连接符 86">
                <a:extLst>
                  <a:ext uri="{FF2B5EF4-FFF2-40B4-BE49-F238E27FC236}">
                    <a16:creationId xmlns="" xmlns:a16="http://schemas.microsoft.com/office/drawing/2014/main" id="{8D8E7E8A-08E0-43E4-8430-AFCA11FF57EA}"/>
                  </a:ext>
                </a:extLst>
              </p:cNvPr>
              <p:cNvCxnSpPr/>
              <p:nvPr/>
            </p:nvCxnSpPr>
            <p:spPr>
              <a:xfrm>
                <a:off x="3649315" y="1395568"/>
                <a:ext cx="1950720" cy="0"/>
              </a:xfrm>
              <a:prstGeom prst="line">
                <a:avLst/>
              </a:prstGeom>
              <a:noFill/>
              <a:ln w="19050" cap="flat" cmpd="sng" algn="ctr">
                <a:solidFill>
                  <a:sysClr val="window" lastClr="FFFFFF"/>
                </a:solidFill>
                <a:prstDash val="solid"/>
              </a:ln>
              <a:effectLst/>
            </p:spPr>
          </p:cxnSp>
          <p:cxnSp>
            <p:nvCxnSpPr>
              <p:cNvPr id="34" name="直接连接符 87">
                <a:extLst>
                  <a:ext uri="{FF2B5EF4-FFF2-40B4-BE49-F238E27FC236}">
                    <a16:creationId xmlns="" xmlns:a16="http://schemas.microsoft.com/office/drawing/2014/main" id="{7CAD2826-6B76-44EE-80EA-A4C8B4A4498D}"/>
                  </a:ext>
                </a:extLst>
              </p:cNvPr>
              <p:cNvCxnSpPr/>
              <p:nvPr/>
            </p:nvCxnSpPr>
            <p:spPr>
              <a:xfrm>
                <a:off x="3649315" y="1593590"/>
                <a:ext cx="1950720" cy="0"/>
              </a:xfrm>
              <a:prstGeom prst="line">
                <a:avLst/>
              </a:prstGeom>
              <a:noFill/>
              <a:ln w="19050" cap="flat" cmpd="sng" algn="ctr">
                <a:solidFill>
                  <a:sysClr val="window" lastClr="FFFFFF"/>
                </a:solidFill>
                <a:prstDash val="solid"/>
              </a:ln>
              <a:effectLst/>
            </p:spPr>
          </p:cxnSp>
          <p:cxnSp>
            <p:nvCxnSpPr>
              <p:cNvPr id="35" name="直接连接符 19">
                <a:extLst>
                  <a:ext uri="{FF2B5EF4-FFF2-40B4-BE49-F238E27FC236}">
                    <a16:creationId xmlns="" xmlns:a16="http://schemas.microsoft.com/office/drawing/2014/main" id="{CF4AD3D7-FFDE-4222-A06F-C9E1F614081E}"/>
                  </a:ext>
                </a:extLst>
              </p:cNvPr>
              <p:cNvCxnSpPr/>
              <p:nvPr/>
            </p:nvCxnSpPr>
            <p:spPr>
              <a:xfrm>
                <a:off x="3649315" y="1791612"/>
                <a:ext cx="1950720" cy="0"/>
              </a:xfrm>
              <a:prstGeom prst="line">
                <a:avLst/>
              </a:prstGeom>
              <a:noFill/>
              <a:ln w="19050" cap="flat" cmpd="sng" algn="ctr">
                <a:solidFill>
                  <a:sysClr val="window" lastClr="FFFFFF"/>
                </a:solidFill>
                <a:prstDash val="solid"/>
              </a:ln>
              <a:effectLst/>
            </p:spPr>
          </p:cxnSp>
          <p:cxnSp>
            <p:nvCxnSpPr>
              <p:cNvPr id="36" name="直接连接符 89">
                <a:extLst>
                  <a:ext uri="{FF2B5EF4-FFF2-40B4-BE49-F238E27FC236}">
                    <a16:creationId xmlns="" xmlns:a16="http://schemas.microsoft.com/office/drawing/2014/main" id="{08F96135-1718-4026-B45A-429F2FFCCC12}"/>
                  </a:ext>
                </a:extLst>
              </p:cNvPr>
              <p:cNvCxnSpPr/>
              <p:nvPr/>
            </p:nvCxnSpPr>
            <p:spPr>
              <a:xfrm>
                <a:off x="3649315" y="1989634"/>
                <a:ext cx="1950720" cy="0"/>
              </a:xfrm>
              <a:prstGeom prst="line">
                <a:avLst/>
              </a:prstGeom>
              <a:noFill/>
              <a:ln w="19050" cap="flat" cmpd="sng" algn="ctr">
                <a:solidFill>
                  <a:sysClr val="window" lastClr="FFFFFF"/>
                </a:solidFill>
                <a:prstDash val="solid"/>
              </a:ln>
              <a:effectLst/>
            </p:spPr>
          </p:cxnSp>
          <p:cxnSp>
            <p:nvCxnSpPr>
              <p:cNvPr id="37" name="直接连接符 22">
                <a:extLst>
                  <a:ext uri="{FF2B5EF4-FFF2-40B4-BE49-F238E27FC236}">
                    <a16:creationId xmlns="" xmlns:a16="http://schemas.microsoft.com/office/drawing/2014/main" id="{CD3755D6-0AD6-4601-B17B-BF83B49F7116}"/>
                  </a:ext>
                </a:extLst>
              </p:cNvPr>
              <p:cNvCxnSpPr/>
              <p:nvPr/>
            </p:nvCxnSpPr>
            <p:spPr>
              <a:xfrm flipV="1">
                <a:off x="3928721" y="1005818"/>
                <a:ext cx="0" cy="1219200"/>
              </a:xfrm>
              <a:prstGeom prst="line">
                <a:avLst/>
              </a:prstGeom>
              <a:noFill/>
              <a:ln w="19050" cap="flat" cmpd="sng" algn="ctr">
                <a:solidFill>
                  <a:sysClr val="window" lastClr="FFFFFF"/>
                </a:solidFill>
                <a:prstDash val="solid"/>
              </a:ln>
              <a:effectLst/>
            </p:spPr>
          </p:cxnSp>
          <p:cxnSp>
            <p:nvCxnSpPr>
              <p:cNvPr id="38" name="直接连接符 27">
                <a:extLst>
                  <a:ext uri="{FF2B5EF4-FFF2-40B4-BE49-F238E27FC236}">
                    <a16:creationId xmlns="" xmlns:a16="http://schemas.microsoft.com/office/drawing/2014/main" id="{3E8CD587-DF74-4F14-B4D5-F5CEFAC90EC4}"/>
                  </a:ext>
                </a:extLst>
              </p:cNvPr>
              <p:cNvCxnSpPr/>
              <p:nvPr/>
            </p:nvCxnSpPr>
            <p:spPr>
              <a:xfrm flipV="1">
                <a:off x="4207527" y="1005818"/>
                <a:ext cx="0" cy="1219200"/>
              </a:xfrm>
              <a:prstGeom prst="line">
                <a:avLst/>
              </a:prstGeom>
              <a:noFill/>
              <a:ln w="19050" cap="flat" cmpd="sng" algn="ctr">
                <a:solidFill>
                  <a:sysClr val="window" lastClr="FFFFFF"/>
                </a:solidFill>
                <a:prstDash val="solid"/>
              </a:ln>
              <a:effectLst/>
            </p:spPr>
          </p:cxnSp>
          <p:cxnSp>
            <p:nvCxnSpPr>
              <p:cNvPr id="39" name="直接连接符 92">
                <a:extLst>
                  <a:ext uri="{FF2B5EF4-FFF2-40B4-BE49-F238E27FC236}">
                    <a16:creationId xmlns="" xmlns:a16="http://schemas.microsoft.com/office/drawing/2014/main" id="{0355ABA7-1483-438F-B901-4291DCD807AE}"/>
                  </a:ext>
                </a:extLst>
              </p:cNvPr>
              <p:cNvCxnSpPr/>
              <p:nvPr/>
            </p:nvCxnSpPr>
            <p:spPr>
              <a:xfrm flipV="1">
                <a:off x="4486333" y="1005818"/>
                <a:ext cx="0" cy="1219200"/>
              </a:xfrm>
              <a:prstGeom prst="line">
                <a:avLst/>
              </a:prstGeom>
              <a:noFill/>
              <a:ln w="19050" cap="flat" cmpd="sng" algn="ctr">
                <a:solidFill>
                  <a:sysClr val="window" lastClr="FFFFFF"/>
                </a:solidFill>
                <a:prstDash val="solid"/>
              </a:ln>
              <a:effectLst/>
            </p:spPr>
          </p:cxnSp>
          <p:cxnSp>
            <p:nvCxnSpPr>
              <p:cNvPr id="40" name="直接连接符 93">
                <a:extLst>
                  <a:ext uri="{FF2B5EF4-FFF2-40B4-BE49-F238E27FC236}">
                    <a16:creationId xmlns="" xmlns:a16="http://schemas.microsoft.com/office/drawing/2014/main" id="{2DA05655-87A7-4797-A98F-E9B9E86E6A55}"/>
                  </a:ext>
                </a:extLst>
              </p:cNvPr>
              <p:cNvCxnSpPr/>
              <p:nvPr/>
            </p:nvCxnSpPr>
            <p:spPr>
              <a:xfrm flipV="1">
                <a:off x="4765139" y="1005818"/>
                <a:ext cx="0" cy="1219200"/>
              </a:xfrm>
              <a:prstGeom prst="line">
                <a:avLst/>
              </a:prstGeom>
              <a:noFill/>
              <a:ln w="19050" cap="flat" cmpd="sng" algn="ctr">
                <a:solidFill>
                  <a:sysClr val="window" lastClr="FFFFFF"/>
                </a:solidFill>
                <a:prstDash val="solid"/>
              </a:ln>
              <a:effectLst/>
            </p:spPr>
          </p:cxnSp>
          <p:cxnSp>
            <p:nvCxnSpPr>
              <p:cNvPr id="41" name="直接连接符 94">
                <a:extLst>
                  <a:ext uri="{FF2B5EF4-FFF2-40B4-BE49-F238E27FC236}">
                    <a16:creationId xmlns="" xmlns:a16="http://schemas.microsoft.com/office/drawing/2014/main" id="{97207B2C-78B9-41B2-887D-93BB2949E082}"/>
                  </a:ext>
                </a:extLst>
              </p:cNvPr>
              <p:cNvCxnSpPr/>
              <p:nvPr/>
            </p:nvCxnSpPr>
            <p:spPr>
              <a:xfrm flipV="1">
                <a:off x="5043945" y="1005818"/>
                <a:ext cx="0" cy="1219200"/>
              </a:xfrm>
              <a:prstGeom prst="line">
                <a:avLst/>
              </a:prstGeom>
              <a:noFill/>
              <a:ln w="19050" cap="flat" cmpd="sng" algn="ctr">
                <a:solidFill>
                  <a:sysClr val="window" lastClr="FFFFFF"/>
                </a:solidFill>
                <a:prstDash val="solid"/>
              </a:ln>
              <a:effectLst/>
            </p:spPr>
          </p:cxnSp>
          <p:cxnSp>
            <p:nvCxnSpPr>
              <p:cNvPr id="42" name="直接连接符 95">
                <a:extLst>
                  <a:ext uri="{FF2B5EF4-FFF2-40B4-BE49-F238E27FC236}">
                    <a16:creationId xmlns="" xmlns:a16="http://schemas.microsoft.com/office/drawing/2014/main" id="{D55FBEC8-43C5-458E-A54A-D646BDCADE7E}"/>
                  </a:ext>
                </a:extLst>
              </p:cNvPr>
              <p:cNvCxnSpPr/>
              <p:nvPr/>
            </p:nvCxnSpPr>
            <p:spPr>
              <a:xfrm flipV="1">
                <a:off x="5322751" y="1005818"/>
                <a:ext cx="0" cy="1219200"/>
              </a:xfrm>
              <a:prstGeom prst="line">
                <a:avLst/>
              </a:prstGeom>
              <a:noFill/>
              <a:ln w="19050" cap="flat" cmpd="sng" algn="ctr">
                <a:solidFill>
                  <a:sysClr val="window" lastClr="FFFFFF"/>
                </a:solidFill>
                <a:prstDash val="solid"/>
              </a:ln>
              <a:effectLst/>
            </p:spPr>
          </p:cxnSp>
        </p:grpSp>
        <p:pic>
          <p:nvPicPr>
            <p:cNvPr id="24" name="Picture 4" descr="https://d36tnp772eyphs.cloudfront.net/blogs/1/2011/05/Germany.jpg">
              <a:extLst>
                <a:ext uri="{FF2B5EF4-FFF2-40B4-BE49-F238E27FC236}">
                  <a16:creationId xmlns="" xmlns:a16="http://schemas.microsoft.com/office/drawing/2014/main" id="{AF163923-08E1-4155-A787-B6D1DC7AC844}"/>
                </a:ext>
              </a:extLst>
            </p:cNvPr>
            <p:cNvPicPr preferRelativeResize="0">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188149" y="2400752"/>
              <a:ext cx="1771079" cy="627166"/>
            </a:xfrm>
            <a:prstGeom prst="rect">
              <a:avLst/>
            </a:prstGeom>
            <a:noFill/>
          </p:spPr>
        </p:pic>
        <p:sp>
          <p:nvSpPr>
            <p:cNvPr id="25" name="矩形 24">
              <a:extLst>
                <a:ext uri="{FF2B5EF4-FFF2-40B4-BE49-F238E27FC236}">
                  <a16:creationId xmlns="" xmlns:a16="http://schemas.microsoft.com/office/drawing/2014/main" id="{FCA771EB-E712-4068-861B-77E2E64E752B}"/>
                </a:ext>
              </a:extLst>
            </p:cNvPr>
            <p:cNvSpPr/>
            <p:nvPr/>
          </p:nvSpPr>
          <p:spPr>
            <a:xfrm>
              <a:off x="3726043" y="2968248"/>
              <a:ext cx="2732774" cy="261610"/>
            </a:xfrm>
            <a:prstGeom prst="rect">
              <a:avLst/>
            </a:prstGeom>
          </p:spPr>
          <p:txBody>
            <a:bodyPr wrap="square">
              <a:spAutoFit/>
            </a:bodyPr>
            <a:lstStyle/>
            <a:p>
              <a:pPr algn="ctr" defTabSz="914387">
                <a:defRPr/>
              </a:pPr>
              <a:r>
                <a:rPr lang="en-US" altLang="zh-CN" sz="11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Low quality omnidirectional video streaming</a:t>
              </a:r>
              <a:endParaRPr lang="zh-CN" altLang="en-US" sz="1100" kern="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6" name="矩形 25">
              <a:extLst>
                <a:ext uri="{FF2B5EF4-FFF2-40B4-BE49-F238E27FC236}">
                  <a16:creationId xmlns="" xmlns:a16="http://schemas.microsoft.com/office/drawing/2014/main" id="{4A16FD35-E7E2-4C8D-A36C-D67194A3CD8D}"/>
                </a:ext>
              </a:extLst>
            </p:cNvPr>
            <p:cNvSpPr/>
            <p:nvPr/>
          </p:nvSpPr>
          <p:spPr>
            <a:xfrm>
              <a:off x="4062715" y="2194233"/>
              <a:ext cx="2070095" cy="261610"/>
            </a:xfrm>
            <a:prstGeom prst="rect">
              <a:avLst/>
            </a:prstGeom>
          </p:spPr>
          <p:txBody>
            <a:bodyPr wrap="square">
              <a:spAutoFit/>
            </a:bodyPr>
            <a:lstStyle/>
            <a:p>
              <a:pPr algn="ctr" defTabSz="914387">
                <a:defRPr/>
              </a:pPr>
              <a:r>
                <a:rPr lang="en-US" altLang="zh-CN" sz="1100" kern="0" dirty="0" err="1"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FoV</a:t>
              </a:r>
              <a:r>
                <a:rPr lang="en-US" altLang="zh-CN" sz="11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 tiles/slices with high quality</a:t>
              </a:r>
              <a:endParaRPr lang="zh-CN" altLang="en-US" sz="1100" kern="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27" name="组合 26">
              <a:extLst>
                <a:ext uri="{FF2B5EF4-FFF2-40B4-BE49-F238E27FC236}">
                  <a16:creationId xmlns="" xmlns:a16="http://schemas.microsoft.com/office/drawing/2014/main" id="{69DA47A0-4292-4B29-8989-BA780B930402}"/>
                </a:ext>
              </a:extLst>
            </p:cNvPr>
            <p:cNvGrpSpPr/>
            <p:nvPr/>
          </p:nvGrpSpPr>
          <p:grpSpPr>
            <a:xfrm>
              <a:off x="2634149" y="2093539"/>
              <a:ext cx="1530337" cy="501990"/>
              <a:chOff x="2792982" y="2367898"/>
              <a:chExt cx="1230384" cy="616056"/>
            </a:xfrm>
            <a:solidFill>
              <a:srgbClr val="006699"/>
            </a:solidFill>
          </p:grpSpPr>
          <p:sp>
            <p:nvSpPr>
              <p:cNvPr id="29" name="椭圆 28">
                <a:extLst>
                  <a:ext uri="{FF2B5EF4-FFF2-40B4-BE49-F238E27FC236}">
                    <a16:creationId xmlns="" xmlns:a16="http://schemas.microsoft.com/office/drawing/2014/main" id="{366CB4D8-D0D0-4715-A1F8-136D562992D4}"/>
                  </a:ext>
                </a:extLst>
              </p:cNvPr>
              <p:cNvSpPr/>
              <p:nvPr/>
            </p:nvSpPr>
            <p:spPr>
              <a:xfrm>
                <a:off x="2792982" y="2367898"/>
                <a:ext cx="1230384" cy="616056"/>
              </a:xfrm>
              <a:prstGeom prst="ellipse">
                <a:avLst/>
              </a:prstGeom>
              <a:grpFill/>
              <a:ln w="19050" cap="flat" cmpd="sng" algn="ctr">
                <a:noFill/>
                <a:prstDash val="solid"/>
                <a:miter lim="800000"/>
              </a:ln>
              <a:effectLst/>
            </p:spPr>
            <p:txBody>
              <a:bodyPr rtlCol="0" anchor="ctr"/>
              <a:lstStyle/>
              <a:p>
                <a:pPr algn="ctr" defTabSz="914387">
                  <a:defRPr/>
                </a:pPr>
                <a:endParaRPr lang="zh-CN" altLang="en-US" sz="1400" kern="0" dirty="0" smtClean="0">
                  <a:solidFill>
                    <a:prstClr val="white"/>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 xmlns:a16="http://schemas.microsoft.com/office/drawing/2014/main" id="{B7D94C68-B003-407E-A1A6-E71AF1AC197A}"/>
                  </a:ext>
                </a:extLst>
              </p:cNvPr>
              <p:cNvSpPr/>
              <p:nvPr/>
            </p:nvSpPr>
            <p:spPr>
              <a:xfrm>
                <a:off x="2808097" y="2540353"/>
                <a:ext cx="1200154" cy="311613"/>
              </a:xfrm>
              <a:prstGeom prst="rect">
                <a:avLst/>
              </a:prstGeom>
              <a:noFill/>
              <a:ln>
                <a:noFill/>
              </a:ln>
            </p:spPr>
            <p:txBody>
              <a:bodyPr wrap="square">
                <a:spAutoFit/>
              </a:bodyPr>
              <a:lstStyle/>
              <a:p>
                <a:pPr marL="0" lvl="1" algn="ctr" defTabSz="914387">
                  <a:defRPr/>
                </a:pPr>
                <a:r>
                  <a:rPr lang="en-US" altLang="zh-CN" sz="1050" kern="0" dirty="0" smtClean="0">
                    <a:solidFill>
                      <a:prstClr val="white"/>
                    </a:solidFill>
                    <a:latin typeface="微软雅黑" panose="020B0503020204020204" pitchFamily="34" charset="-122"/>
                    <a:ea typeface="微软雅黑" panose="020B0503020204020204" pitchFamily="34" charset="-122"/>
                  </a:rPr>
                  <a:t>VR</a:t>
                </a:r>
                <a:r>
                  <a:rPr lang="zh-CN" altLang="en-US" sz="1050" kern="0" dirty="0" smtClean="0">
                    <a:solidFill>
                      <a:prstClr val="white"/>
                    </a:solidFill>
                    <a:latin typeface="微软雅黑" panose="020B0503020204020204" pitchFamily="34" charset="-122"/>
                    <a:ea typeface="微软雅黑" panose="020B0503020204020204" pitchFamily="34" charset="-122"/>
                  </a:rPr>
                  <a:t> </a:t>
                </a:r>
                <a:r>
                  <a:rPr lang="en-US" altLang="zh-CN" sz="1050" kern="0" dirty="0" smtClean="0">
                    <a:solidFill>
                      <a:prstClr val="white"/>
                    </a:solidFill>
                    <a:latin typeface="微软雅黑" panose="020B0503020204020204" pitchFamily="34" charset="-122"/>
                    <a:ea typeface="微软雅黑" panose="020B0503020204020204" pitchFamily="34" charset="-122"/>
                  </a:rPr>
                  <a:t>video encoder</a:t>
                </a:r>
                <a:endParaRPr lang="zh-CN" altLang="en-US" sz="1050" kern="0" dirty="0" smtClean="0">
                  <a:solidFill>
                    <a:prstClr val="white"/>
                  </a:solidFill>
                  <a:latin typeface="微软雅黑" panose="020B0503020204020204" pitchFamily="34" charset="-122"/>
                  <a:ea typeface="微软雅黑" panose="020B0503020204020204" pitchFamily="34" charset="-122"/>
                </a:endParaRPr>
              </a:p>
            </p:txBody>
          </p:sp>
        </p:grpSp>
        <p:cxnSp>
          <p:nvCxnSpPr>
            <p:cNvPr id="28" name="直接连接符 27">
              <a:extLst>
                <a:ext uri="{FF2B5EF4-FFF2-40B4-BE49-F238E27FC236}">
                  <a16:creationId xmlns="" xmlns:a16="http://schemas.microsoft.com/office/drawing/2014/main" id="{FEEDDD5C-810E-4FA9-8C94-3150530D9CB5}"/>
                </a:ext>
              </a:extLst>
            </p:cNvPr>
            <p:cNvCxnSpPr/>
            <p:nvPr/>
          </p:nvCxnSpPr>
          <p:spPr bwMode="auto">
            <a:xfrm>
              <a:off x="2283008" y="2358683"/>
              <a:ext cx="313434" cy="0"/>
            </a:xfrm>
            <a:prstGeom prst="line">
              <a:avLst/>
            </a:prstGeom>
            <a:noFill/>
            <a:ln w="6350" cap="flat" cmpd="sng" algn="ctr">
              <a:solidFill>
                <a:srgbClr val="006699"/>
              </a:solidFill>
              <a:prstDash val="solid"/>
              <a:round/>
              <a:headEnd type="none" w="sm" len="sm"/>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43" name="Picture 2" descr="Image result for H.265  I B  P FRAME"/>
          <p:cNvPicPr>
            <a:picLocks noChangeAspect="1" noChangeArrowheads="1"/>
          </p:cNvPicPr>
          <p:nvPr/>
        </p:nvPicPr>
        <p:blipFill rotWithShape="1">
          <a:blip r:embed="rId7">
            <a:extLst>
              <a:ext uri="{28A0092B-C50C-407E-A947-70E740481C1C}">
                <a14:useLocalDpi xmlns:a14="http://schemas.microsoft.com/office/drawing/2010/main" val="0"/>
              </a:ext>
            </a:extLst>
          </a:blip>
          <a:srcRect b="31962"/>
          <a:stretch/>
        </p:blipFill>
        <p:spPr bwMode="auto">
          <a:xfrm>
            <a:off x="371856" y="2322789"/>
            <a:ext cx="4267426" cy="147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83429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1856" y="86282"/>
            <a:ext cx="11424728" cy="1325563"/>
          </a:xfrm>
        </p:spPr>
        <p:txBody>
          <a:bodyPr>
            <a:normAutofit/>
          </a:bodyPr>
          <a:lstStyle/>
          <a:p>
            <a:r>
              <a:rPr lang="en-US" altLang="zh-CN" sz="3200" dirty="0" smtClean="0"/>
              <a:t>Use case 2: </a:t>
            </a:r>
            <a:r>
              <a:rPr lang="en-US" altLang="zh-CN" sz="2800" dirty="0" smtClean="0"/>
              <a:t>Playback behavior awareness</a:t>
            </a:r>
            <a:endParaRPr lang="zh-CN" altLang="en-US" sz="3200" dirty="0"/>
          </a:p>
        </p:txBody>
      </p:sp>
      <p:sp>
        <p:nvSpPr>
          <p:cNvPr id="5" name="Rectangle 1"/>
          <p:cNvSpPr>
            <a:spLocks noChangeArrowheads="1"/>
          </p:cNvSpPr>
          <p:nvPr/>
        </p:nvSpPr>
        <p:spPr bwMode="auto">
          <a:xfrm>
            <a:off x="0" y="179864"/>
            <a:ext cx="22442" cy="97471"/>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800" b="0" i="0" u="none" strike="noStrike" cap="none" normalizeH="0" baseline="0" dirty="0" smtClean="0">
                <a:ln>
                  <a:noFill/>
                </a:ln>
                <a:solidFill>
                  <a:schemeClr val="tx1"/>
                </a:solidFill>
                <a:effectLst/>
              </a:rPr>
              <a:t> </a:t>
            </a: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42" name="矩形 41"/>
          <p:cNvSpPr/>
          <p:nvPr/>
        </p:nvSpPr>
        <p:spPr>
          <a:xfrm>
            <a:off x="2158314" y="3851606"/>
            <a:ext cx="6881412" cy="2619059"/>
          </a:xfrm>
          <a:prstGeom prst="rect">
            <a:avLst/>
          </a:prstGeom>
        </p:spPr>
        <p:txBody>
          <a:bodyPr vert="horz" lIns="91440" tIns="45720" rIns="91440" bIns="45720" rtlCol="0">
            <a:noAutofit/>
          </a:bodyPr>
          <a:lstStyle/>
          <a:p>
            <a:pPr>
              <a:lnSpc>
                <a:spcPct val="120000"/>
              </a:lnSpc>
              <a:spcBef>
                <a:spcPts val="1000"/>
              </a:spcBef>
              <a:buFont typeface="Arial" panose="020B0604020202020204" pitchFamily="34" charset="0"/>
              <a:buNone/>
            </a:pPr>
            <a:r>
              <a:rPr lang="en-US" altLang="zh-CN" sz="1600" dirty="0"/>
              <a:t>Potential enhancement:</a:t>
            </a:r>
          </a:p>
          <a:p>
            <a:pPr marL="285750" indent="-285750">
              <a:lnSpc>
                <a:spcPct val="120000"/>
              </a:lnSpc>
              <a:spcBef>
                <a:spcPts val="1000"/>
              </a:spcBef>
              <a:buFont typeface="Arial" panose="020B0604020202020204" pitchFamily="34" charset="0"/>
              <a:buChar char="•"/>
            </a:pPr>
            <a:r>
              <a:rPr lang="en-US" altLang="zh-CN" sz="1400" dirty="0"/>
              <a:t>When being aware of playback behavior (e.g. initial start-up, pause or jump), the network could temporarily  provide a higher DL data rate for multimedia services during initial start-up stage for reducing the waiting delay</a:t>
            </a:r>
          </a:p>
        </p:txBody>
      </p:sp>
      <p:grpSp>
        <p:nvGrpSpPr>
          <p:cNvPr id="3" name="组合 2"/>
          <p:cNvGrpSpPr/>
          <p:nvPr/>
        </p:nvGrpSpPr>
        <p:grpSpPr>
          <a:xfrm>
            <a:off x="2158314" y="1246327"/>
            <a:ext cx="6573794" cy="2353611"/>
            <a:chOff x="2195488" y="1195212"/>
            <a:chExt cx="5026322" cy="1266623"/>
          </a:xfrm>
        </p:grpSpPr>
        <p:sp>
          <p:nvSpPr>
            <p:cNvPr id="57" name="矩形 56"/>
            <p:cNvSpPr/>
            <p:nvPr/>
          </p:nvSpPr>
          <p:spPr>
            <a:xfrm>
              <a:off x="6040464" y="1725494"/>
              <a:ext cx="1098398" cy="402173"/>
            </a:xfrm>
            <a:prstGeom prst="rect">
              <a:avLst/>
            </a:prstGeom>
            <a:solidFill>
              <a:srgbClr val="FFC000">
                <a:alpha val="22000"/>
              </a:srgbClr>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8" name="矩形 57"/>
            <p:cNvSpPr/>
            <p:nvPr/>
          </p:nvSpPr>
          <p:spPr>
            <a:xfrm>
              <a:off x="3836957" y="1717945"/>
              <a:ext cx="1420530" cy="402173"/>
            </a:xfrm>
            <a:prstGeom prst="rect">
              <a:avLst/>
            </a:prstGeom>
            <a:solidFill>
              <a:srgbClr val="FFC000">
                <a:alpha val="22000"/>
              </a:srgbClr>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9" name="矩形 58"/>
            <p:cNvSpPr/>
            <p:nvPr/>
          </p:nvSpPr>
          <p:spPr>
            <a:xfrm>
              <a:off x="2878487" y="1720800"/>
              <a:ext cx="918385" cy="402173"/>
            </a:xfrm>
            <a:prstGeom prst="rect">
              <a:avLst/>
            </a:prstGeom>
            <a:solidFill>
              <a:srgbClr val="EA002F">
                <a:alpha val="22000"/>
              </a:srgbClr>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0" name="矩形 59"/>
            <p:cNvSpPr/>
            <p:nvPr/>
          </p:nvSpPr>
          <p:spPr>
            <a:xfrm>
              <a:off x="5327761" y="1722140"/>
              <a:ext cx="690348" cy="402173"/>
            </a:xfrm>
            <a:prstGeom prst="rect">
              <a:avLst/>
            </a:prstGeom>
            <a:solidFill>
              <a:srgbClr val="EA002F">
                <a:alpha val="22000"/>
              </a:srgbClr>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74611" y="2143305"/>
              <a:ext cx="682879" cy="318530"/>
            </a:xfrm>
            <a:prstGeom prst="rect">
              <a:avLst/>
            </a:prstGeom>
          </p:spPr>
        </p:pic>
        <p:pic>
          <p:nvPicPr>
            <p:cNvPr id="62" name="图片 6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24702" y="2131220"/>
              <a:ext cx="682879" cy="318530"/>
            </a:xfrm>
            <a:prstGeom prst="rect">
              <a:avLst/>
            </a:prstGeom>
          </p:spPr>
        </p:pic>
        <p:cxnSp>
          <p:nvCxnSpPr>
            <p:cNvPr id="63" name="直接连接符 62"/>
            <p:cNvCxnSpPr/>
            <p:nvPr/>
          </p:nvCxnSpPr>
          <p:spPr>
            <a:xfrm flipV="1">
              <a:off x="2600645" y="2070911"/>
              <a:ext cx="4621165" cy="19835"/>
            </a:xfrm>
            <a:prstGeom prst="line">
              <a:avLst/>
            </a:prstGeom>
            <a:noFill/>
            <a:ln w="6350" cap="flat" cmpd="sng" algn="ctr">
              <a:solidFill>
                <a:srgbClr val="5B9BD5"/>
              </a:solidFill>
              <a:prstDash val="solid"/>
              <a:miter lim="800000"/>
            </a:ln>
            <a:effectLst/>
          </p:spPr>
        </p:cxnSp>
        <p:sp>
          <p:nvSpPr>
            <p:cNvPr id="64" name="任意多边形 63"/>
            <p:cNvSpPr/>
            <p:nvPr/>
          </p:nvSpPr>
          <p:spPr>
            <a:xfrm>
              <a:off x="2865418" y="1760994"/>
              <a:ext cx="901264" cy="322419"/>
            </a:xfrm>
            <a:custGeom>
              <a:avLst/>
              <a:gdLst>
                <a:gd name="connsiteX0" fmla="*/ 0 w 586365"/>
                <a:gd name="connsiteY0" fmla="*/ 367170 h 367170"/>
                <a:gd name="connsiteX1" fmla="*/ 114813 w 586365"/>
                <a:gd name="connsiteY1" fmla="*/ 47335 h 367170"/>
                <a:gd name="connsiteX2" fmla="*/ 492054 w 586365"/>
                <a:gd name="connsiteY2" fmla="*/ 35034 h 367170"/>
                <a:gd name="connsiteX3" fmla="*/ 586365 w 586365"/>
                <a:gd name="connsiteY3" fmla="*/ 367170 h 367170"/>
                <a:gd name="connsiteX0" fmla="*/ 0 w 586365"/>
                <a:gd name="connsiteY0" fmla="*/ 365501 h 365501"/>
                <a:gd name="connsiteX1" fmla="*/ 114813 w 586365"/>
                <a:gd name="connsiteY1" fmla="*/ 45666 h 365501"/>
                <a:gd name="connsiteX2" fmla="*/ 492054 w 586365"/>
                <a:gd name="connsiteY2" fmla="*/ 33365 h 365501"/>
                <a:gd name="connsiteX3" fmla="*/ 586365 w 586365"/>
                <a:gd name="connsiteY3" fmla="*/ 365501 h 365501"/>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Lst>
              <a:ahLst/>
              <a:cxnLst>
                <a:cxn ang="0">
                  <a:pos x="connsiteX0" y="connsiteY0"/>
                </a:cxn>
                <a:cxn ang="0">
                  <a:pos x="connsiteX1" y="connsiteY1"/>
                </a:cxn>
                <a:cxn ang="0">
                  <a:pos x="connsiteX2" y="connsiteY2"/>
                </a:cxn>
                <a:cxn ang="0">
                  <a:pos x="connsiteX3" y="connsiteY3"/>
                </a:cxn>
              </a:cxnLst>
              <a:rect l="l" t="t" r="r" b="b"/>
              <a:pathLst>
                <a:path w="586365" h="360594">
                  <a:moveTo>
                    <a:pt x="0" y="360594"/>
                  </a:moveTo>
                  <a:cubicBezTo>
                    <a:pt x="16402" y="228354"/>
                    <a:pt x="38912" y="94748"/>
                    <a:pt x="114813" y="40759"/>
                  </a:cubicBezTo>
                  <a:cubicBezTo>
                    <a:pt x="190714" y="-13230"/>
                    <a:pt x="358489" y="-12546"/>
                    <a:pt x="455407" y="36659"/>
                  </a:cubicBezTo>
                  <a:cubicBezTo>
                    <a:pt x="552325" y="85864"/>
                    <a:pt x="560908" y="277218"/>
                    <a:pt x="586365" y="360594"/>
                  </a:cubicBezTo>
                </a:path>
              </a:pathLst>
            </a:custGeom>
            <a:solidFill>
              <a:srgbClr val="006699"/>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5" name="任意多边形 64"/>
            <p:cNvSpPr/>
            <p:nvPr/>
          </p:nvSpPr>
          <p:spPr>
            <a:xfrm>
              <a:off x="3862308" y="1906417"/>
              <a:ext cx="214126" cy="171077"/>
            </a:xfrm>
            <a:custGeom>
              <a:avLst/>
              <a:gdLst>
                <a:gd name="connsiteX0" fmla="*/ 0 w 586365"/>
                <a:gd name="connsiteY0" fmla="*/ 367170 h 367170"/>
                <a:gd name="connsiteX1" fmla="*/ 114813 w 586365"/>
                <a:gd name="connsiteY1" fmla="*/ 47335 h 367170"/>
                <a:gd name="connsiteX2" fmla="*/ 492054 w 586365"/>
                <a:gd name="connsiteY2" fmla="*/ 35034 h 367170"/>
                <a:gd name="connsiteX3" fmla="*/ 586365 w 586365"/>
                <a:gd name="connsiteY3" fmla="*/ 367170 h 367170"/>
                <a:gd name="connsiteX0" fmla="*/ 0 w 586365"/>
                <a:gd name="connsiteY0" fmla="*/ 365501 h 365501"/>
                <a:gd name="connsiteX1" fmla="*/ 114813 w 586365"/>
                <a:gd name="connsiteY1" fmla="*/ 45666 h 365501"/>
                <a:gd name="connsiteX2" fmla="*/ 492054 w 586365"/>
                <a:gd name="connsiteY2" fmla="*/ 33365 h 365501"/>
                <a:gd name="connsiteX3" fmla="*/ 586365 w 586365"/>
                <a:gd name="connsiteY3" fmla="*/ 365501 h 365501"/>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Lst>
              <a:ahLst/>
              <a:cxnLst>
                <a:cxn ang="0">
                  <a:pos x="connsiteX0" y="connsiteY0"/>
                </a:cxn>
                <a:cxn ang="0">
                  <a:pos x="connsiteX1" y="connsiteY1"/>
                </a:cxn>
                <a:cxn ang="0">
                  <a:pos x="connsiteX2" y="connsiteY2"/>
                </a:cxn>
                <a:cxn ang="0">
                  <a:pos x="connsiteX3" y="connsiteY3"/>
                </a:cxn>
              </a:cxnLst>
              <a:rect l="l" t="t" r="r" b="b"/>
              <a:pathLst>
                <a:path w="586365" h="360594">
                  <a:moveTo>
                    <a:pt x="0" y="360594"/>
                  </a:moveTo>
                  <a:cubicBezTo>
                    <a:pt x="16402" y="228354"/>
                    <a:pt x="38912" y="94748"/>
                    <a:pt x="114813" y="40759"/>
                  </a:cubicBezTo>
                  <a:cubicBezTo>
                    <a:pt x="190714" y="-13230"/>
                    <a:pt x="358489" y="-12546"/>
                    <a:pt x="455407" y="36659"/>
                  </a:cubicBezTo>
                  <a:cubicBezTo>
                    <a:pt x="552325" y="85864"/>
                    <a:pt x="560908" y="277218"/>
                    <a:pt x="586365" y="360594"/>
                  </a:cubicBezTo>
                </a:path>
              </a:pathLst>
            </a:custGeom>
            <a:solidFill>
              <a:srgbClr val="70AD47"/>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6" name="任意多边形 65"/>
            <p:cNvSpPr/>
            <p:nvPr/>
          </p:nvSpPr>
          <p:spPr>
            <a:xfrm>
              <a:off x="5358273" y="1748492"/>
              <a:ext cx="628358" cy="322419"/>
            </a:xfrm>
            <a:custGeom>
              <a:avLst/>
              <a:gdLst>
                <a:gd name="connsiteX0" fmla="*/ 0 w 586365"/>
                <a:gd name="connsiteY0" fmla="*/ 367170 h 367170"/>
                <a:gd name="connsiteX1" fmla="*/ 114813 w 586365"/>
                <a:gd name="connsiteY1" fmla="*/ 47335 h 367170"/>
                <a:gd name="connsiteX2" fmla="*/ 492054 w 586365"/>
                <a:gd name="connsiteY2" fmla="*/ 35034 h 367170"/>
                <a:gd name="connsiteX3" fmla="*/ 586365 w 586365"/>
                <a:gd name="connsiteY3" fmla="*/ 367170 h 367170"/>
                <a:gd name="connsiteX0" fmla="*/ 0 w 586365"/>
                <a:gd name="connsiteY0" fmla="*/ 365501 h 365501"/>
                <a:gd name="connsiteX1" fmla="*/ 114813 w 586365"/>
                <a:gd name="connsiteY1" fmla="*/ 45666 h 365501"/>
                <a:gd name="connsiteX2" fmla="*/ 492054 w 586365"/>
                <a:gd name="connsiteY2" fmla="*/ 33365 h 365501"/>
                <a:gd name="connsiteX3" fmla="*/ 586365 w 586365"/>
                <a:gd name="connsiteY3" fmla="*/ 365501 h 365501"/>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Lst>
              <a:ahLst/>
              <a:cxnLst>
                <a:cxn ang="0">
                  <a:pos x="connsiteX0" y="connsiteY0"/>
                </a:cxn>
                <a:cxn ang="0">
                  <a:pos x="connsiteX1" y="connsiteY1"/>
                </a:cxn>
                <a:cxn ang="0">
                  <a:pos x="connsiteX2" y="connsiteY2"/>
                </a:cxn>
                <a:cxn ang="0">
                  <a:pos x="connsiteX3" y="connsiteY3"/>
                </a:cxn>
              </a:cxnLst>
              <a:rect l="l" t="t" r="r" b="b"/>
              <a:pathLst>
                <a:path w="586365" h="360594">
                  <a:moveTo>
                    <a:pt x="0" y="360594"/>
                  </a:moveTo>
                  <a:cubicBezTo>
                    <a:pt x="16402" y="228354"/>
                    <a:pt x="38912" y="94748"/>
                    <a:pt x="114813" y="40759"/>
                  </a:cubicBezTo>
                  <a:cubicBezTo>
                    <a:pt x="190714" y="-13230"/>
                    <a:pt x="358489" y="-12546"/>
                    <a:pt x="455407" y="36659"/>
                  </a:cubicBezTo>
                  <a:cubicBezTo>
                    <a:pt x="552325" y="85864"/>
                    <a:pt x="560908" y="277218"/>
                    <a:pt x="586365" y="360594"/>
                  </a:cubicBezTo>
                </a:path>
              </a:pathLst>
            </a:custGeom>
            <a:solidFill>
              <a:srgbClr val="006699"/>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7" name="文本框 66"/>
            <p:cNvSpPr txBox="1"/>
            <p:nvPr/>
          </p:nvSpPr>
          <p:spPr>
            <a:xfrm>
              <a:off x="2195488" y="2167985"/>
              <a:ext cx="773649" cy="165572"/>
            </a:xfrm>
            <a:prstGeom prst="rect">
              <a:avLst/>
            </a:prstGeom>
            <a:noFill/>
          </p:spPr>
          <p:txBody>
            <a:bodyPr wrap="square" lIns="0" tIns="0" rIns="0" bIns="0" rtlCol="0" anchor="t">
              <a:no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Initial start-up</a:t>
              </a:r>
              <a:endParaRPr kumimoji="0" lang="zh-CN" altLang="en-US" sz="11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cxnSp>
          <p:nvCxnSpPr>
            <p:cNvPr id="68" name="直接箭头连接符 67"/>
            <p:cNvCxnSpPr/>
            <p:nvPr/>
          </p:nvCxnSpPr>
          <p:spPr>
            <a:xfrm>
              <a:off x="2865418" y="1603696"/>
              <a:ext cx="901264" cy="4259"/>
            </a:xfrm>
            <a:prstGeom prst="straightConnector1">
              <a:avLst/>
            </a:prstGeom>
            <a:noFill/>
            <a:ln w="6350" cap="flat" cmpd="sng" algn="ctr">
              <a:solidFill>
                <a:srgbClr val="5B9BD5"/>
              </a:solidFill>
              <a:prstDash val="solid"/>
              <a:miter lim="800000"/>
              <a:headEnd type="triangle"/>
              <a:tailEnd type="triangle"/>
            </a:ln>
            <a:effectLst/>
          </p:spPr>
        </p:cxnSp>
        <p:cxnSp>
          <p:nvCxnSpPr>
            <p:cNvPr id="69" name="直接连接符 68"/>
            <p:cNvCxnSpPr/>
            <p:nvPr/>
          </p:nvCxnSpPr>
          <p:spPr>
            <a:xfrm>
              <a:off x="2865418" y="1487444"/>
              <a:ext cx="0" cy="251552"/>
            </a:xfrm>
            <a:prstGeom prst="line">
              <a:avLst/>
            </a:prstGeom>
            <a:noFill/>
            <a:ln w="6350" cap="flat" cmpd="sng" algn="ctr">
              <a:solidFill>
                <a:srgbClr val="5B9BD5"/>
              </a:solidFill>
              <a:prstDash val="solid"/>
              <a:miter lim="800000"/>
            </a:ln>
            <a:effectLst/>
          </p:spPr>
        </p:cxnSp>
        <p:cxnSp>
          <p:nvCxnSpPr>
            <p:cNvPr id="70" name="直接连接符 69"/>
            <p:cNvCxnSpPr/>
            <p:nvPr/>
          </p:nvCxnSpPr>
          <p:spPr>
            <a:xfrm>
              <a:off x="3766682" y="1482179"/>
              <a:ext cx="0" cy="251552"/>
            </a:xfrm>
            <a:prstGeom prst="line">
              <a:avLst/>
            </a:prstGeom>
            <a:noFill/>
            <a:ln w="6350" cap="flat" cmpd="sng" algn="ctr">
              <a:solidFill>
                <a:srgbClr val="5B9BD5"/>
              </a:solidFill>
              <a:prstDash val="solid"/>
              <a:miter lim="800000"/>
            </a:ln>
            <a:effectLst/>
          </p:spPr>
        </p:cxnSp>
        <p:sp>
          <p:nvSpPr>
            <p:cNvPr id="71" name="文本框 70"/>
            <p:cNvSpPr txBox="1"/>
            <p:nvPr/>
          </p:nvSpPr>
          <p:spPr>
            <a:xfrm>
              <a:off x="2862773" y="1195212"/>
              <a:ext cx="1118867" cy="328708"/>
            </a:xfrm>
            <a:prstGeom prst="rect">
              <a:avLst/>
            </a:prstGeom>
            <a:noFill/>
          </p:spPr>
          <p:txBody>
            <a:bodyPr wrap="none" lIns="0" tIns="0" rIns="0" bIns="0" rtlCol="0" anchor="t">
              <a:no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Index download</a:t>
              </a:r>
              <a:r>
                <a:rPr kumimoji="0" lang="zh-CN" altLang="en-US" sz="10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a:t>
              </a:r>
              <a:endParaRPr kumimoji="0" lang="en-US" altLang="zh-CN" sz="10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Playback</a:t>
              </a:r>
              <a:r>
                <a:rPr kumimoji="0" lang="en-US" altLang="zh-CN" sz="1000" b="0" i="0" u="none" strike="noStrike" kern="0" cap="none" spc="0" normalizeH="0" noProof="0" dirty="0" smtClean="0">
                  <a:ln>
                    <a:noFill/>
                  </a:ln>
                  <a:solidFill>
                    <a:prstClr val="black"/>
                  </a:solidFill>
                  <a:effectLst/>
                  <a:uLnTx/>
                  <a:uFillTx/>
                  <a:latin typeface="微软雅黑" panose="020B0503020204020204" pitchFamily="34" charset="-122"/>
                  <a:ea typeface="微软雅黑" panose="020B0503020204020204" pitchFamily="34" charset="-122"/>
                </a:rPr>
                <a:t> buffering</a:t>
              </a:r>
              <a:endParaRPr kumimoji="0" lang="en-US" altLang="zh-CN" sz="10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Start-up</a:t>
              </a:r>
              <a:r>
                <a:rPr kumimoji="0" lang="en-US" altLang="zh-CN" sz="1000" b="0" i="0" u="none" strike="noStrike" kern="0" cap="none" spc="0" normalizeH="0" noProof="0" dirty="0" smtClean="0">
                  <a:ln>
                    <a:noFill/>
                  </a:ln>
                  <a:solidFill>
                    <a:prstClr val="black"/>
                  </a:solidFill>
                  <a:effectLst/>
                  <a:uLnTx/>
                  <a:uFillTx/>
                  <a:latin typeface="微软雅黑" panose="020B0503020204020204" pitchFamily="34" charset="-122"/>
                  <a:ea typeface="微软雅黑" panose="020B0503020204020204" pitchFamily="34" charset="-122"/>
                </a:rPr>
                <a:t> waiting delay</a:t>
              </a:r>
              <a:endParaRPr kumimoji="0" lang="zh-CN" altLang="en-US" sz="10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cxnSp>
          <p:nvCxnSpPr>
            <p:cNvPr id="72" name="直接箭头连接符 71"/>
            <p:cNvCxnSpPr/>
            <p:nvPr/>
          </p:nvCxnSpPr>
          <p:spPr>
            <a:xfrm>
              <a:off x="3937295" y="1603696"/>
              <a:ext cx="192285" cy="0"/>
            </a:xfrm>
            <a:prstGeom prst="straightConnector1">
              <a:avLst/>
            </a:prstGeom>
            <a:noFill/>
            <a:ln w="6350" cap="flat" cmpd="sng" algn="ctr">
              <a:solidFill>
                <a:srgbClr val="5B9BD5"/>
              </a:solidFill>
              <a:prstDash val="solid"/>
              <a:miter lim="800000"/>
              <a:headEnd type="triangle"/>
              <a:tailEnd type="triangle"/>
            </a:ln>
            <a:effectLst/>
          </p:spPr>
        </p:cxnSp>
        <p:cxnSp>
          <p:nvCxnSpPr>
            <p:cNvPr id="73" name="直接连接符 72"/>
            <p:cNvCxnSpPr/>
            <p:nvPr/>
          </p:nvCxnSpPr>
          <p:spPr>
            <a:xfrm>
              <a:off x="3937295" y="1494227"/>
              <a:ext cx="0" cy="251552"/>
            </a:xfrm>
            <a:prstGeom prst="line">
              <a:avLst/>
            </a:prstGeom>
            <a:noFill/>
            <a:ln w="6350" cap="flat" cmpd="sng" algn="ctr">
              <a:solidFill>
                <a:srgbClr val="5B9BD5"/>
              </a:solidFill>
              <a:prstDash val="solid"/>
              <a:miter lim="800000"/>
            </a:ln>
            <a:effectLst/>
          </p:spPr>
        </p:cxnSp>
        <p:cxnSp>
          <p:nvCxnSpPr>
            <p:cNvPr id="74" name="直接连接符 73"/>
            <p:cNvCxnSpPr/>
            <p:nvPr/>
          </p:nvCxnSpPr>
          <p:spPr>
            <a:xfrm>
              <a:off x="4129580" y="1488567"/>
              <a:ext cx="0" cy="251552"/>
            </a:xfrm>
            <a:prstGeom prst="line">
              <a:avLst/>
            </a:prstGeom>
            <a:noFill/>
            <a:ln w="6350" cap="flat" cmpd="sng" algn="ctr">
              <a:solidFill>
                <a:srgbClr val="5B9BD5"/>
              </a:solidFill>
              <a:prstDash val="solid"/>
              <a:miter lim="800000"/>
            </a:ln>
            <a:effectLst/>
          </p:spPr>
        </p:cxnSp>
        <p:sp>
          <p:nvSpPr>
            <p:cNvPr id="75" name="文本框 74"/>
            <p:cNvSpPr txBox="1"/>
            <p:nvPr/>
          </p:nvSpPr>
          <p:spPr>
            <a:xfrm>
              <a:off x="4162702" y="1471719"/>
              <a:ext cx="828944" cy="132241"/>
            </a:xfrm>
            <a:prstGeom prst="rect">
              <a:avLst/>
            </a:prstGeom>
            <a:noFill/>
          </p:spPr>
          <p:txBody>
            <a:bodyPr wrap="none" lIns="0" tIns="0" rIns="0" bIns="0" rtlCol="0" anchor="t">
              <a:no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Playback</a:t>
              </a:r>
              <a:r>
                <a:rPr kumimoji="0" lang="en-US" altLang="zh-CN" sz="800" b="0" i="0" u="none" strike="noStrike" kern="0" cap="none" spc="0" normalizeH="0" noProof="0" dirty="0" smtClean="0">
                  <a:ln>
                    <a:noFill/>
                  </a:ln>
                  <a:solidFill>
                    <a:prstClr val="black"/>
                  </a:solidFill>
                  <a:effectLst/>
                  <a:uLnTx/>
                  <a:uFillTx/>
                  <a:latin typeface="微软雅黑" panose="020B0503020204020204" pitchFamily="34" charset="-122"/>
                  <a:ea typeface="微软雅黑" panose="020B0503020204020204" pitchFamily="34" charset="-122"/>
                </a:rPr>
                <a:t> </a:t>
              </a:r>
              <a:r>
                <a:rPr kumimoji="0" lang="en-US" altLang="zh-CN" sz="8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buffering</a:t>
              </a:r>
              <a:endParaRPr kumimoji="0" lang="zh-CN" altLang="en-US" sz="8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cxnSp>
          <p:nvCxnSpPr>
            <p:cNvPr id="76" name="直接连接符 75"/>
            <p:cNvCxnSpPr/>
            <p:nvPr/>
          </p:nvCxnSpPr>
          <p:spPr>
            <a:xfrm>
              <a:off x="4129580" y="1603696"/>
              <a:ext cx="401646" cy="0"/>
            </a:xfrm>
            <a:prstGeom prst="line">
              <a:avLst/>
            </a:prstGeom>
            <a:noFill/>
            <a:ln w="6350" cap="flat" cmpd="sng" algn="ctr">
              <a:solidFill>
                <a:srgbClr val="5B9BD5"/>
              </a:solidFill>
              <a:prstDash val="solid"/>
              <a:miter lim="800000"/>
            </a:ln>
            <a:effectLst/>
          </p:spPr>
        </p:cxnSp>
        <p:sp>
          <p:nvSpPr>
            <p:cNvPr id="77" name="文本框 76"/>
            <p:cNvSpPr txBox="1"/>
            <p:nvPr/>
          </p:nvSpPr>
          <p:spPr>
            <a:xfrm>
              <a:off x="3909116" y="2149492"/>
              <a:ext cx="652905" cy="165572"/>
            </a:xfrm>
            <a:prstGeom prst="rect">
              <a:avLst/>
            </a:prstGeom>
            <a:noFill/>
          </p:spPr>
          <p:txBody>
            <a:bodyPr wrap="square" lIns="0" tIns="0" rIns="0" bIns="0" rtlCol="0" anchor="t">
              <a:no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Normal playback</a:t>
              </a:r>
              <a:endParaRPr kumimoji="0" lang="zh-CN" altLang="en-US" sz="11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8" name="文本框 77"/>
            <p:cNvSpPr txBox="1"/>
            <p:nvPr/>
          </p:nvSpPr>
          <p:spPr>
            <a:xfrm>
              <a:off x="4636349" y="2143018"/>
              <a:ext cx="784047" cy="165572"/>
            </a:xfrm>
            <a:prstGeom prst="rect">
              <a:avLst/>
            </a:prstGeom>
            <a:noFill/>
          </p:spPr>
          <p:txBody>
            <a:bodyPr wrap="square" lIns="0" tIns="0" rIns="0" bIns="0" rtlCol="0" anchor="t">
              <a:no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Jump to new</a:t>
              </a:r>
              <a:r>
                <a:rPr kumimoji="0" lang="en-US" altLang="zh-CN" sz="1100" b="0" i="0" u="none" strike="noStrike" kern="0" cap="none" spc="0" normalizeH="0" noProof="0" dirty="0" smtClean="0">
                  <a:ln>
                    <a:noFill/>
                  </a:ln>
                  <a:solidFill>
                    <a:prstClr val="black"/>
                  </a:solidFill>
                  <a:effectLst/>
                  <a:uLnTx/>
                  <a:uFillTx/>
                  <a:latin typeface="微软雅黑" panose="020B0503020204020204" pitchFamily="34" charset="-122"/>
                  <a:ea typeface="微软雅黑" panose="020B0503020204020204" pitchFamily="34" charset="-122"/>
                </a:rPr>
                <a:t> segment</a:t>
              </a:r>
              <a:endParaRPr kumimoji="0" lang="zh-CN" altLang="en-US" sz="11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9" name="文本框 78"/>
            <p:cNvSpPr txBox="1"/>
            <p:nvPr/>
          </p:nvSpPr>
          <p:spPr>
            <a:xfrm>
              <a:off x="6277098" y="2143305"/>
              <a:ext cx="652905" cy="165572"/>
            </a:xfrm>
            <a:prstGeom prst="rect">
              <a:avLst/>
            </a:prstGeom>
            <a:noFill/>
          </p:spPr>
          <p:txBody>
            <a:bodyPr wrap="square" lIns="0" tIns="0" rIns="0" bIns="0" rtlCol="0" anchor="t">
              <a:no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Normal playback</a:t>
              </a:r>
              <a:endParaRPr kumimoji="0" lang="zh-CN" altLang="en-US" sz="11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cxnSp>
          <p:nvCxnSpPr>
            <p:cNvPr id="80" name="直接箭头连接符 79"/>
            <p:cNvCxnSpPr/>
            <p:nvPr/>
          </p:nvCxnSpPr>
          <p:spPr>
            <a:xfrm>
              <a:off x="5307473" y="1589497"/>
              <a:ext cx="628358" cy="4259"/>
            </a:xfrm>
            <a:prstGeom prst="straightConnector1">
              <a:avLst/>
            </a:prstGeom>
            <a:noFill/>
            <a:ln w="6350" cap="flat" cmpd="sng" algn="ctr">
              <a:solidFill>
                <a:srgbClr val="5B9BD5"/>
              </a:solidFill>
              <a:prstDash val="solid"/>
              <a:miter lim="800000"/>
              <a:headEnd type="triangle"/>
              <a:tailEnd type="triangle"/>
            </a:ln>
            <a:effectLst/>
          </p:spPr>
        </p:cxnSp>
        <p:cxnSp>
          <p:nvCxnSpPr>
            <p:cNvPr id="81" name="直接连接符 80"/>
            <p:cNvCxnSpPr/>
            <p:nvPr/>
          </p:nvCxnSpPr>
          <p:spPr>
            <a:xfrm>
              <a:off x="5287526" y="1461998"/>
              <a:ext cx="0" cy="251552"/>
            </a:xfrm>
            <a:prstGeom prst="line">
              <a:avLst/>
            </a:prstGeom>
            <a:noFill/>
            <a:ln w="6350" cap="flat" cmpd="sng" algn="ctr">
              <a:solidFill>
                <a:srgbClr val="5B9BD5"/>
              </a:solidFill>
              <a:prstDash val="solid"/>
              <a:miter lim="800000"/>
            </a:ln>
            <a:effectLst/>
          </p:spPr>
        </p:cxnSp>
        <p:cxnSp>
          <p:nvCxnSpPr>
            <p:cNvPr id="82" name="直接连接符 81"/>
            <p:cNvCxnSpPr/>
            <p:nvPr/>
          </p:nvCxnSpPr>
          <p:spPr>
            <a:xfrm>
              <a:off x="5935831" y="1467980"/>
              <a:ext cx="0" cy="251552"/>
            </a:xfrm>
            <a:prstGeom prst="line">
              <a:avLst/>
            </a:prstGeom>
            <a:noFill/>
            <a:ln w="6350" cap="flat" cmpd="sng" algn="ctr">
              <a:solidFill>
                <a:srgbClr val="5B9BD5"/>
              </a:solidFill>
              <a:prstDash val="solid"/>
              <a:miter lim="800000"/>
            </a:ln>
            <a:effectLst/>
          </p:spPr>
        </p:cxnSp>
        <p:sp>
          <p:nvSpPr>
            <p:cNvPr id="84" name="任意多边形 83"/>
            <p:cNvSpPr/>
            <p:nvPr/>
          </p:nvSpPr>
          <p:spPr>
            <a:xfrm>
              <a:off x="4212164" y="1906417"/>
              <a:ext cx="214126" cy="171077"/>
            </a:xfrm>
            <a:custGeom>
              <a:avLst/>
              <a:gdLst>
                <a:gd name="connsiteX0" fmla="*/ 0 w 586365"/>
                <a:gd name="connsiteY0" fmla="*/ 367170 h 367170"/>
                <a:gd name="connsiteX1" fmla="*/ 114813 w 586365"/>
                <a:gd name="connsiteY1" fmla="*/ 47335 h 367170"/>
                <a:gd name="connsiteX2" fmla="*/ 492054 w 586365"/>
                <a:gd name="connsiteY2" fmla="*/ 35034 h 367170"/>
                <a:gd name="connsiteX3" fmla="*/ 586365 w 586365"/>
                <a:gd name="connsiteY3" fmla="*/ 367170 h 367170"/>
                <a:gd name="connsiteX0" fmla="*/ 0 w 586365"/>
                <a:gd name="connsiteY0" fmla="*/ 365501 h 365501"/>
                <a:gd name="connsiteX1" fmla="*/ 114813 w 586365"/>
                <a:gd name="connsiteY1" fmla="*/ 45666 h 365501"/>
                <a:gd name="connsiteX2" fmla="*/ 492054 w 586365"/>
                <a:gd name="connsiteY2" fmla="*/ 33365 h 365501"/>
                <a:gd name="connsiteX3" fmla="*/ 586365 w 586365"/>
                <a:gd name="connsiteY3" fmla="*/ 365501 h 365501"/>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Lst>
              <a:ahLst/>
              <a:cxnLst>
                <a:cxn ang="0">
                  <a:pos x="connsiteX0" y="connsiteY0"/>
                </a:cxn>
                <a:cxn ang="0">
                  <a:pos x="connsiteX1" y="connsiteY1"/>
                </a:cxn>
                <a:cxn ang="0">
                  <a:pos x="connsiteX2" y="connsiteY2"/>
                </a:cxn>
                <a:cxn ang="0">
                  <a:pos x="connsiteX3" y="connsiteY3"/>
                </a:cxn>
              </a:cxnLst>
              <a:rect l="l" t="t" r="r" b="b"/>
              <a:pathLst>
                <a:path w="586365" h="360594">
                  <a:moveTo>
                    <a:pt x="0" y="360594"/>
                  </a:moveTo>
                  <a:cubicBezTo>
                    <a:pt x="16402" y="228354"/>
                    <a:pt x="38912" y="94748"/>
                    <a:pt x="114813" y="40759"/>
                  </a:cubicBezTo>
                  <a:cubicBezTo>
                    <a:pt x="190714" y="-13230"/>
                    <a:pt x="358489" y="-12546"/>
                    <a:pt x="455407" y="36659"/>
                  </a:cubicBezTo>
                  <a:cubicBezTo>
                    <a:pt x="552325" y="85864"/>
                    <a:pt x="560908" y="277218"/>
                    <a:pt x="586365" y="360594"/>
                  </a:cubicBezTo>
                </a:path>
              </a:pathLst>
            </a:custGeom>
            <a:solidFill>
              <a:srgbClr val="70AD47"/>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5" name="任意多边形 84"/>
            <p:cNvSpPr/>
            <p:nvPr/>
          </p:nvSpPr>
          <p:spPr>
            <a:xfrm>
              <a:off x="4562020" y="1906417"/>
              <a:ext cx="214126" cy="171077"/>
            </a:xfrm>
            <a:custGeom>
              <a:avLst/>
              <a:gdLst>
                <a:gd name="connsiteX0" fmla="*/ 0 w 586365"/>
                <a:gd name="connsiteY0" fmla="*/ 367170 h 367170"/>
                <a:gd name="connsiteX1" fmla="*/ 114813 w 586365"/>
                <a:gd name="connsiteY1" fmla="*/ 47335 h 367170"/>
                <a:gd name="connsiteX2" fmla="*/ 492054 w 586365"/>
                <a:gd name="connsiteY2" fmla="*/ 35034 h 367170"/>
                <a:gd name="connsiteX3" fmla="*/ 586365 w 586365"/>
                <a:gd name="connsiteY3" fmla="*/ 367170 h 367170"/>
                <a:gd name="connsiteX0" fmla="*/ 0 w 586365"/>
                <a:gd name="connsiteY0" fmla="*/ 365501 h 365501"/>
                <a:gd name="connsiteX1" fmla="*/ 114813 w 586365"/>
                <a:gd name="connsiteY1" fmla="*/ 45666 h 365501"/>
                <a:gd name="connsiteX2" fmla="*/ 492054 w 586365"/>
                <a:gd name="connsiteY2" fmla="*/ 33365 h 365501"/>
                <a:gd name="connsiteX3" fmla="*/ 586365 w 586365"/>
                <a:gd name="connsiteY3" fmla="*/ 365501 h 365501"/>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Lst>
              <a:ahLst/>
              <a:cxnLst>
                <a:cxn ang="0">
                  <a:pos x="connsiteX0" y="connsiteY0"/>
                </a:cxn>
                <a:cxn ang="0">
                  <a:pos x="connsiteX1" y="connsiteY1"/>
                </a:cxn>
                <a:cxn ang="0">
                  <a:pos x="connsiteX2" y="connsiteY2"/>
                </a:cxn>
                <a:cxn ang="0">
                  <a:pos x="connsiteX3" y="connsiteY3"/>
                </a:cxn>
              </a:cxnLst>
              <a:rect l="l" t="t" r="r" b="b"/>
              <a:pathLst>
                <a:path w="586365" h="360594">
                  <a:moveTo>
                    <a:pt x="0" y="360594"/>
                  </a:moveTo>
                  <a:cubicBezTo>
                    <a:pt x="16402" y="228354"/>
                    <a:pt x="38912" y="94748"/>
                    <a:pt x="114813" y="40759"/>
                  </a:cubicBezTo>
                  <a:cubicBezTo>
                    <a:pt x="190714" y="-13230"/>
                    <a:pt x="358489" y="-12546"/>
                    <a:pt x="455407" y="36659"/>
                  </a:cubicBezTo>
                  <a:cubicBezTo>
                    <a:pt x="552325" y="85864"/>
                    <a:pt x="560908" y="277218"/>
                    <a:pt x="586365" y="360594"/>
                  </a:cubicBezTo>
                </a:path>
              </a:pathLst>
            </a:custGeom>
            <a:solidFill>
              <a:srgbClr val="70AD47"/>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6" name="任意多边形 85"/>
            <p:cNvSpPr/>
            <p:nvPr/>
          </p:nvSpPr>
          <p:spPr>
            <a:xfrm>
              <a:off x="4911876" y="1906417"/>
              <a:ext cx="214126" cy="171077"/>
            </a:xfrm>
            <a:custGeom>
              <a:avLst/>
              <a:gdLst>
                <a:gd name="connsiteX0" fmla="*/ 0 w 586365"/>
                <a:gd name="connsiteY0" fmla="*/ 367170 h 367170"/>
                <a:gd name="connsiteX1" fmla="*/ 114813 w 586365"/>
                <a:gd name="connsiteY1" fmla="*/ 47335 h 367170"/>
                <a:gd name="connsiteX2" fmla="*/ 492054 w 586365"/>
                <a:gd name="connsiteY2" fmla="*/ 35034 h 367170"/>
                <a:gd name="connsiteX3" fmla="*/ 586365 w 586365"/>
                <a:gd name="connsiteY3" fmla="*/ 367170 h 367170"/>
                <a:gd name="connsiteX0" fmla="*/ 0 w 586365"/>
                <a:gd name="connsiteY0" fmla="*/ 365501 h 365501"/>
                <a:gd name="connsiteX1" fmla="*/ 114813 w 586365"/>
                <a:gd name="connsiteY1" fmla="*/ 45666 h 365501"/>
                <a:gd name="connsiteX2" fmla="*/ 492054 w 586365"/>
                <a:gd name="connsiteY2" fmla="*/ 33365 h 365501"/>
                <a:gd name="connsiteX3" fmla="*/ 586365 w 586365"/>
                <a:gd name="connsiteY3" fmla="*/ 365501 h 365501"/>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Lst>
              <a:ahLst/>
              <a:cxnLst>
                <a:cxn ang="0">
                  <a:pos x="connsiteX0" y="connsiteY0"/>
                </a:cxn>
                <a:cxn ang="0">
                  <a:pos x="connsiteX1" y="connsiteY1"/>
                </a:cxn>
                <a:cxn ang="0">
                  <a:pos x="connsiteX2" y="connsiteY2"/>
                </a:cxn>
                <a:cxn ang="0">
                  <a:pos x="connsiteX3" y="connsiteY3"/>
                </a:cxn>
              </a:cxnLst>
              <a:rect l="l" t="t" r="r" b="b"/>
              <a:pathLst>
                <a:path w="586365" h="360594">
                  <a:moveTo>
                    <a:pt x="0" y="360594"/>
                  </a:moveTo>
                  <a:cubicBezTo>
                    <a:pt x="16402" y="228354"/>
                    <a:pt x="38912" y="94748"/>
                    <a:pt x="114813" y="40759"/>
                  </a:cubicBezTo>
                  <a:cubicBezTo>
                    <a:pt x="190714" y="-13230"/>
                    <a:pt x="358489" y="-12546"/>
                    <a:pt x="455407" y="36659"/>
                  </a:cubicBezTo>
                  <a:cubicBezTo>
                    <a:pt x="552325" y="85864"/>
                    <a:pt x="560908" y="277218"/>
                    <a:pt x="586365" y="360594"/>
                  </a:cubicBezTo>
                </a:path>
              </a:pathLst>
            </a:custGeom>
            <a:solidFill>
              <a:srgbClr val="70AD47"/>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7" name="任意多边形 86"/>
            <p:cNvSpPr/>
            <p:nvPr/>
          </p:nvSpPr>
          <p:spPr>
            <a:xfrm>
              <a:off x="6128926" y="1901056"/>
              <a:ext cx="214126" cy="171077"/>
            </a:xfrm>
            <a:custGeom>
              <a:avLst/>
              <a:gdLst>
                <a:gd name="connsiteX0" fmla="*/ 0 w 586365"/>
                <a:gd name="connsiteY0" fmla="*/ 367170 h 367170"/>
                <a:gd name="connsiteX1" fmla="*/ 114813 w 586365"/>
                <a:gd name="connsiteY1" fmla="*/ 47335 h 367170"/>
                <a:gd name="connsiteX2" fmla="*/ 492054 w 586365"/>
                <a:gd name="connsiteY2" fmla="*/ 35034 h 367170"/>
                <a:gd name="connsiteX3" fmla="*/ 586365 w 586365"/>
                <a:gd name="connsiteY3" fmla="*/ 367170 h 367170"/>
                <a:gd name="connsiteX0" fmla="*/ 0 w 586365"/>
                <a:gd name="connsiteY0" fmla="*/ 365501 h 365501"/>
                <a:gd name="connsiteX1" fmla="*/ 114813 w 586365"/>
                <a:gd name="connsiteY1" fmla="*/ 45666 h 365501"/>
                <a:gd name="connsiteX2" fmla="*/ 492054 w 586365"/>
                <a:gd name="connsiteY2" fmla="*/ 33365 h 365501"/>
                <a:gd name="connsiteX3" fmla="*/ 586365 w 586365"/>
                <a:gd name="connsiteY3" fmla="*/ 365501 h 365501"/>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Lst>
              <a:ahLst/>
              <a:cxnLst>
                <a:cxn ang="0">
                  <a:pos x="connsiteX0" y="connsiteY0"/>
                </a:cxn>
                <a:cxn ang="0">
                  <a:pos x="connsiteX1" y="connsiteY1"/>
                </a:cxn>
                <a:cxn ang="0">
                  <a:pos x="connsiteX2" y="connsiteY2"/>
                </a:cxn>
                <a:cxn ang="0">
                  <a:pos x="connsiteX3" y="connsiteY3"/>
                </a:cxn>
              </a:cxnLst>
              <a:rect l="l" t="t" r="r" b="b"/>
              <a:pathLst>
                <a:path w="586365" h="360594">
                  <a:moveTo>
                    <a:pt x="0" y="360594"/>
                  </a:moveTo>
                  <a:cubicBezTo>
                    <a:pt x="16402" y="228354"/>
                    <a:pt x="38912" y="94748"/>
                    <a:pt x="114813" y="40759"/>
                  </a:cubicBezTo>
                  <a:cubicBezTo>
                    <a:pt x="190714" y="-13230"/>
                    <a:pt x="358489" y="-12546"/>
                    <a:pt x="455407" y="36659"/>
                  </a:cubicBezTo>
                  <a:cubicBezTo>
                    <a:pt x="552325" y="85864"/>
                    <a:pt x="560908" y="277218"/>
                    <a:pt x="586365" y="360594"/>
                  </a:cubicBezTo>
                </a:path>
              </a:pathLst>
            </a:custGeom>
            <a:solidFill>
              <a:srgbClr val="70AD47"/>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8" name="任意多边形 87"/>
            <p:cNvSpPr/>
            <p:nvPr/>
          </p:nvSpPr>
          <p:spPr>
            <a:xfrm>
              <a:off x="6478782" y="1901056"/>
              <a:ext cx="214126" cy="171077"/>
            </a:xfrm>
            <a:custGeom>
              <a:avLst/>
              <a:gdLst>
                <a:gd name="connsiteX0" fmla="*/ 0 w 586365"/>
                <a:gd name="connsiteY0" fmla="*/ 367170 h 367170"/>
                <a:gd name="connsiteX1" fmla="*/ 114813 w 586365"/>
                <a:gd name="connsiteY1" fmla="*/ 47335 h 367170"/>
                <a:gd name="connsiteX2" fmla="*/ 492054 w 586365"/>
                <a:gd name="connsiteY2" fmla="*/ 35034 h 367170"/>
                <a:gd name="connsiteX3" fmla="*/ 586365 w 586365"/>
                <a:gd name="connsiteY3" fmla="*/ 367170 h 367170"/>
                <a:gd name="connsiteX0" fmla="*/ 0 w 586365"/>
                <a:gd name="connsiteY0" fmla="*/ 365501 h 365501"/>
                <a:gd name="connsiteX1" fmla="*/ 114813 w 586365"/>
                <a:gd name="connsiteY1" fmla="*/ 45666 h 365501"/>
                <a:gd name="connsiteX2" fmla="*/ 492054 w 586365"/>
                <a:gd name="connsiteY2" fmla="*/ 33365 h 365501"/>
                <a:gd name="connsiteX3" fmla="*/ 586365 w 586365"/>
                <a:gd name="connsiteY3" fmla="*/ 365501 h 365501"/>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Lst>
              <a:ahLst/>
              <a:cxnLst>
                <a:cxn ang="0">
                  <a:pos x="connsiteX0" y="connsiteY0"/>
                </a:cxn>
                <a:cxn ang="0">
                  <a:pos x="connsiteX1" y="connsiteY1"/>
                </a:cxn>
                <a:cxn ang="0">
                  <a:pos x="connsiteX2" y="connsiteY2"/>
                </a:cxn>
                <a:cxn ang="0">
                  <a:pos x="connsiteX3" y="connsiteY3"/>
                </a:cxn>
              </a:cxnLst>
              <a:rect l="l" t="t" r="r" b="b"/>
              <a:pathLst>
                <a:path w="586365" h="360594">
                  <a:moveTo>
                    <a:pt x="0" y="360594"/>
                  </a:moveTo>
                  <a:cubicBezTo>
                    <a:pt x="16402" y="228354"/>
                    <a:pt x="38912" y="94748"/>
                    <a:pt x="114813" y="40759"/>
                  </a:cubicBezTo>
                  <a:cubicBezTo>
                    <a:pt x="190714" y="-13230"/>
                    <a:pt x="358489" y="-12546"/>
                    <a:pt x="455407" y="36659"/>
                  </a:cubicBezTo>
                  <a:cubicBezTo>
                    <a:pt x="552325" y="85864"/>
                    <a:pt x="560908" y="277218"/>
                    <a:pt x="586365" y="360594"/>
                  </a:cubicBezTo>
                </a:path>
              </a:pathLst>
            </a:custGeom>
            <a:solidFill>
              <a:srgbClr val="70AD47"/>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9" name="任意多边形 88"/>
            <p:cNvSpPr/>
            <p:nvPr/>
          </p:nvSpPr>
          <p:spPr>
            <a:xfrm>
              <a:off x="6828635" y="1901056"/>
              <a:ext cx="214126" cy="171077"/>
            </a:xfrm>
            <a:custGeom>
              <a:avLst/>
              <a:gdLst>
                <a:gd name="connsiteX0" fmla="*/ 0 w 586365"/>
                <a:gd name="connsiteY0" fmla="*/ 367170 h 367170"/>
                <a:gd name="connsiteX1" fmla="*/ 114813 w 586365"/>
                <a:gd name="connsiteY1" fmla="*/ 47335 h 367170"/>
                <a:gd name="connsiteX2" fmla="*/ 492054 w 586365"/>
                <a:gd name="connsiteY2" fmla="*/ 35034 h 367170"/>
                <a:gd name="connsiteX3" fmla="*/ 586365 w 586365"/>
                <a:gd name="connsiteY3" fmla="*/ 367170 h 367170"/>
                <a:gd name="connsiteX0" fmla="*/ 0 w 586365"/>
                <a:gd name="connsiteY0" fmla="*/ 365501 h 365501"/>
                <a:gd name="connsiteX1" fmla="*/ 114813 w 586365"/>
                <a:gd name="connsiteY1" fmla="*/ 45666 h 365501"/>
                <a:gd name="connsiteX2" fmla="*/ 492054 w 586365"/>
                <a:gd name="connsiteY2" fmla="*/ 33365 h 365501"/>
                <a:gd name="connsiteX3" fmla="*/ 586365 w 586365"/>
                <a:gd name="connsiteY3" fmla="*/ 365501 h 365501"/>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 name="connsiteX0" fmla="*/ 0 w 586365"/>
                <a:gd name="connsiteY0" fmla="*/ 360594 h 360594"/>
                <a:gd name="connsiteX1" fmla="*/ 114813 w 586365"/>
                <a:gd name="connsiteY1" fmla="*/ 40759 h 360594"/>
                <a:gd name="connsiteX2" fmla="*/ 455407 w 586365"/>
                <a:gd name="connsiteY2" fmla="*/ 36659 h 360594"/>
                <a:gd name="connsiteX3" fmla="*/ 586365 w 586365"/>
                <a:gd name="connsiteY3" fmla="*/ 360594 h 360594"/>
              </a:gdLst>
              <a:ahLst/>
              <a:cxnLst>
                <a:cxn ang="0">
                  <a:pos x="connsiteX0" y="connsiteY0"/>
                </a:cxn>
                <a:cxn ang="0">
                  <a:pos x="connsiteX1" y="connsiteY1"/>
                </a:cxn>
                <a:cxn ang="0">
                  <a:pos x="connsiteX2" y="connsiteY2"/>
                </a:cxn>
                <a:cxn ang="0">
                  <a:pos x="connsiteX3" y="connsiteY3"/>
                </a:cxn>
              </a:cxnLst>
              <a:rect l="l" t="t" r="r" b="b"/>
              <a:pathLst>
                <a:path w="586365" h="360594">
                  <a:moveTo>
                    <a:pt x="0" y="360594"/>
                  </a:moveTo>
                  <a:cubicBezTo>
                    <a:pt x="16402" y="228354"/>
                    <a:pt x="38912" y="94748"/>
                    <a:pt x="114813" y="40759"/>
                  </a:cubicBezTo>
                  <a:cubicBezTo>
                    <a:pt x="190714" y="-13230"/>
                    <a:pt x="358489" y="-12546"/>
                    <a:pt x="455407" y="36659"/>
                  </a:cubicBezTo>
                  <a:cubicBezTo>
                    <a:pt x="552325" y="85864"/>
                    <a:pt x="560908" y="277218"/>
                    <a:pt x="586365" y="360594"/>
                  </a:cubicBezTo>
                </a:path>
              </a:pathLst>
            </a:custGeom>
            <a:solidFill>
              <a:srgbClr val="70AD47"/>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90" name="文本框 89"/>
          <p:cNvSpPr txBox="1"/>
          <p:nvPr/>
        </p:nvSpPr>
        <p:spPr>
          <a:xfrm>
            <a:off x="6202309" y="1207877"/>
            <a:ext cx="1463337" cy="610798"/>
          </a:xfrm>
          <a:prstGeom prst="rect">
            <a:avLst/>
          </a:prstGeom>
          <a:noFill/>
        </p:spPr>
        <p:txBody>
          <a:bodyPr wrap="none" lIns="0" tIns="0" rIns="0" bIns="0" rtlCol="0" anchor="t">
            <a:no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Index download</a:t>
            </a:r>
            <a:r>
              <a:rPr kumimoji="0" lang="zh-CN" altLang="en-US" sz="10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a:t>
            </a:r>
            <a:endParaRPr kumimoji="0" lang="en-US" altLang="zh-CN" sz="10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Playback</a:t>
            </a:r>
            <a:r>
              <a:rPr kumimoji="0" lang="en-US" altLang="zh-CN" sz="1000" b="0" i="0" u="none" strike="noStrike" kern="0" cap="none" spc="0" normalizeH="0" noProof="0" dirty="0" smtClean="0">
                <a:ln>
                  <a:noFill/>
                </a:ln>
                <a:solidFill>
                  <a:prstClr val="black"/>
                </a:solidFill>
                <a:effectLst/>
                <a:uLnTx/>
                <a:uFillTx/>
                <a:latin typeface="微软雅黑" panose="020B0503020204020204" pitchFamily="34" charset="-122"/>
                <a:ea typeface="微软雅黑" panose="020B0503020204020204" pitchFamily="34" charset="-122"/>
              </a:rPr>
              <a:t> buffering</a:t>
            </a:r>
            <a:endParaRPr kumimoji="0" lang="en-US" altLang="zh-CN" sz="10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Start-up</a:t>
            </a:r>
            <a:r>
              <a:rPr kumimoji="0" lang="en-US" altLang="zh-CN" sz="1000" b="0" i="0" u="none" strike="noStrike" kern="0" cap="none" spc="0" normalizeH="0" noProof="0" dirty="0" smtClean="0">
                <a:ln>
                  <a:noFill/>
                </a:ln>
                <a:solidFill>
                  <a:prstClr val="black"/>
                </a:solidFill>
                <a:effectLst/>
                <a:uLnTx/>
                <a:uFillTx/>
                <a:latin typeface="微软雅黑" panose="020B0503020204020204" pitchFamily="34" charset="-122"/>
                <a:ea typeface="微软雅黑" panose="020B0503020204020204" pitchFamily="34" charset="-122"/>
              </a:rPr>
              <a:t> waiting delay</a:t>
            </a:r>
            <a:endParaRPr kumimoji="0" lang="zh-CN" altLang="en-US" sz="10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744931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1856" y="86282"/>
            <a:ext cx="11424728" cy="1325563"/>
          </a:xfrm>
        </p:spPr>
        <p:txBody>
          <a:bodyPr>
            <a:normAutofit/>
          </a:bodyPr>
          <a:lstStyle/>
          <a:p>
            <a:r>
              <a:rPr lang="en-US" altLang="zh-CN" sz="3200" dirty="0" smtClean="0"/>
              <a:t>Use case 3: </a:t>
            </a:r>
            <a:r>
              <a:rPr lang="en-US" altLang="zh-CN" sz="2800" dirty="0" smtClean="0"/>
              <a:t>Traffic pattern awareness </a:t>
            </a:r>
            <a:endParaRPr lang="zh-CN" altLang="en-US" sz="3200" dirty="0"/>
          </a:p>
        </p:txBody>
      </p:sp>
      <p:sp>
        <p:nvSpPr>
          <p:cNvPr id="5" name="Rectangle 1"/>
          <p:cNvSpPr>
            <a:spLocks noChangeArrowheads="1"/>
          </p:cNvSpPr>
          <p:nvPr/>
        </p:nvSpPr>
        <p:spPr bwMode="auto">
          <a:xfrm>
            <a:off x="0" y="179864"/>
            <a:ext cx="22442" cy="97471"/>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800" b="0" i="0" u="none" strike="noStrike" cap="none" normalizeH="0" baseline="0" dirty="0" smtClean="0">
                <a:ln>
                  <a:noFill/>
                </a:ln>
                <a:solidFill>
                  <a:schemeClr val="tx1"/>
                </a:solidFill>
                <a:effectLst/>
              </a:rPr>
              <a:t> </a:t>
            </a: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42" name="矩形 41"/>
          <p:cNvSpPr/>
          <p:nvPr/>
        </p:nvSpPr>
        <p:spPr>
          <a:xfrm>
            <a:off x="191047" y="3752538"/>
            <a:ext cx="5584111" cy="26190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ct val="120000"/>
              </a:lnSpc>
              <a:spcBef>
                <a:spcPts val="1000"/>
              </a:spcBef>
            </a:pPr>
            <a:r>
              <a:rPr lang="en-US" altLang="zh-CN" sz="1600" dirty="0">
                <a:solidFill>
                  <a:schemeClr val="tx1"/>
                </a:solidFill>
              </a:rPr>
              <a:t>Background:</a:t>
            </a:r>
          </a:p>
          <a:p>
            <a:pPr marL="285750" indent="-285750" fontAlgn="ctr">
              <a:lnSpc>
                <a:spcPct val="120000"/>
              </a:lnSpc>
              <a:spcBef>
                <a:spcPts val="1000"/>
              </a:spcBef>
              <a:buFont typeface="Arial" panose="020B0604020202020204" pitchFamily="34" charset="0"/>
              <a:buChar char="•"/>
            </a:pPr>
            <a:r>
              <a:rPr lang="en-US" altLang="zh-CN" sz="1400" dirty="0">
                <a:solidFill>
                  <a:schemeClr val="tx1"/>
                </a:solidFill>
              </a:rPr>
              <a:t>Traffic Pattern of media segment: </a:t>
            </a:r>
            <a:r>
              <a:rPr lang="en-US" altLang="zh-CN" sz="1400" dirty="0" smtClean="0">
                <a:solidFill>
                  <a:schemeClr val="tx1"/>
                </a:solidFill>
              </a:rPr>
              <a:t>traffic </a:t>
            </a:r>
            <a:r>
              <a:rPr lang="en-US" altLang="zh-CN" sz="1400" dirty="0">
                <a:solidFill>
                  <a:schemeClr val="tx1"/>
                </a:solidFill>
              </a:rPr>
              <a:t>pattern of media segment based on its resolution, frame rate, encoding level, </a:t>
            </a:r>
            <a:r>
              <a:rPr lang="en-US" altLang="zh-CN" sz="1400" dirty="0" err="1">
                <a:solidFill>
                  <a:schemeClr val="tx1"/>
                </a:solidFill>
              </a:rPr>
              <a:t>GoP</a:t>
            </a:r>
            <a:r>
              <a:rPr lang="en-US" altLang="zh-CN" sz="1400" dirty="0">
                <a:solidFill>
                  <a:schemeClr val="tx1"/>
                </a:solidFill>
              </a:rPr>
              <a:t> size.</a:t>
            </a:r>
          </a:p>
          <a:p>
            <a:pPr marL="285750" indent="-285750" fontAlgn="ctr">
              <a:lnSpc>
                <a:spcPct val="120000"/>
              </a:lnSpc>
              <a:spcBef>
                <a:spcPts val="1000"/>
              </a:spcBef>
              <a:buFont typeface="Arial" panose="020B0604020202020204" pitchFamily="34" charset="0"/>
              <a:buChar char="•"/>
            </a:pPr>
            <a:r>
              <a:rPr lang="en-US" altLang="zh-CN" sz="1400" dirty="0">
                <a:solidFill>
                  <a:schemeClr val="tx1"/>
                </a:solidFill>
              </a:rPr>
              <a:t>ON-OFF behavior of client: The ON-OFF behavior of client is related with buffer pre-filling operation of client and actual bandwidth of network.</a:t>
            </a:r>
          </a:p>
        </p:txBody>
      </p:sp>
      <p:pic>
        <p:nvPicPr>
          <p:cNvPr id="44" name="图片 43"/>
          <p:cNvPicPr>
            <a:picLocks noChangeAspect="1"/>
          </p:cNvPicPr>
          <p:nvPr/>
        </p:nvPicPr>
        <p:blipFill>
          <a:blip r:embed="rId2"/>
          <a:stretch>
            <a:fillRect/>
          </a:stretch>
        </p:blipFill>
        <p:spPr>
          <a:xfrm>
            <a:off x="3976754" y="1330390"/>
            <a:ext cx="3338545" cy="1853820"/>
          </a:xfrm>
          <a:prstGeom prst="rect">
            <a:avLst/>
          </a:prstGeom>
        </p:spPr>
      </p:pic>
      <p:sp>
        <p:nvSpPr>
          <p:cNvPr id="54" name="文本框 48"/>
          <p:cNvSpPr txBox="1"/>
          <p:nvPr/>
        </p:nvSpPr>
        <p:spPr>
          <a:xfrm>
            <a:off x="4659548" y="3442519"/>
            <a:ext cx="2047888" cy="246221"/>
          </a:xfrm>
          <a:prstGeom prst="rect">
            <a:avLst/>
          </a:prstGeom>
          <a:solidFill>
            <a:srgbClr val="E7E6E6">
              <a:lumMod val="90000"/>
            </a:srgbClr>
          </a:solid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lvl="0" algn="ctr" fontAlgn="auto">
              <a:spcBef>
                <a:spcPts val="0"/>
              </a:spcBef>
              <a:spcAft>
                <a:spcPts val="0"/>
              </a:spcAft>
              <a:buClrTx/>
              <a:buNone/>
              <a:defRPr/>
            </a:pPr>
            <a:r>
              <a:rPr lang="en-US" altLang="zh-CN" sz="1000" b="0" dirty="0">
                <a:solidFill>
                  <a:prstClr val="black"/>
                </a:solidFill>
                <a:latin typeface="Microsoft YaHei" panose="020B0503020204020204" pitchFamily="34" charset="-122"/>
                <a:ea typeface="Microsoft YaHei" panose="020B0503020204020204" pitchFamily="34" charset="-122"/>
              </a:rPr>
              <a:t>ON-OFF behavior of client</a:t>
            </a:r>
            <a:endParaRPr kumimoji="0" lang="zh-CN" altLang="en-US" sz="1000" b="0" i="0" u="none" strike="noStrike" kern="1200" cap="none" spc="0" normalizeH="0" baseline="0" noProof="0" dirty="0" smtClean="0">
              <a:ln>
                <a:noFill/>
              </a:ln>
              <a:solidFill>
                <a:prstClr val="black"/>
              </a:solidFill>
              <a:effectLst/>
              <a:uLnTx/>
              <a:uFillTx/>
              <a:latin typeface="Microsoft YaHei" panose="020B0503020204020204" pitchFamily="34" charset="-122"/>
              <a:ea typeface="Microsoft YaHei" panose="020B0503020204020204" pitchFamily="34" charset="-122"/>
              <a:cs typeface="+mn-cs"/>
            </a:endParaRPr>
          </a:p>
        </p:txBody>
      </p:sp>
      <p:sp>
        <p:nvSpPr>
          <p:cNvPr id="20" name="矩形 19"/>
          <p:cNvSpPr/>
          <p:nvPr/>
        </p:nvSpPr>
        <p:spPr>
          <a:xfrm>
            <a:off x="6084220" y="3607286"/>
            <a:ext cx="5624867" cy="26190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ct val="120000"/>
              </a:lnSpc>
              <a:spcBef>
                <a:spcPts val="1000"/>
              </a:spcBef>
            </a:pPr>
            <a:r>
              <a:rPr lang="en-US" altLang="zh-CN" sz="1600" dirty="0" smtClean="0">
                <a:solidFill>
                  <a:schemeClr val="tx1"/>
                </a:solidFill>
              </a:rPr>
              <a:t>Potential enhancement:</a:t>
            </a:r>
            <a:endParaRPr lang="en-US" altLang="zh-CN" sz="1600" dirty="0">
              <a:solidFill>
                <a:schemeClr val="tx1"/>
              </a:solidFill>
            </a:endParaRPr>
          </a:p>
          <a:p>
            <a:pPr marL="285750" indent="-285750" fontAlgn="ctr">
              <a:lnSpc>
                <a:spcPct val="120000"/>
              </a:lnSpc>
              <a:spcBef>
                <a:spcPts val="1000"/>
              </a:spcBef>
              <a:buFont typeface="Arial" panose="020B0604020202020204" pitchFamily="34" charset="0"/>
              <a:buChar char="•"/>
            </a:pPr>
            <a:r>
              <a:rPr lang="en-US" altLang="zh-CN" sz="1400" dirty="0" smtClean="0">
                <a:solidFill>
                  <a:schemeClr val="tx1"/>
                </a:solidFill>
              </a:rPr>
              <a:t>The resource scheduling of 5G network can be optimized when serving multiple UEs (e.g., avoid burst traffic), if knows about the on-off behavior of the video playback client</a:t>
            </a:r>
          </a:p>
        </p:txBody>
      </p:sp>
      <p:graphicFrame>
        <p:nvGraphicFramePr>
          <p:cNvPr id="8" name="表格 7"/>
          <p:cNvGraphicFramePr>
            <a:graphicFrameLocks noGrp="1"/>
          </p:cNvGraphicFramePr>
          <p:nvPr>
            <p:extLst/>
          </p:nvPr>
        </p:nvGraphicFramePr>
        <p:xfrm>
          <a:off x="7443684" y="1517306"/>
          <a:ext cx="4287783" cy="1435818"/>
        </p:xfrm>
        <a:graphic>
          <a:graphicData uri="http://schemas.openxmlformats.org/drawingml/2006/table">
            <a:tbl>
              <a:tblPr/>
              <a:tblGrid>
                <a:gridCol w="287574"/>
                <a:gridCol w="449115"/>
                <a:gridCol w="380290"/>
                <a:gridCol w="466999"/>
                <a:gridCol w="363276"/>
                <a:gridCol w="541614"/>
                <a:gridCol w="462966"/>
                <a:gridCol w="612633"/>
                <a:gridCol w="723316"/>
              </a:tblGrid>
              <a:tr h="411784">
                <a:tc gridSpan="5">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900" b="1" i="0" u="none" strike="noStrike" dirty="0" smtClean="0">
                          <a:effectLst/>
                          <a:latin typeface="微软雅黑" panose="020B0503020204020204" pitchFamily="34" charset="-122"/>
                          <a:ea typeface="微软雅黑" panose="020B0503020204020204" pitchFamily="34" charset="-122"/>
                        </a:rPr>
                        <a:t>Parameters of Media</a:t>
                      </a:r>
                    </a:p>
                    <a:p>
                      <a:pPr algn="ctr" fontAlgn="ctr"/>
                      <a:r>
                        <a:rPr lang="en-US" altLang="zh-CN" sz="700" b="0" i="0" u="none" strike="noStrike" dirty="0" smtClean="0">
                          <a:effectLst/>
                          <a:latin typeface="微软雅黑" panose="020B0503020204020204" pitchFamily="34" charset="-122"/>
                          <a:ea typeface="微软雅黑" panose="020B0503020204020204" pitchFamily="34" charset="-122"/>
                        </a:rPr>
                        <a:t>Assumption:</a:t>
                      </a:r>
                      <a:r>
                        <a:rPr lang="en-US" altLang="zh-CN" sz="700" b="0" i="0" u="none" strike="noStrike" baseline="0" dirty="0" smtClean="0">
                          <a:effectLst/>
                          <a:latin typeface="微软雅黑" panose="020B0503020204020204" pitchFamily="34" charset="-122"/>
                          <a:ea typeface="微软雅黑" panose="020B0503020204020204" pitchFamily="34" charset="-122"/>
                        </a:rPr>
                        <a:t> </a:t>
                      </a:r>
                      <a:r>
                        <a:rPr lang="en-US" altLang="zh-CN" sz="700" b="0" i="0" u="none" strike="noStrike" dirty="0" smtClean="0">
                          <a:effectLst/>
                          <a:latin typeface="微软雅黑" panose="020B0503020204020204" pitchFamily="34" charset="-122"/>
                          <a:ea typeface="微软雅黑" panose="020B0503020204020204" pitchFamily="34" charset="-122"/>
                        </a:rPr>
                        <a:t>The ratio</a:t>
                      </a:r>
                      <a:r>
                        <a:rPr lang="en-US" altLang="zh-CN" sz="700" b="0" i="0" u="none" strike="noStrike" baseline="0" dirty="0" smtClean="0">
                          <a:effectLst/>
                          <a:latin typeface="微软雅黑" panose="020B0503020204020204" pitchFamily="34" charset="-122"/>
                          <a:ea typeface="微软雅黑" panose="020B0503020204020204" pitchFamily="34" charset="-122"/>
                        </a:rPr>
                        <a:t> of I frame, P frame and B frame is 1:6:18; </a:t>
                      </a:r>
                      <a:r>
                        <a:rPr lang="en-US" altLang="zh-CN" sz="700" b="0" i="0" u="none" strike="noStrike" baseline="0" dirty="0" err="1" smtClean="0">
                          <a:effectLst/>
                          <a:latin typeface="微软雅黑" panose="020B0503020204020204" pitchFamily="34" charset="-122"/>
                          <a:ea typeface="微软雅黑" panose="020B0503020204020204" pitchFamily="34" charset="-122"/>
                        </a:rPr>
                        <a:t>GoP</a:t>
                      </a:r>
                      <a:r>
                        <a:rPr lang="en-US" altLang="zh-CN" sz="700" b="0" i="0" u="none" strike="noStrike" baseline="0" dirty="0" smtClean="0">
                          <a:effectLst/>
                          <a:latin typeface="微软雅黑" panose="020B0503020204020204" pitchFamily="34" charset="-122"/>
                          <a:ea typeface="微软雅黑" panose="020B0503020204020204" pitchFamily="34" charset="-122"/>
                        </a:rPr>
                        <a:t> size is 5 Sec..</a:t>
                      </a:r>
                      <a:endParaRPr lang="zh-CN" altLang="en-US"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solidFill>
                      <a:srgbClr val="ED7D31">
                        <a:lumMod val="40000"/>
                        <a:lumOff val="60000"/>
                      </a:srgbClr>
                    </a:solidFill>
                  </a:tcPr>
                </a:tc>
                <a:tc hMerge="1">
                  <a:txBody>
                    <a:bodyPr/>
                    <a:lstStyle/>
                    <a:p>
                      <a:pPr algn="l" fontAlgn="ctr"/>
                      <a:endParaRPr lang="en-US" sz="900" b="1" i="0" u="none" strike="noStrike" dirty="0">
                        <a:effectLst/>
                        <a:latin typeface="宋体" panose="02010600030101010101" pitchFamily="2" charset="-122"/>
                        <a:ea typeface="宋体" panose="02010600030101010101" pitchFamily="2" charset="-122"/>
                      </a:endParaRPr>
                    </a:p>
                  </a:txBody>
                  <a:tcPr marL="7922" marR="7922" marT="7922" marB="0" anchor="ctr">
                    <a:solidFill>
                      <a:schemeClr val="accent2">
                        <a:lumMod val="40000"/>
                        <a:lumOff val="60000"/>
                      </a:schemeClr>
                    </a:solidFill>
                  </a:tcPr>
                </a:tc>
                <a:tc hMerge="1">
                  <a:txBody>
                    <a:bodyPr/>
                    <a:lstStyle/>
                    <a:p>
                      <a:pPr algn="l" fontAlgn="ctr"/>
                      <a:endParaRPr lang="zh-CN" altLang="en-US" sz="900" b="1" i="0" u="none" strike="noStrike" dirty="0">
                        <a:effectLst/>
                        <a:latin typeface="宋体" panose="02010600030101010101" pitchFamily="2" charset="-122"/>
                        <a:ea typeface="宋体" panose="02010600030101010101" pitchFamily="2" charset="-122"/>
                      </a:endParaRPr>
                    </a:p>
                  </a:txBody>
                  <a:tcPr marL="7922" marR="7922" marT="7922" marB="0" anchor="ctr">
                    <a:solidFill>
                      <a:schemeClr val="accent2">
                        <a:lumMod val="40000"/>
                        <a:lumOff val="60000"/>
                      </a:schemeClr>
                    </a:solidFill>
                  </a:tcPr>
                </a:tc>
                <a:tc hMerge="1">
                  <a:txBody>
                    <a:bodyPr/>
                    <a:lstStyle/>
                    <a:p>
                      <a:pPr algn="l" fontAlgn="ctr"/>
                      <a:endParaRPr lang="en-US" sz="900" b="1" i="0" u="none" strike="noStrike" dirty="0">
                        <a:effectLst/>
                        <a:latin typeface="宋体" panose="02010600030101010101" pitchFamily="2" charset="-122"/>
                        <a:ea typeface="宋体" panose="02010600030101010101" pitchFamily="2" charset="-122"/>
                      </a:endParaRPr>
                    </a:p>
                  </a:txBody>
                  <a:tcPr marL="7922" marR="7922" marT="7922" marB="0" anchor="ctr">
                    <a:solidFill>
                      <a:schemeClr val="accent2">
                        <a:lumMod val="40000"/>
                        <a:lumOff val="60000"/>
                      </a:schemeClr>
                    </a:solidFill>
                  </a:tcPr>
                </a:tc>
                <a:tc hMerge="1">
                  <a:txBody>
                    <a:bodyPr/>
                    <a:lstStyle/>
                    <a:p>
                      <a:pPr algn="l" fontAlgn="ctr"/>
                      <a:endParaRPr lang="en-US" sz="900" b="1" i="0" u="none" strike="noStrike" dirty="0">
                        <a:effectLst/>
                        <a:latin typeface="宋体" panose="02010600030101010101" pitchFamily="2" charset="-122"/>
                        <a:ea typeface="宋体" panose="02010600030101010101" pitchFamily="2" charset="-122"/>
                      </a:endParaRPr>
                    </a:p>
                  </a:txBody>
                  <a:tcPr marL="7922" marR="7922" marT="7922" marB="0" anchor="ctr">
                    <a:solidFill>
                      <a:schemeClr val="accent2">
                        <a:lumMod val="40000"/>
                        <a:lumOff val="60000"/>
                      </a:schemeClr>
                    </a:solidFill>
                  </a:tcPr>
                </a:tc>
                <a:tc gridSpan="4">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900" b="1" i="0" u="none" strike="noStrike" dirty="0" smtClean="0">
                          <a:effectLst/>
                          <a:latin typeface="微软雅黑" panose="020B0503020204020204" pitchFamily="34" charset="-122"/>
                          <a:ea typeface="微软雅黑" panose="020B0503020204020204" pitchFamily="34" charset="-122"/>
                        </a:rPr>
                        <a:t>Size of I, P</a:t>
                      </a:r>
                      <a:r>
                        <a:rPr lang="en-US" altLang="zh-CN" sz="900" b="1" i="0" u="none" strike="noStrike" baseline="0" dirty="0" smtClean="0">
                          <a:effectLst/>
                          <a:latin typeface="微软雅黑" panose="020B0503020204020204" pitchFamily="34" charset="-122"/>
                          <a:ea typeface="微软雅黑" panose="020B0503020204020204" pitchFamily="34" charset="-122"/>
                        </a:rPr>
                        <a:t> and B; buffer pre-filling time</a:t>
                      </a:r>
                      <a:endParaRPr lang="en-US" altLang="zh-CN" sz="900" b="1" i="0" u="none" strike="noStrike" dirty="0" smtClean="0">
                        <a:effectLst/>
                        <a:latin typeface="微软雅黑" panose="020B0503020204020204" pitchFamily="34" charset="-122"/>
                        <a:ea typeface="微软雅黑" panose="020B0503020204020204" pitchFamily="34" charset="-122"/>
                      </a:endParaRPr>
                    </a:p>
                    <a:p>
                      <a:pPr algn="ctr" fontAlgn="ctr"/>
                      <a:r>
                        <a:rPr lang="en-US" altLang="zh-CN" sz="800" u="none" strike="noStrike" dirty="0" smtClean="0">
                          <a:effectLst/>
                          <a:latin typeface="微软雅黑" panose="020B0503020204020204" pitchFamily="34" charset="-122"/>
                          <a:ea typeface="微软雅黑" panose="020B0503020204020204" pitchFamily="34" charset="-122"/>
                        </a:rPr>
                        <a:t>Assumption: Buffer size of client is 10</a:t>
                      </a:r>
                      <a:r>
                        <a:rPr lang="en-US" altLang="zh-CN" sz="800" u="none" strike="noStrike" baseline="0" dirty="0" smtClean="0">
                          <a:effectLst/>
                          <a:latin typeface="微软雅黑" panose="020B0503020204020204" pitchFamily="34" charset="-122"/>
                          <a:ea typeface="微软雅黑" panose="020B0503020204020204" pitchFamily="34" charset="-122"/>
                        </a:rPr>
                        <a:t> Sec.</a:t>
                      </a:r>
                      <a:r>
                        <a:rPr lang="en-US" altLang="zh-CN" sz="800" u="none" strike="noStrike" dirty="0" smtClean="0">
                          <a:effectLst/>
                          <a:latin typeface="微软雅黑" panose="020B0503020204020204" pitchFamily="34" charset="-122"/>
                          <a:ea typeface="微软雅黑" panose="020B0503020204020204" pitchFamily="34" charset="-122"/>
                        </a:rPr>
                        <a:t>;</a:t>
                      </a:r>
                      <a:r>
                        <a:rPr lang="en-US" altLang="zh-CN" sz="800" u="none" strike="noStrike" baseline="0" dirty="0" smtClean="0">
                          <a:effectLst/>
                          <a:latin typeface="微软雅黑" panose="020B0503020204020204" pitchFamily="34" charset="-122"/>
                          <a:ea typeface="微软雅黑" panose="020B0503020204020204" pitchFamily="34" charset="-122"/>
                        </a:rPr>
                        <a:t> BW of network is 1</a:t>
                      </a:r>
                      <a:r>
                        <a:rPr lang="en-US" altLang="zh-CN" sz="800" u="none" strike="noStrike" dirty="0" smtClean="0">
                          <a:effectLst/>
                          <a:latin typeface="微软雅黑" panose="020B0503020204020204" pitchFamily="34" charset="-122"/>
                          <a:ea typeface="微软雅黑" panose="020B0503020204020204" pitchFamily="34" charset="-122"/>
                        </a:rPr>
                        <a:t>00Mbps</a:t>
                      </a:r>
                      <a:endParaRPr lang="en-US" altLang="zh-CN" sz="900" b="1" i="0" u="none" strike="noStrike" dirty="0" smtClean="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solidFill>
                      <a:srgbClr val="70AD47">
                        <a:lumMod val="40000"/>
                        <a:lumOff val="60000"/>
                      </a:srgbClr>
                    </a:solidFill>
                  </a:tcPr>
                </a:tc>
                <a:tc hMerge="1">
                  <a:txBody>
                    <a:bodyPr/>
                    <a:lstStyle/>
                    <a:p>
                      <a:pPr algn="l" fontAlgn="ctr"/>
                      <a:endParaRPr lang="zh-CN" altLang="en-US" sz="900" b="1" i="0" u="none" strike="noStrike" dirty="0">
                        <a:effectLst/>
                        <a:latin typeface="宋体" panose="02010600030101010101" pitchFamily="2" charset="-122"/>
                        <a:ea typeface="宋体" panose="02010600030101010101" pitchFamily="2" charset="-122"/>
                      </a:endParaRPr>
                    </a:p>
                  </a:txBody>
                  <a:tcPr marL="7922" marR="7922" marT="7922" marB="0" anchor="ctr">
                    <a:solidFill>
                      <a:schemeClr val="accent6">
                        <a:lumMod val="40000"/>
                        <a:lumOff val="60000"/>
                      </a:schemeClr>
                    </a:solidFill>
                  </a:tcPr>
                </a:tc>
                <a:tc hMerge="1">
                  <a:txBody>
                    <a:bodyPr/>
                    <a:lstStyle/>
                    <a:p>
                      <a:pPr algn="l" fontAlgn="ctr"/>
                      <a:endParaRPr lang="zh-CN" altLang="en-US" sz="900" b="1" i="0" u="none" strike="noStrike" dirty="0">
                        <a:effectLst/>
                        <a:latin typeface="宋体" panose="02010600030101010101" pitchFamily="2" charset="-122"/>
                        <a:ea typeface="宋体" panose="02010600030101010101" pitchFamily="2" charset="-122"/>
                      </a:endParaRPr>
                    </a:p>
                  </a:txBody>
                  <a:tcPr marL="7922" marR="7922" marT="7922" marB="0" anchor="ctr">
                    <a:solidFill>
                      <a:schemeClr val="accent6">
                        <a:lumMod val="40000"/>
                        <a:lumOff val="60000"/>
                      </a:schemeClr>
                    </a:solidFill>
                  </a:tcPr>
                </a:tc>
                <a:tc hMerge="1">
                  <a:txBody>
                    <a:bodyPr/>
                    <a:lstStyle/>
                    <a:p>
                      <a:pPr algn="l" fontAlgn="ctr"/>
                      <a:endParaRPr lang="zh-CN" altLang="en-US" sz="900" b="1" i="0" u="none" strike="noStrike" dirty="0">
                        <a:effectLst/>
                        <a:latin typeface="宋体" panose="02010600030101010101" pitchFamily="2" charset="-122"/>
                        <a:ea typeface="宋体" panose="02010600030101010101" pitchFamily="2" charset="-122"/>
                      </a:endParaRPr>
                    </a:p>
                  </a:txBody>
                  <a:tcPr marL="7922" marR="7922" marT="7922" marB="0" anchor="ctr">
                    <a:solidFill>
                      <a:schemeClr val="accent6">
                        <a:lumMod val="40000"/>
                        <a:lumOff val="60000"/>
                      </a:schemeClr>
                    </a:solidFill>
                  </a:tcPr>
                </a:tc>
              </a:tr>
              <a:tr h="427786">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smtClean="0">
                          <a:effectLst/>
                          <a:latin typeface="微软雅黑" panose="020B0503020204020204" pitchFamily="34" charset="-122"/>
                          <a:ea typeface="微软雅黑" panose="020B0503020204020204" pitchFamily="34" charset="-122"/>
                        </a:rPr>
                        <a:t>resolution</a:t>
                      </a:r>
                      <a:endParaRPr lang="zh-CN" altLang="en-US" sz="700" b="1"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solidFill>
                      <a:srgbClr val="ED7D31">
                        <a:lumMod val="40000"/>
                        <a:lumOff val="60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700" u="none" strike="noStrike" dirty="0" smtClean="0">
                          <a:effectLst/>
                          <a:latin typeface="微软雅黑" panose="020B0503020204020204" pitchFamily="34" charset="-122"/>
                          <a:ea typeface="微软雅黑" panose="020B0503020204020204" pitchFamily="34" charset="-122"/>
                        </a:rPr>
                        <a:t>Vertical Pixels</a:t>
                      </a:r>
                      <a:endParaRPr lang="en-US" sz="700" b="1"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solidFill>
                      <a:srgbClr val="ED7D31">
                        <a:lumMod val="40000"/>
                        <a:lumOff val="60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smtClean="0">
                          <a:effectLst/>
                          <a:latin typeface="微软雅黑" panose="020B0503020204020204" pitchFamily="34" charset="-122"/>
                          <a:ea typeface="微软雅黑" panose="020B0503020204020204" pitchFamily="34" charset="-122"/>
                        </a:rPr>
                        <a:t>Horizontal Pixels</a:t>
                      </a:r>
                      <a:endParaRPr lang="zh-CN" altLang="en-US" sz="700" b="1"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solidFill>
                      <a:srgbClr val="ED7D31">
                        <a:lumMod val="40000"/>
                        <a:lumOff val="60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smtClean="0">
                          <a:effectLst/>
                          <a:latin typeface="微软雅黑" panose="020B0503020204020204" pitchFamily="34" charset="-122"/>
                          <a:ea typeface="微软雅黑" panose="020B0503020204020204" pitchFamily="34" charset="-122"/>
                        </a:rPr>
                        <a:t>Frame</a:t>
                      </a:r>
                      <a:r>
                        <a:rPr lang="en-US" altLang="zh-CN" sz="700" u="none" strike="noStrike" baseline="0" dirty="0" smtClean="0">
                          <a:effectLst/>
                          <a:latin typeface="微软雅黑" panose="020B0503020204020204" pitchFamily="34" charset="-122"/>
                          <a:ea typeface="微软雅黑" panose="020B0503020204020204" pitchFamily="34" charset="-122"/>
                        </a:rPr>
                        <a:t> Rate, </a:t>
                      </a:r>
                      <a:r>
                        <a:rPr lang="en-US" sz="700" u="none" strike="noStrike" dirty="0" smtClean="0">
                          <a:effectLst/>
                          <a:latin typeface="微软雅黑" panose="020B0503020204020204" pitchFamily="34" charset="-122"/>
                          <a:ea typeface="微软雅黑" panose="020B0503020204020204" pitchFamily="34" charset="-122"/>
                        </a:rPr>
                        <a:t>frames/Sec.</a:t>
                      </a:r>
                      <a:endParaRPr lang="en-US" sz="700" b="1"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solidFill>
                      <a:srgbClr val="ED7D31">
                        <a:lumMod val="40000"/>
                        <a:lumOff val="60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700" u="none" strike="noStrike" dirty="0">
                          <a:effectLst/>
                          <a:latin typeface="微软雅黑" panose="020B0503020204020204" pitchFamily="34" charset="-122"/>
                          <a:ea typeface="微软雅黑" panose="020B0503020204020204" pitchFamily="34" charset="-122"/>
                        </a:rPr>
                        <a:t>GOP </a:t>
                      </a:r>
                      <a:r>
                        <a:rPr lang="en-US" sz="700" u="none" strike="noStrike" dirty="0" smtClean="0">
                          <a:effectLst/>
                          <a:latin typeface="微软雅黑" panose="020B0503020204020204" pitchFamily="34" charset="-122"/>
                          <a:ea typeface="微软雅黑" panose="020B0503020204020204" pitchFamily="34" charset="-122"/>
                        </a:rPr>
                        <a:t>size,</a:t>
                      </a:r>
                      <a:r>
                        <a:rPr lang="en-US" sz="700" u="none" strike="noStrike" baseline="0" dirty="0" smtClean="0">
                          <a:effectLst/>
                          <a:latin typeface="微软雅黑" panose="020B0503020204020204" pitchFamily="34" charset="-122"/>
                          <a:ea typeface="微软雅黑" panose="020B0503020204020204" pitchFamily="34" charset="-122"/>
                        </a:rPr>
                        <a:t> Sec.</a:t>
                      </a:r>
                      <a:endParaRPr lang="en-US" sz="700" b="1"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solidFill>
                      <a:srgbClr val="ED7D31">
                        <a:lumMod val="40000"/>
                        <a:lumOff val="60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700" u="none" strike="noStrike" dirty="0" smtClean="0">
                          <a:effectLst/>
                          <a:latin typeface="微软雅黑" panose="020B0503020204020204" pitchFamily="34" charset="-122"/>
                          <a:ea typeface="微软雅黑" panose="020B0503020204020204" pitchFamily="34" charset="-122"/>
                        </a:rPr>
                        <a:t>I</a:t>
                      </a:r>
                      <a:r>
                        <a:rPr lang="zh-CN" altLang="en-US" sz="700" u="none" strike="noStrike" baseline="0" dirty="0" smtClean="0">
                          <a:effectLst/>
                          <a:latin typeface="微软雅黑" panose="020B0503020204020204" pitchFamily="34" charset="-122"/>
                          <a:ea typeface="微软雅黑" panose="020B0503020204020204" pitchFamily="34" charset="-122"/>
                        </a:rPr>
                        <a:t> </a:t>
                      </a:r>
                      <a:r>
                        <a:rPr lang="en-US" altLang="zh-CN" sz="700" u="none" strike="noStrike" baseline="0" dirty="0" smtClean="0">
                          <a:effectLst/>
                          <a:latin typeface="微软雅黑" panose="020B0503020204020204" pitchFamily="34" charset="-122"/>
                          <a:ea typeface="微软雅黑" panose="020B0503020204020204" pitchFamily="34" charset="-122"/>
                        </a:rPr>
                        <a:t>frame</a:t>
                      </a:r>
                      <a:r>
                        <a:rPr lang="zh-CN" altLang="en-US" sz="700" u="none" strike="noStrike" dirty="0" smtClean="0">
                          <a:effectLst/>
                          <a:latin typeface="微软雅黑" panose="020B0503020204020204" pitchFamily="34" charset="-122"/>
                          <a:ea typeface="微软雅黑" panose="020B0503020204020204" pitchFamily="34" charset="-122"/>
                        </a:rPr>
                        <a:t>，</a:t>
                      </a:r>
                      <a:r>
                        <a:rPr lang="en-US" altLang="zh-CN" sz="700" u="none" strike="noStrike" dirty="0" err="1" smtClean="0">
                          <a:effectLst/>
                          <a:latin typeface="微软雅黑" panose="020B0503020204020204" pitchFamily="34" charset="-122"/>
                          <a:ea typeface="微软雅黑" panose="020B0503020204020204" pitchFamily="34" charset="-122"/>
                        </a:rPr>
                        <a:t>kbit</a:t>
                      </a:r>
                      <a:endParaRPr lang="zh-CN" altLang="en-US" sz="700" b="1"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solidFill>
                      <a:srgbClr val="70AD47">
                        <a:lumMod val="40000"/>
                        <a:lumOff val="60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700" u="none" strike="noStrike" dirty="0" smtClean="0">
                          <a:effectLst/>
                          <a:latin typeface="微软雅黑" panose="020B0503020204020204" pitchFamily="34" charset="-122"/>
                          <a:ea typeface="微软雅黑" panose="020B0503020204020204" pitchFamily="34" charset="-122"/>
                        </a:rPr>
                        <a:t>P</a:t>
                      </a:r>
                      <a:r>
                        <a:rPr lang="zh-CN" altLang="en-US" sz="700" u="none" strike="noStrike" baseline="0" dirty="0" smtClean="0">
                          <a:effectLst/>
                          <a:latin typeface="微软雅黑" panose="020B0503020204020204" pitchFamily="34" charset="-122"/>
                          <a:ea typeface="微软雅黑" panose="020B0503020204020204" pitchFamily="34" charset="-122"/>
                        </a:rPr>
                        <a:t> </a:t>
                      </a:r>
                      <a:r>
                        <a:rPr lang="en-US" altLang="zh-CN" sz="700" u="none" strike="noStrike" baseline="0" dirty="0" smtClean="0">
                          <a:effectLst/>
                          <a:latin typeface="微软雅黑" panose="020B0503020204020204" pitchFamily="34" charset="-122"/>
                          <a:ea typeface="微软雅黑" panose="020B0503020204020204" pitchFamily="34" charset="-122"/>
                        </a:rPr>
                        <a:t>frame</a:t>
                      </a:r>
                      <a:r>
                        <a:rPr lang="zh-CN" altLang="en-US" sz="700" u="none" strike="noStrike" dirty="0" smtClean="0">
                          <a:effectLst/>
                          <a:latin typeface="微软雅黑" panose="020B0503020204020204" pitchFamily="34" charset="-122"/>
                          <a:ea typeface="微软雅黑" panose="020B0503020204020204" pitchFamily="34" charset="-122"/>
                        </a:rPr>
                        <a:t>，</a:t>
                      </a:r>
                      <a:r>
                        <a:rPr lang="en-US" altLang="zh-CN" sz="700" u="none" strike="noStrike" dirty="0" err="1" smtClean="0">
                          <a:effectLst/>
                          <a:latin typeface="微软雅黑" panose="020B0503020204020204" pitchFamily="34" charset="-122"/>
                          <a:ea typeface="微软雅黑" panose="020B0503020204020204" pitchFamily="34" charset="-122"/>
                        </a:rPr>
                        <a:t>kbit</a:t>
                      </a:r>
                      <a:endParaRPr lang="zh-CN" altLang="en-US" sz="700" b="1"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solidFill>
                      <a:srgbClr val="70AD47">
                        <a:lumMod val="40000"/>
                        <a:lumOff val="60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700" u="none" strike="noStrike" dirty="0" smtClean="0">
                          <a:effectLst/>
                          <a:latin typeface="微软雅黑" panose="020B0503020204020204" pitchFamily="34" charset="-122"/>
                          <a:ea typeface="微软雅黑" panose="020B0503020204020204" pitchFamily="34" charset="-122"/>
                        </a:rPr>
                        <a:t>B</a:t>
                      </a:r>
                      <a:r>
                        <a:rPr lang="zh-CN" altLang="en-US" sz="700" u="none" strike="noStrike" baseline="0" dirty="0" smtClean="0">
                          <a:effectLst/>
                          <a:latin typeface="微软雅黑" panose="020B0503020204020204" pitchFamily="34" charset="-122"/>
                          <a:ea typeface="微软雅黑" panose="020B0503020204020204" pitchFamily="34" charset="-122"/>
                        </a:rPr>
                        <a:t> </a:t>
                      </a:r>
                      <a:r>
                        <a:rPr lang="en-US" altLang="zh-CN" sz="700" u="none" strike="noStrike" baseline="0" dirty="0" smtClean="0">
                          <a:effectLst/>
                          <a:latin typeface="微软雅黑" panose="020B0503020204020204" pitchFamily="34" charset="-122"/>
                          <a:ea typeface="微软雅黑" panose="020B0503020204020204" pitchFamily="34" charset="-122"/>
                        </a:rPr>
                        <a:t>frame</a:t>
                      </a:r>
                      <a:r>
                        <a:rPr lang="zh-CN" altLang="en-US" sz="700" u="none" strike="noStrike" dirty="0" smtClean="0">
                          <a:effectLst/>
                          <a:latin typeface="微软雅黑" panose="020B0503020204020204" pitchFamily="34" charset="-122"/>
                          <a:ea typeface="微软雅黑" panose="020B0503020204020204" pitchFamily="34" charset="-122"/>
                        </a:rPr>
                        <a:t>，</a:t>
                      </a:r>
                      <a:endParaRPr lang="en-US" altLang="zh-CN" sz="700" u="none" strike="noStrike" dirty="0" smtClean="0">
                        <a:effectLst/>
                        <a:latin typeface="微软雅黑" panose="020B0503020204020204" pitchFamily="34" charset="-122"/>
                        <a:ea typeface="微软雅黑" panose="020B0503020204020204" pitchFamily="34" charset="-122"/>
                      </a:endParaRPr>
                    </a:p>
                    <a:p>
                      <a:pPr algn="ctr" fontAlgn="ctr"/>
                      <a:r>
                        <a:rPr lang="en-US" altLang="zh-CN" sz="700" u="none" strike="noStrike" dirty="0" err="1" smtClean="0">
                          <a:effectLst/>
                          <a:latin typeface="微软雅黑" panose="020B0503020204020204" pitchFamily="34" charset="-122"/>
                          <a:ea typeface="微软雅黑" panose="020B0503020204020204" pitchFamily="34" charset="-122"/>
                        </a:rPr>
                        <a:t>kbit</a:t>
                      </a:r>
                      <a:endParaRPr lang="zh-CN" altLang="en-US" sz="700" b="1"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solidFill>
                      <a:srgbClr val="70AD47">
                        <a:lumMod val="40000"/>
                        <a:lumOff val="60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smtClean="0">
                          <a:effectLst/>
                          <a:latin typeface="微软雅黑" panose="020B0503020204020204" pitchFamily="34" charset="-122"/>
                          <a:ea typeface="微软雅黑" panose="020B0503020204020204" pitchFamily="34" charset="-122"/>
                        </a:rPr>
                        <a:t>buffer pre-filling time, Sec</a:t>
                      </a:r>
                      <a:endParaRPr lang="zh-CN" altLang="en-US" sz="700" b="1"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solidFill>
                      <a:srgbClr val="70AD47">
                        <a:lumMod val="40000"/>
                        <a:lumOff val="60000"/>
                      </a:srgbClr>
                    </a:solidFill>
                  </a:tcPr>
                </a:tc>
              </a:tr>
              <a:tr h="14734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700" u="none" strike="noStrike" dirty="0">
                          <a:effectLst/>
                          <a:latin typeface="微软雅黑" panose="020B0503020204020204" pitchFamily="34" charset="-122"/>
                          <a:ea typeface="微软雅黑" panose="020B0503020204020204" pitchFamily="34" charset="-122"/>
                        </a:rPr>
                        <a:t>4K</a:t>
                      </a:r>
                      <a:endParaRPr lang="en-US"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3840</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2160</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60</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5</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smtClean="0">
                          <a:effectLst/>
                          <a:latin typeface="微软雅黑" panose="020B0503020204020204" pitchFamily="34" charset="-122"/>
                          <a:ea typeface="微软雅黑" panose="020B0503020204020204" pitchFamily="34" charset="-122"/>
                        </a:rPr>
                        <a:t>9257</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3240</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a:effectLst/>
                          <a:latin typeface="微软雅黑" panose="020B0503020204020204" pitchFamily="34" charset="-122"/>
                          <a:ea typeface="微软雅黑" panose="020B0503020204020204" pitchFamily="34" charset="-122"/>
                        </a:rPr>
                        <a:t>1296</a:t>
                      </a:r>
                      <a:endParaRPr lang="en-US" altLang="zh-CN" sz="700" b="0" i="0" u="none" strike="noStrike">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smtClean="0">
                          <a:effectLst/>
                          <a:latin typeface="微软雅黑" panose="020B0503020204020204" pitchFamily="34" charset="-122"/>
                          <a:ea typeface="微软雅黑" panose="020B0503020204020204" pitchFamily="34" charset="-122"/>
                        </a:rPr>
                        <a:t>12</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r>
              <a:tr h="14734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700" u="none" strike="noStrike">
                          <a:effectLst/>
                          <a:latin typeface="微软雅黑" panose="020B0503020204020204" pitchFamily="34" charset="-122"/>
                          <a:ea typeface="微软雅黑" panose="020B0503020204020204" pitchFamily="34" charset="-122"/>
                        </a:rPr>
                        <a:t>1080P</a:t>
                      </a:r>
                      <a:endParaRPr lang="en-US" sz="700" b="0" i="0" u="none" strike="noStrike">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1920</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1080</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60</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5</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smtClean="0">
                          <a:effectLst/>
                          <a:latin typeface="微软雅黑" panose="020B0503020204020204" pitchFamily="34" charset="-122"/>
                          <a:ea typeface="微软雅黑" panose="020B0503020204020204" pitchFamily="34" charset="-122"/>
                        </a:rPr>
                        <a:t>2314</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810</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324</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smtClean="0">
                          <a:effectLst/>
                          <a:latin typeface="微软雅黑" panose="020B0503020204020204" pitchFamily="34" charset="-122"/>
                          <a:ea typeface="微软雅黑" panose="020B0503020204020204" pitchFamily="34" charset="-122"/>
                        </a:rPr>
                        <a:t>3</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r>
              <a:tr h="14734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700" u="none" strike="noStrike">
                          <a:effectLst/>
                          <a:latin typeface="微软雅黑" panose="020B0503020204020204" pitchFamily="34" charset="-122"/>
                          <a:ea typeface="微软雅黑" panose="020B0503020204020204" pitchFamily="34" charset="-122"/>
                        </a:rPr>
                        <a:t>720P</a:t>
                      </a:r>
                      <a:endParaRPr lang="en-US" sz="700" b="0" i="0" u="none" strike="noStrike">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a:effectLst/>
                          <a:latin typeface="微软雅黑" panose="020B0503020204020204" pitchFamily="34" charset="-122"/>
                          <a:ea typeface="微软雅黑" panose="020B0503020204020204" pitchFamily="34" charset="-122"/>
                        </a:rPr>
                        <a:t>1280</a:t>
                      </a:r>
                      <a:endParaRPr lang="en-US" altLang="zh-CN" sz="700" b="0" i="0" u="none" strike="noStrike">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a:effectLst/>
                          <a:latin typeface="微软雅黑" panose="020B0503020204020204" pitchFamily="34" charset="-122"/>
                          <a:ea typeface="微软雅黑" panose="020B0503020204020204" pitchFamily="34" charset="-122"/>
                        </a:rPr>
                        <a:t>720</a:t>
                      </a:r>
                      <a:endParaRPr lang="en-US" altLang="zh-CN" sz="700" b="0" i="0" u="none" strike="noStrike">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60</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5</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smtClean="0">
                          <a:effectLst/>
                          <a:latin typeface="微软雅黑" panose="020B0503020204020204" pitchFamily="34" charset="-122"/>
                          <a:ea typeface="微软雅黑" panose="020B0503020204020204" pitchFamily="34" charset="-122"/>
                        </a:rPr>
                        <a:t>1028</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360</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144</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smtClean="0">
                          <a:effectLst/>
                          <a:latin typeface="微软雅黑" panose="020B0503020204020204" pitchFamily="34" charset="-122"/>
                          <a:ea typeface="微软雅黑" panose="020B0503020204020204" pitchFamily="34" charset="-122"/>
                        </a:rPr>
                        <a:t>1</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r>
              <a:tr h="14734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sz="700" u="none" strike="noStrike">
                          <a:effectLst/>
                          <a:latin typeface="微软雅黑" panose="020B0503020204020204" pitchFamily="34" charset="-122"/>
                          <a:ea typeface="微软雅黑" panose="020B0503020204020204" pitchFamily="34" charset="-122"/>
                        </a:rPr>
                        <a:t>480P</a:t>
                      </a:r>
                      <a:endParaRPr lang="en-US" sz="700" b="0" i="0" u="none" strike="noStrike">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a:effectLst/>
                          <a:latin typeface="微软雅黑" panose="020B0503020204020204" pitchFamily="34" charset="-122"/>
                          <a:ea typeface="微软雅黑" panose="020B0503020204020204" pitchFamily="34" charset="-122"/>
                        </a:rPr>
                        <a:t>720</a:t>
                      </a:r>
                      <a:endParaRPr lang="en-US" altLang="zh-CN" sz="700" b="0" i="0" u="none" strike="noStrike">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a:effectLst/>
                          <a:latin typeface="微软雅黑" panose="020B0503020204020204" pitchFamily="34" charset="-122"/>
                          <a:ea typeface="微软雅黑" panose="020B0503020204020204" pitchFamily="34" charset="-122"/>
                        </a:rPr>
                        <a:t>480</a:t>
                      </a:r>
                      <a:endParaRPr lang="en-US" altLang="zh-CN" sz="700" b="0" i="0" u="none" strike="noStrike">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24</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5</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smtClean="0">
                          <a:effectLst/>
                          <a:latin typeface="微软雅黑" panose="020B0503020204020204" pitchFamily="34" charset="-122"/>
                          <a:ea typeface="微软雅黑" panose="020B0503020204020204" pitchFamily="34" charset="-122"/>
                        </a:rPr>
                        <a:t>385</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135</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a:effectLst/>
                          <a:latin typeface="微软雅黑" panose="020B0503020204020204" pitchFamily="34" charset="-122"/>
                          <a:ea typeface="微软雅黑" panose="020B0503020204020204" pitchFamily="34" charset="-122"/>
                        </a:rPr>
                        <a:t>54</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fontAlgn="ctr"/>
                      <a:r>
                        <a:rPr lang="en-US" altLang="zh-CN" sz="700" u="none" strike="noStrike" dirty="0" smtClean="0">
                          <a:effectLst/>
                          <a:latin typeface="微软雅黑" panose="020B0503020204020204" pitchFamily="34" charset="-122"/>
                          <a:ea typeface="微软雅黑" panose="020B0503020204020204" pitchFamily="34" charset="-122"/>
                        </a:rPr>
                        <a:t>0.2</a:t>
                      </a:r>
                      <a:endParaRPr lang="en-US" altLang="zh-CN" sz="700" b="0" i="0" u="none" strike="noStrike" dirty="0">
                        <a:effectLst/>
                        <a:latin typeface="微软雅黑" panose="020B0503020204020204" pitchFamily="34" charset="-122"/>
                        <a:ea typeface="微软雅黑" panose="020B0503020204020204" pitchFamily="34" charset="-122"/>
                      </a:endParaRPr>
                    </a:p>
                  </a:txBody>
                  <a:tcPr marL="7922" marR="7922" marT="7922" marB="0" anchor="ctr">
                    <a:lnL w="12700" cmpd="sng">
                      <a:solidFill>
                        <a:srgbClr val="ED7D31"/>
                      </a:solidFill>
                    </a:lnL>
                    <a:lnR w="12700" cmpd="sng">
                      <a:solidFill>
                        <a:srgbClr val="ED7D31"/>
                      </a:solidFill>
                    </a:lnR>
                    <a:lnT w="12700" cmpd="sng">
                      <a:solidFill>
                        <a:srgbClr val="ED7D31"/>
                      </a:solidFill>
                    </a:lnT>
                    <a:lnB w="12700" cmpd="sng">
                      <a:solidFill>
                        <a:srgbClr val="ED7D31"/>
                      </a:solidFill>
                    </a:lnB>
                    <a:lnTlToBr w="12700" cmpd="sng">
                      <a:noFill/>
                      <a:prstDash val="solid"/>
                    </a:lnTlToBr>
                    <a:lnBlToTr w="12700" cmpd="sng">
                      <a:noFill/>
                      <a:prstDash val="solid"/>
                    </a:lnBlToTr>
                    <a:noFill/>
                  </a:tcPr>
                </a:tc>
              </a:tr>
            </a:tbl>
          </a:graphicData>
        </a:graphic>
      </p:graphicFrame>
      <p:sp>
        <p:nvSpPr>
          <p:cNvPr id="9" name="文本框 48"/>
          <p:cNvSpPr txBox="1"/>
          <p:nvPr/>
        </p:nvSpPr>
        <p:spPr>
          <a:xfrm>
            <a:off x="7458404" y="3229337"/>
            <a:ext cx="4268372" cy="246221"/>
          </a:xfrm>
          <a:prstGeom prst="rect">
            <a:avLst/>
          </a:prstGeom>
          <a:solidFill>
            <a:srgbClr val="E7E6E6">
              <a:lumMod val="90000"/>
            </a:srgbClr>
          </a:solid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ctr" defTabSz="914478"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smtClean="0">
                <a:ln>
                  <a:noFill/>
                </a:ln>
                <a:solidFill>
                  <a:prstClr val="black"/>
                </a:solidFill>
                <a:effectLst/>
                <a:uLnTx/>
                <a:uFillTx/>
                <a:latin typeface="Microsoft YaHei" panose="020B0503020204020204" pitchFamily="34" charset="-122"/>
                <a:ea typeface="Microsoft YaHei" panose="020B0503020204020204" pitchFamily="34" charset="-122"/>
                <a:cs typeface="+mn-cs"/>
              </a:rPr>
              <a:t>Buffer Pre-filling time (time needed to complete buffer pre-filling)</a:t>
            </a:r>
            <a:endParaRPr kumimoji="0" lang="zh-CN" altLang="en-US" sz="1000" b="0" i="0" u="none" strike="noStrike" kern="1200" cap="none" spc="0" normalizeH="0" baseline="0" noProof="0" dirty="0" smtClean="0">
              <a:ln>
                <a:noFill/>
              </a:ln>
              <a:solidFill>
                <a:prstClr val="black"/>
              </a:solidFill>
              <a:effectLst/>
              <a:uLnTx/>
              <a:uFillTx/>
              <a:latin typeface="Microsoft YaHei" panose="020B0503020204020204" pitchFamily="34" charset="-122"/>
              <a:ea typeface="Microsoft YaHei" panose="020B0503020204020204" pitchFamily="34" charset="-122"/>
              <a:cs typeface="+mn-cs"/>
            </a:endParaRPr>
          </a:p>
        </p:txBody>
      </p:sp>
      <p:grpSp>
        <p:nvGrpSpPr>
          <p:cNvPr id="10" name="组合 9"/>
          <p:cNvGrpSpPr/>
          <p:nvPr/>
        </p:nvGrpSpPr>
        <p:grpSpPr>
          <a:xfrm>
            <a:off x="191047" y="1315640"/>
            <a:ext cx="4099385" cy="2387851"/>
            <a:chOff x="7932133" y="322316"/>
            <a:chExt cx="5039617" cy="3056414"/>
          </a:xfrm>
        </p:grpSpPr>
        <p:pic>
          <p:nvPicPr>
            <p:cNvPr id="11" name="图片 10"/>
            <p:cNvPicPr>
              <a:picLocks noChangeAspect="1"/>
            </p:cNvPicPr>
            <p:nvPr/>
          </p:nvPicPr>
          <p:blipFill>
            <a:blip r:embed="rId3"/>
            <a:stretch>
              <a:fillRect/>
            </a:stretch>
          </p:blipFill>
          <p:spPr>
            <a:xfrm>
              <a:off x="8234667" y="322316"/>
              <a:ext cx="3940828" cy="2754700"/>
            </a:xfrm>
            <a:prstGeom prst="rect">
              <a:avLst/>
            </a:prstGeom>
          </p:spPr>
        </p:pic>
        <p:cxnSp>
          <p:nvCxnSpPr>
            <p:cNvPr id="12" name="直接连接符 11"/>
            <p:cNvCxnSpPr/>
            <p:nvPr/>
          </p:nvCxnSpPr>
          <p:spPr>
            <a:xfrm>
              <a:off x="8900892" y="636524"/>
              <a:ext cx="0" cy="2163944"/>
            </a:xfrm>
            <a:prstGeom prst="line">
              <a:avLst/>
            </a:prstGeom>
            <a:noFill/>
            <a:ln w="6350" cap="flat" cmpd="sng" algn="ctr">
              <a:solidFill>
                <a:srgbClr val="00B0F0"/>
              </a:solidFill>
              <a:prstDash val="lgDashDot"/>
              <a:miter lim="800000"/>
            </a:ln>
            <a:effectLst/>
          </p:spPr>
        </p:cxnSp>
        <p:cxnSp>
          <p:nvCxnSpPr>
            <p:cNvPr id="13" name="直接连接符 12"/>
            <p:cNvCxnSpPr/>
            <p:nvPr/>
          </p:nvCxnSpPr>
          <p:spPr>
            <a:xfrm>
              <a:off x="9128793" y="636524"/>
              <a:ext cx="0" cy="2163944"/>
            </a:xfrm>
            <a:prstGeom prst="line">
              <a:avLst/>
            </a:prstGeom>
            <a:noFill/>
            <a:ln w="6350" cap="flat" cmpd="sng" algn="ctr">
              <a:solidFill>
                <a:srgbClr val="00B0F0"/>
              </a:solidFill>
              <a:prstDash val="lgDashDot"/>
              <a:miter lim="800000"/>
            </a:ln>
            <a:effectLst/>
          </p:spPr>
        </p:cxnSp>
        <p:cxnSp>
          <p:nvCxnSpPr>
            <p:cNvPr id="14" name="直接连接符 13"/>
            <p:cNvCxnSpPr/>
            <p:nvPr/>
          </p:nvCxnSpPr>
          <p:spPr>
            <a:xfrm>
              <a:off x="9650308" y="636524"/>
              <a:ext cx="0" cy="2163944"/>
            </a:xfrm>
            <a:prstGeom prst="line">
              <a:avLst/>
            </a:prstGeom>
            <a:noFill/>
            <a:ln w="6350" cap="flat" cmpd="sng" algn="ctr">
              <a:solidFill>
                <a:srgbClr val="00B0F0"/>
              </a:solidFill>
              <a:prstDash val="lgDashDot"/>
              <a:miter lim="800000"/>
            </a:ln>
            <a:effectLst/>
          </p:spPr>
        </p:cxnSp>
        <p:cxnSp>
          <p:nvCxnSpPr>
            <p:cNvPr id="15" name="直接连接符 14"/>
            <p:cNvCxnSpPr/>
            <p:nvPr/>
          </p:nvCxnSpPr>
          <p:spPr>
            <a:xfrm>
              <a:off x="10037600" y="636524"/>
              <a:ext cx="0" cy="2163944"/>
            </a:xfrm>
            <a:prstGeom prst="line">
              <a:avLst/>
            </a:prstGeom>
            <a:noFill/>
            <a:ln w="6350" cap="flat" cmpd="sng" algn="ctr">
              <a:solidFill>
                <a:srgbClr val="00B0F0"/>
              </a:solidFill>
              <a:prstDash val="lgDashDot"/>
              <a:miter lim="800000"/>
            </a:ln>
            <a:effectLst/>
          </p:spPr>
        </p:cxnSp>
        <p:cxnSp>
          <p:nvCxnSpPr>
            <p:cNvPr id="16" name="直接连接符 15"/>
            <p:cNvCxnSpPr/>
            <p:nvPr/>
          </p:nvCxnSpPr>
          <p:spPr>
            <a:xfrm>
              <a:off x="10752062" y="636524"/>
              <a:ext cx="0" cy="2163944"/>
            </a:xfrm>
            <a:prstGeom prst="line">
              <a:avLst/>
            </a:prstGeom>
            <a:noFill/>
            <a:ln w="6350" cap="flat" cmpd="sng" algn="ctr">
              <a:solidFill>
                <a:srgbClr val="00B0F0"/>
              </a:solidFill>
              <a:prstDash val="lgDashDot"/>
              <a:miter lim="800000"/>
            </a:ln>
            <a:effectLst/>
          </p:spPr>
        </p:cxnSp>
        <p:cxnSp>
          <p:nvCxnSpPr>
            <p:cNvPr id="17" name="直接连接符 16"/>
            <p:cNvCxnSpPr/>
            <p:nvPr/>
          </p:nvCxnSpPr>
          <p:spPr>
            <a:xfrm>
              <a:off x="11483302" y="636524"/>
              <a:ext cx="0" cy="2163944"/>
            </a:xfrm>
            <a:prstGeom prst="line">
              <a:avLst/>
            </a:prstGeom>
            <a:noFill/>
            <a:ln w="6350" cap="flat" cmpd="sng" algn="ctr">
              <a:solidFill>
                <a:srgbClr val="00B0F0"/>
              </a:solidFill>
              <a:prstDash val="lgDashDot"/>
              <a:miter lim="800000"/>
            </a:ln>
            <a:effectLst/>
          </p:spPr>
        </p:cxnSp>
        <p:sp>
          <p:nvSpPr>
            <p:cNvPr id="18" name="文本框 48"/>
            <p:cNvSpPr txBox="1"/>
            <p:nvPr/>
          </p:nvSpPr>
          <p:spPr>
            <a:xfrm>
              <a:off x="7932133" y="3063571"/>
              <a:ext cx="5039617" cy="315159"/>
            </a:xfrm>
            <a:prstGeom prst="rect">
              <a:avLst/>
            </a:prstGeom>
            <a:solidFill>
              <a:srgbClr val="E7E6E6">
                <a:lumMod val="90000"/>
              </a:srgbClr>
            </a:solid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ctr" defTabSz="914478"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smtClean="0">
                  <a:ln>
                    <a:noFill/>
                  </a:ln>
                  <a:solidFill>
                    <a:prstClr val="black"/>
                  </a:solidFill>
                  <a:effectLst/>
                  <a:uLnTx/>
                  <a:uFillTx/>
                  <a:latin typeface="Microsoft YaHei" panose="020B0503020204020204" pitchFamily="34" charset="-122"/>
                  <a:ea typeface="Microsoft YaHei" panose="020B0503020204020204" pitchFamily="34" charset="-122"/>
                  <a:cs typeface="+mn-cs"/>
                </a:rPr>
                <a:t>Relationship between size of 10s Media Segment and data rate</a:t>
              </a:r>
              <a:endParaRPr kumimoji="0" lang="zh-CN" altLang="en-US" sz="1000" b="0" i="0" u="none" strike="noStrike" kern="1200" cap="none" spc="0" normalizeH="0" baseline="0" noProof="0" dirty="0" smtClean="0">
                <a:ln>
                  <a:noFill/>
                </a:ln>
                <a:solidFill>
                  <a:prstClr val="black"/>
                </a:solidFill>
                <a:effectLst/>
                <a:uLnTx/>
                <a:uFillTx/>
                <a:latin typeface="Microsoft YaHei" panose="020B0503020204020204" pitchFamily="34" charset="-122"/>
                <a:ea typeface="Microsoft YaHei" panose="020B0503020204020204" pitchFamily="34" charset="-122"/>
                <a:cs typeface="+mn-cs"/>
              </a:endParaRPr>
            </a:p>
          </p:txBody>
        </p:sp>
      </p:grpSp>
      <p:sp>
        <p:nvSpPr>
          <p:cNvPr id="19" name="矩形 18"/>
          <p:cNvSpPr/>
          <p:nvPr/>
        </p:nvSpPr>
        <p:spPr>
          <a:xfrm>
            <a:off x="1349830" y="1763477"/>
            <a:ext cx="2027877" cy="507831"/>
          </a:xfrm>
          <a:prstGeom prst="rect">
            <a:avLst/>
          </a:prstGeom>
          <a:solidFill>
            <a:schemeClr val="accent3">
              <a:lumMod val="20000"/>
              <a:lumOff val="80000"/>
            </a:schemeClr>
          </a:solidFill>
        </p:spPr>
        <p:txBody>
          <a:bodyPr wrap="square">
            <a:spAutoFit/>
          </a:bodyPr>
          <a:lstStyle/>
          <a:p>
            <a:pPr>
              <a:buNone/>
            </a:pPr>
            <a:r>
              <a:rPr lang="en-US" altLang="zh-CN" sz="900" b="0" dirty="0">
                <a:solidFill>
                  <a:prstClr val="black"/>
                </a:solidFill>
                <a:latin typeface="Microsoft YaHei" panose="020B0503020204020204" pitchFamily="34" charset="-122"/>
                <a:ea typeface="Microsoft YaHei" panose="020B0503020204020204" pitchFamily="34" charset="-122"/>
              </a:rPr>
              <a:t>e.g., for media stream with data rate 503kbps, the maximum size of the segment is 1400KBytes.</a:t>
            </a:r>
            <a:endParaRPr lang="zh-CN" altLang="en-US" sz="900" b="0" dirty="0"/>
          </a:p>
        </p:txBody>
      </p:sp>
    </p:spTree>
    <p:extLst>
      <p:ext uri="{BB962C8B-B14F-4D97-AF65-F5344CB8AC3E}">
        <p14:creationId xmlns:p14="http://schemas.microsoft.com/office/powerpoint/2010/main" val="19407925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1856" y="86282"/>
            <a:ext cx="11424728" cy="1325563"/>
          </a:xfrm>
        </p:spPr>
        <p:txBody>
          <a:bodyPr>
            <a:normAutofit/>
          </a:bodyPr>
          <a:lstStyle/>
          <a:p>
            <a:r>
              <a:rPr lang="en-US" altLang="zh-CN" sz="3200" dirty="0" smtClean="0"/>
              <a:t>Use case 4: </a:t>
            </a:r>
            <a:r>
              <a:rPr lang="en-US" altLang="zh-CN" sz="2800" dirty="0" smtClean="0"/>
              <a:t>Computation Power/capacity awareness </a:t>
            </a:r>
            <a:endParaRPr lang="zh-CN" altLang="en-US" sz="3200" dirty="0"/>
          </a:p>
        </p:txBody>
      </p:sp>
      <p:sp>
        <p:nvSpPr>
          <p:cNvPr id="5" name="Rectangle 1"/>
          <p:cNvSpPr>
            <a:spLocks noChangeArrowheads="1"/>
          </p:cNvSpPr>
          <p:nvPr/>
        </p:nvSpPr>
        <p:spPr bwMode="auto">
          <a:xfrm>
            <a:off x="0" y="179864"/>
            <a:ext cx="22442" cy="97471"/>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800" b="0" i="0" u="none" strike="noStrike" cap="none" normalizeH="0" baseline="0" dirty="0" smtClean="0">
                <a:ln>
                  <a:noFill/>
                </a:ln>
                <a:solidFill>
                  <a:schemeClr val="tx1"/>
                </a:solidFill>
                <a:effectLst/>
              </a:rPr>
              <a:t> </a:t>
            </a: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grpSp>
        <p:nvGrpSpPr>
          <p:cNvPr id="84" name="组合 83"/>
          <p:cNvGrpSpPr/>
          <p:nvPr/>
        </p:nvGrpSpPr>
        <p:grpSpPr>
          <a:xfrm>
            <a:off x="544969" y="1509115"/>
            <a:ext cx="4410606" cy="1992434"/>
            <a:chOff x="665349" y="1193020"/>
            <a:chExt cx="4410606" cy="1992434"/>
          </a:xfrm>
        </p:grpSpPr>
        <p:sp>
          <p:nvSpPr>
            <p:cNvPr id="37" name="矩形 36"/>
            <p:cNvSpPr/>
            <p:nvPr/>
          </p:nvSpPr>
          <p:spPr>
            <a:xfrm>
              <a:off x="3104884" y="1193020"/>
              <a:ext cx="1888754" cy="1901678"/>
            </a:xfrm>
            <a:prstGeom prst="rect">
              <a:avLst/>
            </a:prstGeom>
            <a:solidFill>
              <a:schemeClr val="bg2"/>
            </a:solidFill>
            <a:ln w="25400" cap="flat" cmpd="sng" algn="ctr">
              <a:solidFill>
                <a:sysClr val="window" lastClr="FFFFFF">
                  <a:lumMod val="95000"/>
                </a:sysClr>
              </a:solid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200" kern="0" dirty="0">
                <a:solidFill>
                  <a:prstClr val="black"/>
                </a:solidFill>
                <a:latin typeface="微软雅黑" panose="020B0503020204020204" pitchFamily="34" charset="-122"/>
                <a:ea typeface="微软雅黑" panose="020B0503020204020204" pitchFamily="34" charset="-122"/>
              </a:endParaRPr>
            </a:p>
          </p:txBody>
        </p:sp>
        <p:sp>
          <p:nvSpPr>
            <p:cNvPr id="59" name="圆角矩形 58"/>
            <p:cNvSpPr/>
            <p:nvPr/>
          </p:nvSpPr>
          <p:spPr>
            <a:xfrm>
              <a:off x="3500249" y="1364940"/>
              <a:ext cx="1098021" cy="310360"/>
            </a:xfrm>
            <a:prstGeom prst="roundRect">
              <a:avLst/>
            </a:prstGeom>
            <a:noFill/>
            <a:ln w="25400" cap="flat" cmpd="sng" algn="ctr">
              <a:solidFill>
                <a:schemeClr val="accent1">
                  <a:lumMod val="75000"/>
                </a:schemeClr>
              </a:solidFill>
              <a:prstDash val="sysDash"/>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r>
                <a:rPr lang="en-US" altLang="zh-CN" sz="1200" kern="0" dirty="0" smtClean="0">
                  <a:solidFill>
                    <a:prstClr val="black"/>
                  </a:solidFill>
                  <a:latin typeface="Calibri"/>
                  <a:ea typeface="宋体"/>
                </a:rPr>
                <a:t>3</a:t>
              </a:r>
              <a:r>
                <a:rPr lang="en-US" altLang="zh-CN" sz="1200" kern="0" baseline="30000" dirty="0" smtClean="0">
                  <a:solidFill>
                    <a:prstClr val="black"/>
                  </a:solidFill>
                  <a:latin typeface="Calibri"/>
                  <a:ea typeface="宋体"/>
                </a:rPr>
                <a:t>rd</a:t>
              </a:r>
              <a:r>
                <a:rPr lang="en-US" altLang="zh-CN" sz="1200" kern="0" dirty="0" smtClean="0">
                  <a:solidFill>
                    <a:prstClr val="black"/>
                  </a:solidFill>
                  <a:latin typeface="Calibri"/>
                  <a:ea typeface="宋体"/>
                </a:rPr>
                <a:t> party VR </a:t>
              </a:r>
              <a:endParaRPr lang="zh-CN" altLang="en-US" sz="1200" kern="0" dirty="0">
                <a:solidFill>
                  <a:prstClr val="black"/>
                </a:solidFill>
                <a:latin typeface="Calibri"/>
                <a:ea typeface="宋体"/>
              </a:endParaRPr>
            </a:p>
          </p:txBody>
        </p:sp>
        <p:sp>
          <p:nvSpPr>
            <p:cNvPr id="71" name="矩形 70"/>
            <p:cNvSpPr/>
            <p:nvPr/>
          </p:nvSpPr>
          <p:spPr>
            <a:xfrm>
              <a:off x="3185958" y="2409862"/>
              <a:ext cx="1728890" cy="29505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FFFFFF"/>
                  </a:solidFill>
                </a:rPr>
                <a:t>CPU</a:t>
              </a:r>
              <a:r>
                <a:rPr lang="en-US" altLang="zh-CN" sz="1200" dirty="0">
                  <a:solidFill>
                    <a:srgbClr val="FFFFFF"/>
                  </a:solidFill>
                </a:rPr>
                <a:t>/</a:t>
              </a:r>
              <a:r>
                <a:rPr lang="en-US" altLang="zh-CN" sz="1200" dirty="0" smtClean="0">
                  <a:solidFill>
                    <a:srgbClr val="FFFFFF"/>
                  </a:solidFill>
                </a:rPr>
                <a:t>GPU</a:t>
              </a:r>
              <a:endParaRPr lang="en-US" sz="1200" dirty="0">
                <a:solidFill>
                  <a:srgbClr val="FFFFFF"/>
                </a:solidFill>
              </a:endParaRPr>
            </a:p>
          </p:txBody>
        </p:sp>
        <p:sp>
          <p:nvSpPr>
            <p:cNvPr id="72" name="矩形 71"/>
            <p:cNvSpPr/>
            <p:nvPr/>
          </p:nvSpPr>
          <p:spPr>
            <a:xfrm>
              <a:off x="3185957" y="1912557"/>
              <a:ext cx="833328" cy="4146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rgbClr val="FFFFFF"/>
                  </a:solidFill>
                </a:rPr>
                <a:t>User Plane</a:t>
              </a:r>
            </a:p>
            <a:p>
              <a:pPr algn="ctr"/>
              <a:r>
                <a:rPr lang="en-US" sz="1100" dirty="0" smtClean="0">
                  <a:solidFill>
                    <a:srgbClr val="FFFFFF"/>
                  </a:solidFill>
                </a:rPr>
                <a:t>Function</a:t>
              </a:r>
              <a:endParaRPr lang="en-US" sz="1100" dirty="0">
                <a:solidFill>
                  <a:srgbClr val="FFFFFF"/>
                </a:solidFill>
              </a:endParaRPr>
            </a:p>
          </p:txBody>
        </p:sp>
        <p:sp>
          <p:nvSpPr>
            <p:cNvPr id="73" name="矩形 72"/>
            <p:cNvSpPr/>
            <p:nvPr/>
          </p:nvSpPr>
          <p:spPr>
            <a:xfrm>
              <a:off x="4081520" y="1917913"/>
              <a:ext cx="833328" cy="4146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rgbClr val="FFFFFF"/>
                  </a:solidFill>
                </a:rPr>
                <a:t>FOV rendering</a:t>
              </a:r>
              <a:endParaRPr lang="en-US" sz="1100" dirty="0">
                <a:solidFill>
                  <a:srgbClr val="FFFFFF"/>
                </a:solidFill>
              </a:endParaRPr>
            </a:p>
          </p:txBody>
        </p:sp>
        <p:sp>
          <p:nvSpPr>
            <p:cNvPr id="74" name="文本框 73"/>
            <p:cNvSpPr txBox="1"/>
            <p:nvPr/>
          </p:nvSpPr>
          <p:spPr>
            <a:xfrm>
              <a:off x="3022566" y="2804719"/>
              <a:ext cx="2053389" cy="258532"/>
            </a:xfrm>
            <a:prstGeom prst="rect">
              <a:avLst/>
            </a:prstGeom>
          </p:spPr>
          <p:txBody>
            <a:bodyPr wrap="square">
              <a:spAutoFit/>
            </a:bodyPr>
            <a:lstStyle>
              <a:defPPr>
                <a:defRPr lang="en-US"/>
              </a:defPPr>
              <a:lvl1pPr defTabSz="1190886" hangingPunct="0">
                <a:lnSpc>
                  <a:spcPct val="90000"/>
                </a:lnSpc>
                <a:spcBef>
                  <a:spcPct val="0"/>
                </a:spcBef>
                <a:defRPr sz="1200" b="1">
                  <a:solidFill>
                    <a:srgbClr val="FF0000"/>
                  </a:solidFill>
                  <a:latin typeface="微软雅黑"/>
                  <a:ea typeface="微软雅黑"/>
                  <a:cs typeface="微软雅黑"/>
                </a:defRPr>
              </a:lvl1pPr>
            </a:lstStyle>
            <a:p>
              <a:pPr algn="ctr"/>
              <a:r>
                <a:rPr lang="en-US" altLang="zh-CN" dirty="0" smtClean="0"/>
                <a:t>Edge Computing Node</a:t>
              </a:r>
              <a:endParaRPr lang="en-US" dirty="0"/>
            </a:p>
          </p:txBody>
        </p:sp>
        <p:cxnSp>
          <p:nvCxnSpPr>
            <p:cNvPr id="4" name="直接箭头连接符 3"/>
            <p:cNvCxnSpPr/>
            <p:nvPr/>
          </p:nvCxnSpPr>
          <p:spPr>
            <a:xfrm flipV="1">
              <a:off x="4292000" y="1675300"/>
              <a:ext cx="0" cy="237257"/>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a:stCxn id="71" idx="0"/>
              <a:endCxn id="59" idx="2"/>
            </p:cNvCxnSpPr>
            <p:nvPr/>
          </p:nvCxnSpPr>
          <p:spPr>
            <a:xfrm flipH="1" flipV="1">
              <a:off x="4049260" y="1675300"/>
              <a:ext cx="1143" cy="734562"/>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a:xfrm>
              <a:off x="4336514" y="1707246"/>
              <a:ext cx="577191" cy="230832"/>
            </a:xfrm>
            <a:prstGeom prst="rect">
              <a:avLst/>
            </a:prstGeom>
          </p:spPr>
          <p:txBody>
            <a:bodyPr wrap="square">
              <a:spAutoFit/>
            </a:bodyPr>
            <a:lstStyle>
              <a:defPPr>
                <a:defRPr lang="en-US"/>
              </a:defPPr>
              <a:lvl1pPr defTabSz="1190886" hangingPunct="0">
                <a:lnSpc>
                  <a:spcPct val="90000"/>
                </a:lnSpc>
                <a:spcBef>
                  <a:spcPct val="0"/>
                </a:spcBef>
                <a:defRPr sz="1200" b="1">
                  <a:solidFill>
                    <a:srgbClr val="FF0000"/>
                  </a:solidFill>
                  <a:latin typeface="微软雅黑"/>
                  <a:ea typeface="微软雅黑"/>
                  <a:cs typeface="微软雅黑"/>
                </a:defRPr>
              </a:lvl1pPr>
            </a:lstStyle>
            <a:p>
              <a:pPr algn="ctr"/>
              <a:r>
                <a:rPr lang="en-US" altLang="zh-CN" sz="1000" dirty="0" smtClean="0">
                  <a:solidFill>
                    <a:srgbClr val="FFC000"/>
                  </a:solidFill>
                </a:rPr>
                <a:t>API</a:t>
              </a:r>
              <a:endParaRPr lang="en-US" sz="1000" dirty="0">
                <a:solidFill>
                  <a:srgbClr val="FFC000"/>
                </a:solidFill>
              </a:endParaRPr>
            </a:p>
          </p:txBody>
        </p:sp>
        <p:pic>
          <p:nvPicPr>
            <p:cNvPr id="77" name="Picture 6" descr="C:\Users\w00322014\AppData\Roaming\eSpace_Desktop\UserData\w00322014\imagefiles\A151378D-EE1D-4FFC-8DEC-FB4C00CFEAB0.png"/>
            <p:cNvPicPr>
              <a:picLocks noChangeAspect="1" noChangeArrowheads="1"/>
            </p:cNvPicPr>
            <p:nvPr/>
          </p:nvPicPr>
          <p:blipFill rotWithShape="1">
            <a:blip r:embed="rId2">
              <a:extLst>
                <a:ext uri="{28A0092B-C50C-407E-A947-70E740481C1C}">
                  <a14:useLocalDpi xmlns:a14="http://schemas.microsoft.com/office/drawing/2010/main" val="0"/>
                </a:ext>
              </a:extLst>
            </a:blip>
            <a:srcRect l="3072" t="44904" r="88842" b="34417"/>
            <a:stretch/>
          </p:blipFill>
          <p:spPr bwMode="auto">
            <a:xfrm>
              <a:off x="665349" y="2560084"/>
              <a:ext cx="545432" cy="625370"/>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6" descr="C:\Users\w00322014\AppData\Roaming\eSpace_Desktop\UserData\w00322014\imagefiles\A151378D-EE1D-4FFC-8DEC-FB4C00CFEAB0.png"/>
            <p:cNvPicPr>
              <a:picLocks noChangeAspect="1" noChangeArrowheads="1"/>
            </p:cNvPicPr>
            <p:nvPr/>
          </p:nvPicPr>
          <p:blipFill rotWithShape="1">
            <a:blip r:embed="rId2">
              <a:extLst>
                <a:ext uri="{28A0092B-C50C-407E-A947-70E740481C1C}">
                  <a14:useLocalDpi xmlns:a14="http://schemas.microsoft.com/office/drawing/2010/main" val="0"/>
                </a:ext>
              </a:extLst>
            </a:blip>
            <a:srcRect l="3072" t="44904" r="88842" b="34417"/>
            <a:stretch/>
          </p:blipFill>
          <p:spPr bwMode="auto">
            <a:xfrm>
              <a:off x="680337" y="1934714"/>
              <a:ext cx="545432" cy="625370"/>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6" descr="C:\Users\w00322014\AppData\Roaming\eSpace_Desktop\UserData\w00322014\imagefiles\A151378D-EE1D-4FFC-8DEC-FB4C00CFEAB0.png"/>
            <p:cNvPicPr>
              <a:picLocks noChangeAspect="1" noChangeArrowheads="1"/>
            </p:cNvPicPr>
            <p:nvPr/>
          </p:nvPicPr>
          <p:blipFill rotWithShape="1">
            <a:blip r:embed="rId2">
              <a:extLst>
                <a:ext uri="{28A0092B-C50C-407E-A947-70E740481C1C}">
                  <a14:useLocalDpi xmlns:a14="http://schemas.microsoft.com/office/drawing/2010/main" val="0"/>
                </a:ext>
              </a:extLst>
            </a:blip>
            <a:srcRect l="3072" t="44904" r="88842" b="34417"/>
            <a:stretch/>
          </p:blipFill>
          <p:spPr bwMode="auto">
            <a:xfrm>
              <a:off x="680337" y="1299133"/>
              <a:ext cx="545432" cy="625370"/>
            </a:xfrm>
            <a:prstGeom prst="rect">
              <a:avLst/>
            </a:prstGeom>
            <a:noFill/>
            <a:extLst>
              <a:ext uri="{909E8E84-426E-40DD-AFC4-6F175D3DCCD1}">
                <a14:hiddenFill xmlns:a14="http://schemas.microsoft.com/office/drawing/2010/main">
                  <a:solidFill>
                    <a:srgbClr val="FFFFFF"/>
                  </a:solidFill>
                </a14:hiddenFill>
              </a:ext>
            </a:extLst>
          </p:spPr>
        </p:pic>
        <p:cxnSp>
          <p:nvCxnSpPr>
            <p:cNvPr id="80" name="直接箭头连接符 79"/>
            <p:cNvCxnSpPr/>
            <p:nvPr/>
          </p:nvCxnSpPr>
          <p:spPr bwMode="auto">
            <a:xfrm>
              <a:off x="1210781" y="1543058"/>
              <a:ext cx="1982630" cy="453885"/>
            </a:xfrm>
            <a:prstGeom prst="straightConnector1">
              <a:avLst/>
            </a:prstGeom>
            <a:noFill/>
            <a:ln w="9525" cap="flat" cmpd="sng" algn="ctr">
              <a:solidFill>
                <a:schemeClr val="tx1"/>
              </a:solidFill>
              <a:prstDash val="solid"/>
              <a:round/>
              <a:headEnd type="triangle" w="med" len="med"/>
              <a:tailEnd type="triangle" w="med" len="med"/>
            </a:ln>
            <a:effectLst/>
          </p:spPr>
        </p:cxnSp>
        <p:cxnSp>
          <p:nvCxnSpPr>
            <p:cNvPr id="81" name="直接箭头连接符 80"/>
            <p:cNvCxnSpPr>
              <a:stCxn id="78" idx="3"/>
              <a:endCxn id="72" idx="1"/>
            </p:cNvCxnSpPr>
            <p:nvPr/>
          </p:nvCxnSpPr>
          <p:spPr bwMode="auto">
            <a:xfrm flipV="1">
              <a:off x="1225769" y="2119903"/>
              <a:ext cx="1960188" cy="127496"/>
            </a:xfrm>
            <a:prstGeom prst="straightConnector1">
              <a:avLst/>
            </a:prstGeom>
            <a:noFill/>
            <a:ln w="9525" cap="flat" cmpd="sng" algn="ctr">
              <a:solidFill>
                <a:schemeClr val="tx1"/>
              </a:solidFill>
              <a:prstDash val="solid"/>
              <a:round/>
              <a:headEnd type="triangle" w="med" len="med"/>
              <a:tailEnd type="triangle" w="med" len="med"/>
            </a:ln>
            <a:effectLst/>
          </p:spPr>
        </p:cxnSp>
        <p:cxnSp>
          <p:nvCxnSpPr>
            <p:cNvPr id="82" name="直接箭头连接符 81"/>
            <p:cNvCxnSpPr>
              <a:stCxn id="77" idx="3"/>
            </p:cNvCxnSpPr>
            <p:nvPr/>
          </p:nvCxnSpPr>
          <p:spPr bwMode="auto">
            <a:xfrm flipV="1">
              <a:off x="1210781" y="2255281"/>
              <a:ext cx="1982630" cy="617488"/>
            </a:xfrm>
            <a:prstGeom prst="straightConnector1">
              <a:avLst/>
            </a:prstGeom>
            <a:noFill/>
            <a:ln w="9525" cap="flat" cmpd="sng" algn="ctr">
              <a:solidFill>
                <a:schemeClr val="tx1"/>
              </a:solidFill>
              <a:prstDash val="solid"/>
              <a:round/>
              <a:headEnd type="triangle" w="med" len="med"/>
              <a:tailEnd type="triangle" w="med" len="med"/>
            </a:ln>
            <a:effectLst/>
          </p:spPr>
        </p:cxnSp>
      </p:grpSp>
      <p:sp>
        <p:nvSpPr>
          <p:cNvPr id="93" name="矩形 92"/>
          <p:cNvSpPr/>
          <p:nvPr/>
        </p:nvSpPr>
        <p:spPr>
          <a:xfrm>
            <a:off x="192448" y="3571798"/>
            <a:ext cx="5767194" cy="29802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ct val="120000"/>
              </a:lnSpc>
              <a:spcBef>
                <a:spcPts val="1000"/>
              </a:spcBef>
            </a:pPr>
            <a:r>
              <a:rPr lang="en-US" altLang="zh-CN" sz="1600" dirty="0">
                <a:solidFill>
                  <a:schemeClr val="tx1"/>
                </a:solidFill>
              </a:rPr>
              <a:t>Background:</a:t>
            </a:r>
          </a:p>
          <a:p>
            <a:pPr marL="285750" indent="-285750" fontAlgn="ctr">
              <a:lnSpc>
                <a:spcPct val="120000"/>
              </a:lnSpc>
              <a:spcBef>
                <a:spcPts val="1000"/>
              </a:spcBef>
              <a:buFont typeface="Arial" panose="020B0604020202020204" pitchFamily="34" charset="0"/>
              <a:buChar char="•"/>
            </a:pPr>
            <a:r>
              <a:rPr lang="en-US" altLang="zh-CN" sz="1400" dirty="0">
                <a:solidFill>
                  <a:schemeClr val="tx1"/>
                </a:solidFill>
              </a:rPr>
              <a:t>T</a:t>
            </a:r>
            <a:r>
              <a:rPr lang="en-US" altLang="zh-CN" sz="1400" dirty="0" smtClean="0">
                <a:solidFill>
                  <a:schemeClr val="tx1"/>
                </a:solidFill>
              </a:rPr>
              <a:t>he </a:t>
            </a:r>
            <a:r>
              <a:rPr lang="en-US" altLang="zh-CN" sz="1400" dirty="0">
                <a:solidFill>
                  <a:schemeClr val="tx1"/>
                </a:solidFill>
              </a:rPr>
              <a:t>computation of </a:t>
            </a:r>
            <a:r>
              <a:rPr lang="en-US" altLang="zh-CN" sz="1400" dirty="0" smtClean="0">
                <a:solidFill>
                  <a:schemeClr val="tx1"/>
                </a:solidFill>
              </a:rPr>
              <a:t>AR/VR rendering </a:t>
            </a:r>
            <a:r>
              <a:rPr lang="en-US" altLang="zh-CN" sz="1400" dirty="0">
                <a:solidFill>
                  <a:schemeClr val="tx1"/>
                </a:solidFill>
              </a:rPr>
              <a:t>is off-loaded to an edge computing node in which the VR game is rendered based on user's field of view (</a:t>
            </a:r>
            <a:r>
              <a:rPr lang="en-US" altLang="zh-CN" sz="1400" dirty="0" err="1">
                <a:solidFill>
                  <a:schemeClr val="tx1"/>
                </a:solidFill>
              </a:rPr>
              <a:t>FoV</a:t>
            </a:r>
            <a:r>
              <a:rPr lang="en-US" altLang="zh-CN" sz="1400" dirty="0">
                <a:solidFill>
                  <a:schemeClr val="tx1"/>
                </a:solidFill>
              </a:rPr>
              <a:t>) and control actions, can be used to provide better </a:t>
            </a:r>
            <a:r>
              <a:rPr lang="en-US" altLang="zh-CN" sz="1400" dirty="0" err="1">
                <a:solidFill>
                  <a:schemeClr val="tx1"/>
                </a:solidFill>
              </a:rPr>
              <a:t>QoE</a:t>
            </a:r>
            <a:r>
              <a:rPr lang="en-US" altLang="zh-CN" sz="1400" dirty="0">
                <a:solidFill>
                  <a:schemeClr val="tx1"/>
                </a:solidFill>
              </a:rPr>
              <a:t> for e.g., real-time VR gaming services</a:t>
            </a:r>
            <a:r>
              <a:rPr lang="en-US" altLang="zh-CN" sz="1400" dirty="0" smtClean="0">
                <a:solidFill>
                  <a:schemeClr val="tx1"/>
                </a:solidFill>
              </a:rPr>
              <a:t>.</a:t>
            </a:r>
          </a:p>
          <a:p>
            <a:pPr marL="285750" indent="-285750" fontAlgn="ctr">
              <a:lnSpc>
                <a:spcPct val="120000"/>
              </a:lnSpc>
              <a:spcBef>
                <a:spcPts val="1000"/>
              </a:spcBef>
              <a:buFont typeface="Arial" panose="020B0604020202020204" pitchFamily="34" charset="0"/>
              <a:buChar char="•"/>
            </a:pPr>
            <a:r>
              <a:rPr lang="en-US" altLang="zh-CN" sz="1400" dirty="0" smtClean="0">
                <a:solidFill>
                  <a:schemeClr val="tx1"/>
                </a:solidFill>
              </a:rPr>
              <a:t>This kind of use cases would consume the computation power/capacity on the Edge Computing Node and </a:t>
            </a:r>
            <a:r>
              <a:rPr lang="en-US" altLang="zh-CN" sz="1400" dirty="0">
                <a:solidFill>
                  <a:schemeClr val="tx1"/>
                </a:solidFill>
              </a:rPr>
              <a:t>thus the computation power/capacity may become another critical bottleneck impacting the overall output of the </a:t>
            </a:r>
            <a:r>
              <a:rPr lang="en-US" altLang="zh-CN" sz="1400" dirty="0" smtClean="0">
                <a:solidFill>
                  <a:schemeClr val="tx1"/>
                </a:solidFill>
              </a:rPr>
              <a:t>network.</a:t>
            </a:r>
          </a:p>
          <a:p>
            <a:pPr marL="285750" indent="-285750" fontAlgn="ctr">
              <a:lnSpc>
                <a:spcPct val="120000"/>
              </a:lnSpc>
              <a:spcBef>
                <a:spcPts val="1000"/>
              </a:spcBef>
              <a:buFont typeface="Arial" panose="020B0604020202020204" pitchFamily="34" charset="0"/>
              <a:buChar char="•"/>
            </a:pPr>
            <a:endParaRPr lang="en-US" altLang="zh-CN" sz="1400" dirty="0">
              <a:solidFill>
                <a:schemeClr val="tx1"/>
              </a:solidFill>
            </a:endParaRPr>
          </a:p>
        </p:txBody>
      </p:sp>
      <p:sp>
        <p:nvSpPr>
          <p:cNvPr id="96" name="矩形 95"/>
          <p:cNvSpPr/>
          <p:nvPr/>
        </p:nvSpPr>
        <p:spPr>
          <a:xfrm>
            <a:off x="6212473" y="3487936"/>
            <a:ext cx="5584111" cy="26190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ct val="120000"/>
              </a:lnSpc>
              <a:spcBef>
                <a:spcPts val="1000"/>
              </a:spcBef>
            </a:pPr>
            <a:endParaRPr lang="en-US" altLang="zh-CN" sz="1600" dirty="0" smtClean="0">
              <a:solidFill>
                <a:schemeClr val="tx1"/>
              </a:solidFill>
            </a:endParaRPr>
          </a:p>
          <a:p>
            <a:pPr fontAlgn="ctr">
              <a:lnSpc>
                <a:spcPct val="120000"/>
              </a:lnSpc>
              <a:spcBef>
                <a:spcPts val="1000"/>
              </a:spcBef>
            </a:pPr>
            <a:r>
              <a:rPr lang="en-US" altLang="zh-CN" sz="1600" dirty="0" smtClean="0">
                <a:solidFill>
                  <a:schemeClr val="tx1"/>
                </a:solidFill>
              </a:rPr>
              <a:t>Potential enhancement:</a:t>
            </a:r>
          </a:p>
          <a:p>
            <a:pPr marL="285750" indent="-285750" fontAlgn="ctr">
              <a:lnSpc>
                <a:spcPct val="120000"/>
              </a:lnSpc>
              <a:spcBef>
                <a:spcPts val="1000"/>
              </a:spcBef>
              <a:buFont typeface="Arial" panose="020B0604020202020204" pitchFamily="34" charset="0"/>
              <a:buChar char="•"/>
            </a:pPr>
            <a:r>
              <a:rPr lang="en-US" altLang="zh-CN" sz="1400" dirty="0" smtClean="0">
                <a:solidFill>
                  <a:schemeClr val="tx1"/>
                </a:solidFill>
              </a:rPr>
              <a:t>Existing requirements in TS 22.261 only take the latency as the only factor (i.e., the shortest user plane path) into account.  </a:t>
            </a:r>
          </a:p>
          <a:p>
            <a:pPr marL="285750" indent="-285750" fontAlgn="ctr">
              <a:lnSpc>
                <a:spcPct val="120000"/>
              </a:lnSpc>
              <a:spcBef>
                <a:spcPts val="1000"/>
              </a:spcBef>
              <a:buFont typeface="Arial" panose="020B0604020202020204" pitchFamily="34" charset="0"/>
              <a:buChar char="•"/>
            </a:pPr>
            <a:r>
              <a:rPr lang="en-US" altLang="zh-CN" sz="1400" dirty="0" smtClean="0">
                <a:solidFill>
                  <a:schemeClr val="tx1"/>
                </a:solidFill>
              </a:rPr>
              <a:t>The network is able to achieve a better </a:t>
            </a:r>
            <a:r>
              <a:rPr lang="en-US" altLang="zh-CN" sz="1400" dirty="0" err="1" smtClean="0">
                <a:solidFill>
                  <a:schemeClr val="tx1"/>
                </a:solidFill>
              </a:rPr>
              <a:t>QoE</a:t>
            </a:r>
            <a:r>
              <a:rPr lang="en-US" altLang="zh-CN" sz="1400" dirty="0" smtClean="0">
                <a:solidFill>
                  <a:schemeClr val="tx1"/>
                </a:solidFill>
              </a:rPr>
              <a:t> for VR users if better coordination between the performance of the network and the computation power/capacity can be made. </a:t>
            </a:r>
          </a:p>
        </p:txBody>
      </p:sp>
      <p:sp>
        <p:nvSpPr>
          <p:cNvPr id="3" name="矩形 2"/>
          <p:cNvSpPr/>
          <p:nvPr/>
        </p:nvSpPr>
        <p:spPr>
          <a:xfrm>
            <a:off x="5828921" y="1482094"/>
            <a:ext cx="6096000" cy="1846659"/>
          </a:xfrm>
          <a:prstGeom prst="rect">
            <a:avLst/>
          </a:prstGeom>
        </p:spPr>
        <p:txBody>
          <a:bodyPr>
            <a:spAutoFit/>
          </a:bodyPr>
          <a:lstStyle/>
          <a:p>
            <a:r>
              <a:rPr lang="en-US" altLang="zh-CN" dirty="0" smtClean="0">
                <a:latin typeface="Calibri" panose="020F0502020204030204" pitchFamily="34" charset="0"/>
                <a:cs typeface="宋体" panose="02010600030101010101" pitchFamily="2" charset="-122"/>
              </a:rPr>
              <a:t>Existing Requirements in TS 22.261 Clause 6.5.2</a:t>
            </a:r>
          </a:p>
          <a:p>
            <a:pPr marL="285750" indent="-285750">
              <a:buFont typeface="Arial" panose="020B0604020202020204" pitchFamily="34" charset="0"/>
              <a:buChar char="•"/>
            </a:pPr>
            <a:r>
              <a:rPr lang="en-US" altLang="zh-CN" sz="1600" i="1" dirty="0" smtClean="0">
                <a:latin typeface="Calibri" panose="020F0502020204030204" pitchFamily="34" charset="0"/>
                <a:cs typeface="宋体" panose="02010600030101010101" pitchFamily="2" charset="-122"/>
              </a:rPr>
              <a:t>The </a:t>
            </a:r>
            <a:r>
              <a:rPr lang="en-US" altLang="zh-CN" sz="1600" i="1" dirty="0">
                <a:latin typeface="Calibri" panose="020F0502020204030204" pitchFamily="34" charset="0"/>
                <a:cs typeface="宋体" panose="02010600030101010101" pitchFamily="2" charset="-122"/>
              </a:rPr>
              <a:t>5G system shall support mechanisms to enable a UE </a:t>
            </a:r>
            <a:r>
              <a:rPr lang="en-US" altLang="zh-CN" sz="1600" i="1" dirty="0">
                <a:highlight>
                  <a:srgbClr val="FFFF00"/>
                </a:highlight>
                <a:latin typeface="Calibri" panose="020F0502020204030204" pitchFamily="34" charset="0"/>
                <a:cs typeface="宋体" panose="02010600030101010101" pitchFamily="2" charset="-122"/>
              </a:rPr>
              <a:t>to access the </a:t>
            </a:r>
            <a:r>
              <a:rPr lang="en-US" altLang="zh-CN" sz="1600" b="1" i="1" dirty="0">
                <a:highlight>
                  <a:srgbClr val="FFFF00"/>
                </a:highlight>
                <a:latin typeface="Calibri" panose="020F0502020204030204" pitchFamily="34" charset="0"/>
                <a:cs typeface="宋体" panose="02010600030101010101" pitchFamily="2" charset="-122"/>
              </a:rPr>
              <a:t>closest</a:t>
            </a:r>
            <a:r>
              <a:rPr lang="en-US" altLang="zh-CN" sz="1600" i="1" dirty="0">
                <a:highlight>
                  <a:srgbClr val="FFFF00"/>
                </a:highlight>
                <a:latin typeface="Calibri" panose="020F0502020204030204" pitchFamily="34" charset="0"/>
                <a:cs typeface="宋体" panose="02010600030101010101" pitchFamily="2" charset="-122"/>
              </a:rPr>
              <a:t> Service Hosting Environment</a:t>
            </a:r>
            <a:r>
              <a:rPr lang="en-US" altLang="zh-CN" sz="1600" i="1" dirty="0">
                <a:latin typeface="Calibri" panose="020F0502020204030204" pitchFamily="34" charset="0"/>
                <a:cs typeface="宋体" panose="02010600030101010101" pitchFamily="2" charset="-122"/>
              </a:rPr>
              <a:t> for a specific hosted application or service.</a:t>
            </a:r>
            <a:endParaRPr lang="zh-CN" altLang="zh-CN" sz="2000" dirty="0">
              <a:latin typeface="宋体" panose="02010600030101010101" pitchFamily="2" charset="-122"/>
              <a:cs typeface="宋体" panose="02010600030101010101" pitchFamily="2" charset="-122"/>
            </a:endParaRPr>
          </a:p>
          <a:p>
            <a:pPr marL="285750" indent="-285750">
              <a:buFont typeface="Arial" panose="020B0604020202020204" pitchFamily="34" charset="0"/>
              <a:buChar char="•"/>
            </a:pPr>
            <a:r>
              <a:rPr lang="en-US" altLang="zh-CN" sz="1600" i="1" dirty="0">
                <a:latin typeface="Calibri" panose="020F0502020204030204" pitchFamily="34" charset="0"/>
                <a:cs typeface="宋体" panose="02010600030101010101" pitchFamily="2" charset="-122"/>
              </a:rPr>
              <a:t>The 5G network shall enable instantiation of applications for a UE in </a:t>
            </a:r>
            <a:r>
              <a:rPr lang="en-US" altLang="zh-CN" sz="1600" i="1" dirty="0">
                <a:highlight>
                  <a:srgbClr val="FFFF00"/>
                </a:highlight>
                <a:latin typeface="Calibri" panose="020F0502020204030204" pitchFamily="34" charset="0"/>
                <a:cs typeface="宋体" panose="02010600030101010101" pitchFamily="2" charset="-122"/>
              </a:rPr>
              <a:t>a Service Hosting Environment </a:t>
            </a:r>
            <a:r>
              <a:rPr lang="en-US" altLang="zh-CN" sz="1600" b="1" i="1" dirty="0">
                <a:highlight>
                  <a:srgbClr val="FFFF00"/>
                </a:highlight>
                <a:latin typeface="Calibri" panose="020F0502020204030204" pitchFamily="34" charset="0"/>
                <a:cs typeface="宋体" panose="02010600030101010101" pitchFamily="2" charset="-122"/>
              </a:rPr>
              <a:t>close to</a:t>
            </a:r>
            <a:r>
              <a:rPr lang="en-US" altLang="zh-CN" sz="1600" i="1" dirty="0">
                <a:highlight>
                  <a:srgbClr val="FFFF00"/>
                </a:highlight>
                <a:latin typeface="Calibri" panose="020F0502020204030204" pitchFamily="34" charset="0"/>
                <a:cs typeface="宋体" panose="02010600030101010101" pitchFamily="2" charset="-122"/>
              </a:rPr>
              <a:t> the UE's</a:t>
            </a:r>
            <a:r>
              <a:rPr lang="en-US" altLang="zh-CN" sz="1600" i="1" dirty="0">
                <a:latin typeface="Calibri" panose="020F0502020204030204" pitchFamily="34" charset="0"/>
                <a:cs typeface="宋体" panose="02010600030101010101" pitchFamily="2" charset="-122"/>
              </a:rPr>
              <a:t> point of attachment to the access network.</a:t>
            </a:r>
            <a:endParaRPr lang="zh-CN" altLang="zh-CN" sz="2000" dirty="0">
              <a:latin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9471683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Object of the SID</a:t>
            </a:r>
            <a:endParaRPr lang="zh-CN" altLang="en-US" dirty="0"/>
          </a:p>
        </p:txBody>
      </p:sp>
      <p:sp>
        <p:nvSpPr>
          <p:cNvPr id="3" name="内容占位符 2"/>
          <p:cNvSpPr>
            <a:spLocks noGrp="1"/>
          </p:cNvSpPr>
          <p:nvPr>
            <p:ph idx="1"/>
          </p:nvPr>
        </p:nvSpPr>
        <p:spPr>
          <a:xfrm>
            <a:off x="838200" y="1527049"/>
            <a:ext cx="10515600" cy="3638075"/>
          </a:xfrm>
        </p:spPr>
        <p:txBody>
          <a:bodyPr>
            <a:normAutofit fontScale="92500"/>
          </a:bodyPr>
          <a:lstStyle/>
          <a:p>
            <a:pPr hangingPunct="0"/>
            <a:r>
              <a:rPr lang="en-GB" altLang="zh-CN" dirty="0"/>
              <a:t>The objective of this SID includes: </a:t>
            </a:r>
            <a:endParaRPr lang="zh-CN" altLang="zh-CN" dirty="0"/>
          </a:p>
          <a:p>
            <a:pPr lvl="1" hangingPunct="0"/>
            <a:r>
              <a:rPr lang="en-GB" altLang="zh-CN" dirty="0"/>
              <a:t>Studying the use cases for providing better </a:t>
            </a:r>
            <a:r>
              <a:rPr lang="en-GB" altLang="zh-CN" dirty="0" err="1"/>
              <a:t>QoE</a:t>
            </a:r>
            <a:r>
              <a:rPr lang="en-GB" altLang="zh-CN" dirty="0"/>
              <a:t> for various type of </a:t>
            </a:r>
            <a:r>
              <a:rPr lang="en-GB" altLang="zh-CN" dirty="0" smtClean="0"/>
              <a:t>consumer-oriented </a:t>
            </a:r>
            <a:r>
              <a:rPr lang="en-GB" altLang="zh-CN" dirty="0"/>
              <a:t>multimedia service (e.g., live and on-demand video streams, Augment Reality (AR) / Virtual Reality (VR) service) in 5GS, in particular, to study how 5GS could cooperate with typical and mostly used mechanisms in multimedia application layer (e.g., DASH, Playback buffer management and FOV/edge rendering) to increase the network capacity and also improve </a:t>
            </a:r>
            <a:r>
              <a:rPr lang="en-GB" altLang="zh-CN" dirty="0" err="1"/>
              <a:t>QoE</a:t>
            </a:r>
            <a:r>
              <a:rPr lang="en-GB" altLang="zh-CN" dirty="0"/>
              <a:t> of these multimedia services. </a:t>
            </a:r>
            <a:endParaRPr lang="zh-CN" altLang="zh-CN" dirty="0"/>
          </a:p>
          <a:p>
            <a:pPr lvl="1" hangingPunct="0"/>
            <a:r>
              <a:rPr lang="en-GB" altLang="zh-CN" dirty="0"/>
              <a:t>Identifying potential performance and service requirements based on above use cases.</a:t>
            </a:r>
            <a:endParaRPr lang="zh-CN" altLang="zh-CN" dirty="0"/>
          </a:p>
          <a:p>
            <a:pPr marL="0" indent="0" fontAlgn="auto" hangingPunct="0">
              <a:buNone/>
            </a:pPr>
            <a:r>
              <a:rPr lang="en-GB" altLang="zh-CN" dirty="0"/>
              <a:t>Note: This study will not cover those use cases discussed in AVPROD/VIAPA.</a:t>
            </a:r>
            <a:endParaRPr lang="zh-CN" altLang="zh-CN" dirty="0"/>
          </a:p>
          <a:p>
            <a:pPr hangingPunct="0"/>
            <a:endParaRPr lang="zh-CN" altLang="zh-CN" dirty="0"/>
          </a:p>
        </p:txBody>
      </p:sp>
    </p:spTree>
    <p:extLst>
      <p:ext uri="{BB962C8B-B14F-4D97-AF65-F5344CB8AC3E}">
        <p14:creationId xmlns:p14="http://schemas.microsoft.com/office/powerpoint/2010/main" val="1285712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9533</TotalTime>
  <Words>1186</Words>
  <Application>Microsoft Office PowerPoint</Application>
  <PresentationFormat>宽屏</PresentationFormat>
  <Paragraphs>143</Paragraphs>
  <Slides>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vt:i4>
      </vt:variant>
    </vt:vector>
  </HeadingPairs>
  <TitlesOfParts>
    <vt:vector size="17" baseType="lpstr">
      <vt:lpstr>宋体</vt:lpstr>
      <vt:lpstr>Microsoft YaHei</vt:lpstr>
      <vt:lpstr>Microsoft YaHei</vt:lpstr>
      <vt:lpstr>Arial</vt:lpstr>
      <vt:lpstr>Calibri</vt:lpstr>
      <vt:lpstr>Calibri Light</vt:lpstr>
      <vt:lpstr>Times New Roman</vt:lpstr>
      <vt:lpstr>Wingdings</vt:lpstr>
      <vt:lpstr>Office 主题</vt:lpstr>
      <vt:lpstr>Motivation for R18 5G multi-media enhancements SID</vt:lpstr>
      <vt:lpstr>Challenges to support multimedia services in 5GS</vt:lpstr>
      <vt:lpstr>Example of current optimization-- Adaptive Bitrate Streaming</vt:lpstr>
      <vt:lpstr>Use case 1: video traffic priority awareness</vt:lpstr>
      <vt:lpstr>Use case 2: Playback behavior awareness</vt:lpstr>
      <vt:lpstr>Use case 3: Traffic pattern awareness </vt:lpstr>
      <vt:lpstr>Use case 4: Computation Power/capacity awareness </vt:lpstr>
      <vt:lpstr>Object of the SID</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许玲00005269</dc:creator>
  <cp:lastModifiedBy>Wangyuan (Eric)</cp:lastModifiedBy>
  <cp:revision>107</cp:revision>
  <dcterms:created xsi:type="dcterms:W3CDTF">2020-01-13T01:50:31Z</dcterms:created>
  <dcterms:modified xsi:type="dcterms:W3CDTF">2020-05-08T14:28:12Z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(3)eAolRJI3RGbOK4X2fas9sKE7N2Czt2S2aUQGq87wtDcDayoVln/RbaKVDpMWHAAkZlNWw5BT
5k/txWidjU/4BNzvWm46GblRJhEUkjZwI2WzEofOSyThOwNZHWA1/C2IDEbJz+d8hh0lL9oR
m3wnrk9S34cXnBFhnL4UzAX+fCLhPUxjN94xAO5dS7nceny0iZP0vulHuxCj1Xou5J21uvxT
o4IkrVLZWY65pAyjLa</vt:lpwstr>
  </property>
  <property fmtid="{D5CDD505-2E9C-101B-9397-08002B2CF9AE}" pid="3" name="_2015_ms_pID_7253431">
    <vt:lpwstr>blS8wSDCDekEVXMZsj+qvW71k2Cvu7eECKwXRHY3ipfBvFSzJIIY/p
cKXL3AyAQPVIoyVJ099Xhomg8lkWT/1JC6etzr27fhxxwT1YXpqj4ogtPaeXuXdXc5XTeQb8
8T7VJ4VbUAKZtp7d+yeCHfIqEWhpxCXeqfHFmzW38CIUTkNS3nqnKjLFcWkBahzCj2SpYzx2
cKCqsf0VOnIXoVoq3bW3lK5vVOlxTc7b4Aug</vt:lpwstr>
  </property>
  <property fmtid="{D5CDD505-2E9C-101B-9397-08002B2CF9AE}" pid="4" name="_2015_ms_pID_7253432">
    <vt:lpwstr>kw==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1588755983</vt:lpwstr>
  </property>
</Properties>
</file>