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294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1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581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2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972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0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622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529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050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14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851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C9CEF-DC59-48D8-A440-32C2C4B3B9B6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F530A-6FF3-4FD7-8B9E-A4AE349F32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901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Relationship Id="rId9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Motivation for R18 5G enables Smart Grid SID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Telecom, </a:t>
            </a:r>
            <a:endParaRPr lang="en-US" altLang="zh-CN" dirty="0" smtClean="0"/>
          </a:p>
          <a:p>
            <a:r>
              <a:rPr lang="en-US" altLang="zh-CN" dirty="0"/>
              <a:t>ZTE, </a:t>
            </a:r>
            <a:r>
              <a:rPr lang="en-US" altLang="zh-CN" dirty="0"/>
              <a:t>China Southern Power </a:t>
            </a:r>
            <a:r>
              <a:rPr lang="en-US" altLang="zh-CN" dirty="0"/>
              <a:t>Grid, CEPRI-China, Huawei, </a:t>
            </a:r>
            <a:r>
              <a:rPr lang="en-US" altLang="zh-CN" dirty="0" err="1"/>
              <a:t>Fudan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969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Basic Concepts of Smart Grid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946136" y="6240959"/>
            <a:ext cx="5919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Source: White Paper of 5G Assists Smart Grid Application</a:t>
            </a:r>
            <a:endParaRPr lang="zh-CN" altLang="en-US" sz="12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023" y="1499616"/>
            <a:ext cx="9286460" cy="45171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54095" y="3339061"/>
            <a:ext cx="1353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 generation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133862" y="1769400"/>
            <a:ext cx="1453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Resource Optimization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5669280" y="1835238"/>
            <a:ext cx="1243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Smart Grid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165592" y="1769400"/>
            <a:ext cx="1188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Usage Efficiency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8165592" y="3695145"/>
            <a:ext cx="1645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Interactive Consumption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854201" y="3717528"/>
            <a:ext cx="1408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Flexible &amp; Reliable for Distribution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844808" y="3985392"/>
            <a:ext cx="1485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Safety &amp; Efficiency for Transmission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407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Challenges for Smart Grid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9872" y="1587881"/>
            <a:ext cx="10515600" cy="4351338"/>
          </a:xfrm>
        </p:spPr>
        <p:txBody>
          <a:bodyPr/>
          <a:lstStyle/>
          <a:p>
            <a:r>
              <a:rPr lang="en-US" altLang="zh-CN" dirty="0" smtClean="0"/>
              <a:t>Clean &amp; Friendly power generation</a:t>
            </a:r>
          </a:p>
          <a:p>
            <a:r>
              <a:rPr lang="en-US" altLang="zh-CN" dirty="0" smtClean="0"/>
              <a:t>Safety &amp; High efficiency power transforming &amp; transmission</a:t>
            </a:r>
          </a:p>
          <a:p>
            <a:r>
              <a:rPr lang="en-US" altLang="zh-CN" dirty="0" smtClean="0"/>
              <a:t>Flexible &amp; Reliable power distribution</a:t>
            </a:r>
          </a:p>
          <a:p>
            <a:r>
              <a:rPr lang="en-US" altLang="zh-CN" dirty="0" smtClean="0"/>
              <a:t>interactive &amp; On-demand power consumption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632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 of Distribution Automation </a:t>
            </a:r>
            <a:r>
              <a:rPr lang="en-US" altLang="zh-CN" dirty="0"/>
              <a:t>system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82490" y="2372804"/>
            <a:ext cx="3058405" cy="18486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21" y="2411371"/>
            <a:ext cx="2803082" cy="160938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19010" y="4097157"/>
            <a:ext cx="9637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KPI required for the </a:t>
            </a:r>
            <a:r>
              <a:rPr lang="en-US" altLang="zh-CN" dirty="0"/>
              <a:t>differential </a:t>
            </a:r>
            <a:r>
              <a:rPr lang="en-US" altLang="zh-CN" dirty="0" smtClean="0"/>
              <a:t>protection: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Throughput: 2Mbps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Latency &lt; 10ms, Clock sync &lt; 10us</a:t>
            </a:r>
            <a:r>
              <a:rPr lang="zh-CN" altLang="en-US" dirty="0" smtClean="0"/>
              <a:t>，</a:t>
            </a:r>
            <a:r>
              <a:rPr lang="en-US" altLang="zh-CN" dirty="0" smtClean="0"/>
              <a:t>latency jitter&lt;+-50us/&lt;40km,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Reliability: 99.999%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Isolation and safety: need to be isolated with other management working area III and IV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Connection density: x * 10/km2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68096" y="5887668"/>
            <a:ext cx="11128248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Compared with TS22.104 Table 5.2-1, more KPI need to be studied.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9123" y="1371386"/>
            <a:ext cx="5237551" cy="17284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59752" y="6428232"/>
            <a:ext cx="4581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Source: WP of 5g-network-slicing-enabling-the-smart-grid</a:t>
            </a:r>
          </a:p>
          <a:p>
            <a:r>
              <a:rPr lang="en-US" altLang="zh-CN" sz="1200" dirty="0"/>
              <a:t>White Paper of 5G Assists Smart Grid Application</a:t>
            </a:r>
            <a:endParaRPr lang="zh-CN" altLang="en-US" sz="1200" dirty="0"/>
          </a:p>
          <a:p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3336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856" y="86282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Example of metrology automation &amp; on-demand power supply 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206239"/>
            <a:ext cx="10515600" cy="197072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KPI required:</a:t>
            </a:r>
          </a:p>
          <a:p>
            <a:pPr marL="285750" indent="-285750"/>
            <a:r>
              <a:rPr lang="en-US" altLang="zh-CN" dirty="0" smtClean="0"/>
              <a:t>Throughput: UL &gt;2Mbps, DL 1Mbps</a:t>
            </a:r>
          </a:p>
          <a:p>
            <a:pPr marL="285750" indent="-285750"/>
            <a:r>
              <a:rPr lang="en-US" altLang="zh-CN" dirty="0" smtClean="0"/>
              <a:t>Latency &lt; 200ms for accuracy charging control; 3s for information acquirement </a:t>
            </a:r>
          </a:p>
          <a:p>
            <a:pPr marL="285750" indent="-285750"/>
            <a:r>
              <a:rPr lang="en-US" altLang="zh-CN" dirty="0" smtClean="0"/>
              <a:t>Reliability: 99.9%</a:t>
            </a:r>
          </a:p>
          <a:p>
            <a:pPr marL="285750" indent="-285750"/>
            <a:r>
              <a:rPr lang="en-US" altLang="zh-CN" dirty="0" smtClean="0"/>
              <a:t>Isolation and safety: need to be isolated with other management working area III &amp; I</a:t>
            </a:r>
          </a:p>
          <a:p>
            <a:pPr marL="285750" indent="-285750"/>
            <a:r>
              <a:rPr lang="en-US" altLang="zh-CN" dirty="0" smtClean="0"/>
              <a:t>Connection density: x * 100/km2 for concentrated reading mode;  for user mode, x*10000/km2</a:t>
            </a:r>
            <a:endParaRPr lang="zh-CN" altLang="en-US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73" y="1411845"/>
            <a:ext cx="5209008" cy="2486976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179864"/>
            <a:ext cx="22442" cy="9747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799" y="1123994"/>
            <a:ext cx="5045001" cy="36960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6344" y="6176962"/>
            <a:ext cx="11128248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Compared with TS22.104 , this kind of KPI need to be studied.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7296912" y="6513724"/>
            <a:ext cx="4581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Source: WP of 5g-network-slicing-enabling-the-smart-grid</a:t>
            </a:r>
          </a:p>
          <a:p>
            <a:r>
              <a:rPr lang="en-US" altLang="zh-CN" sz="1200" dirty="0" smtClean="0"/>
              <a:t>White Paper of 5G Assists Smart Grid Application</a:t>
            </a:r>
            <a:endParaRPr lang="zh-CN" altLang="en-US" sz="1200" dirty="0" smtClean="0"/>
          </a:p>
          <a:p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5834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 of smart and accurate on-site patrol &amp; remote maintain</a:t>
            </a:r>
            <a:endParaRPr lang="zh-CN" altLang="en-US" dirty="0"/>
          </a:p>
        </p:txBody>
      </p:sp>
      <p:graphicFrame>
        <p:nvGraphicFramePr>
          <p:cNvPr id="4" name="对象 3"/>
          <p:cNvGraphicFramePr/>
          <p:nvPr>
            <p:extLst>
              <p:ext uri="{D42A27DB-BD31-4B8C-83A1-F6EECF244321}">
                <p14:modId xmlns:p14="http://schemas.microsoft.com/office/powerpoint/2010/main" val="2307961"/>
              </p:ext>
            </p:extLst>
          </p:nvPr>
        </p:nvGraphicFramePr>
        <p:xfrm>
          <a:off x="865616" y="1841548"/>
          <a:ext cx="1255776" cy="1257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r:id="rId3" imgW="2933700" imgH="3390900" progId="Paint.Picture">
                  <p:embed/>
                </p:oleObj>
              </mc:Choice>
              <mc:Fallback>
                <p:oleObj r:id="rId3" imgW="2933700" imgH="33909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5616" y="1841548"/>
                        <a:ext cx="1255776" cy="1257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295049"/>
              </p:ext>
            </p:extLst>
          </p:nvPr>
        </p:nvGraphicFramePr>
        <p:xfrm>
          <a:off x="838200" y="3223542"/>
          <a:ext cx="1619307" cy="985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r:id="rId5" imgW="4991100" imgH="3324225" progId="Paint.Picture">
                  <p:embed/>
                </p:oleObj>
              </mc:Choice>
              <mc:Fallback>
                <p:oleObj r:id="rId5" imgW="4991100" imgH="3324225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3223542"/>
                        <a:ext cx="1619307" cy="9852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1726" y="1797145"/>
            <a:ext cx="2630210" cy="22921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04957" y="3223452"/>
            <a:ext cx="1690588" cy="1257391"/>
          </a:xfrm>
          <a:prstGeom prst="rect">
            <a:avLst/>
          </a:prstGeom>
        </p:spPr>
      </p:pic>
      <p:sp>
        <p:nvSpPr>
          <p:cNvPr id="8" name="内容占位符 2"/>
          <p:cNvSpPr txBox="1">
            <a:spLocks/>
          </p:cNvSpPr>
          <p:nvPr/>
        </p:nvSpPr>
        <p:spPr>
          <a:xfrm>
            <a:off x="838200" y="4451088"/>
            <a:ext cx="10515600" cy="1970723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 smtClean="0"/>
              <a:t>KPI required:</a:t>
            </a:r>
          </a:p>
          <a:p>
            <a:pPr marL="285750" indent="-285750"/>
            <a:r>
              <a:rPr lang="en-US" altLang="zh-CN" dirty="0" smtClean="0"/>
              <a:t>Throughput: 4-10Mbps(transformer substation &amp; electric transmission line), 20-100Mbps(distribution substation &amp; remote control &amp; emergency ad-hoc network)</a:t>
            </a:r>
          </a:p>
          <a:p>
            <a:pPr marL="285750" indent="-285750"/>
            <a:r>
              <a:rPr lang="en-US" altLang="zh-CN" dirty="0" smtClean="0"/>
              <a:t>Latency &lt; 200ms</a:t>
            </a:r>
          </a:p>
          <a:p>
            <a:pPr marL="285750" indent="-285750"/>
            <a:r>
              <a:rPr lang="en-US" altLang="zh-CN" dirty="0" smtClean="0"/>
              <a:t>Reliability: 99.9%</a:t>
            </a:r>
          </a:p>
          <a:p>
            <a:pPr marL="285750" indent="-285750"/>
            <a:r>
              <a:rPr lang="en-US" altLang="zh-CN" dirty="0" smtClean="0"/>
              <a:t>Isolation and safety: belong to III area</a:t>
            </a:r>
          </a:p>
          <a:p>
            <a:pPr marL="285750" indent="-285750"/>
            <a:r>
              <a:rPr lang="en-US" altLang="zh-CN" dirty="0" smtClean="0"/>
              <a:t>Connection density: 1-2/area, 5-10/area</a:t>
            </a:r>
            <a:endParaRPr lang="zh-CN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34727" y="1656987"/>
            <a:ext cx="1315659" cy="1373124"/>
          </a:xfrm>
          <a:prstGeom prst="rect">
            <a:avLst/>
          </a:prstGeom>
        </p:spPr>
      </p:pic>
      <p:sp>
        <p:nvSpPr>
          <p:cNvPr id="10" name="右箭头 9"/>
          <p:cNvSpPr/>
          <p:nvPr/>
        </p:nvSpPr>
        <p:spPr>
          <a:xfrm>
            <a:off x="2457507" y="2249424"/>
            <a:ext cx="1154373" cy="374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2889504" y="3649818"/>
            <a:ext cx="813816" cy="327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744968" y="5113283"/>
            <a:ext cx="4581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Source: WP of 5g-network-slicing-enabling-the-smart-grid</a:t>
            </a:r>
          </a:p>
          <a:p>
            <a:r>
              <a:rPr lang="en-US" altLang="zh-CN" sz="1200" dirty="0" smtClean="0"/>
              <a:t>White Paper of 5G Assists Smart Grid Application</a:t>
            </a:r>
            <a:endParaRPr lang="zh-CN" altLang="en-US" sz="1200" dirty="0" smtClean="0"/>
          </a:p>
          <a:p>
            <a:endParaRPr lang="zh-CN" altLang="en-US" sz="12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93634" y="6392461"/>
            <a:ext cx="11128248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Compared with TS22.261, TS22.104, TS22.125 , this set of KPI need to be evaluated.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0803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 of distributed power supplies</a:t>
            </a:r>
            <a:endParaRPr lang="zh-CN" altLang="en-US" dirty="0"/>
          </a:p>
        </p:txBody>
      </p:sp>
      <p:pic>
        <p:nvPicPr>
          <p:cNvPr id="4098" name="Picture 2" descr="“智能电网”的图片搜索结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847" y="1304138"/>
            <a:ext cx="4187825" cy="3235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746760" y="4606536"/>
            <a:ext cx="10515600" cy="197072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 smtClean="0"/>
              <a:t>KPI required:</a:t>
            </a:r>
          </a:p>
          <a:p>
            <a:pPr marL="285750" indent="-285750"/>
            <a:r>
              <a:rPr lang="en-US" altLang="zh-CN" dirty="0" smtClean="0"/>
              <a:t>Throughput: &gt;2Mbps</a:t>
            </a:r>
          </a:p>
          <a:p>
            <a:pPr marL="285750" indent="-285750"/>
            <a:r>
              <a:rPr lang="en-US" altLang="zh-CN" dirty="0" smtClean="0"/>
              <a:t>Latency &lt; 1s(control type), 3s(collection type)</a:t>
            </a:r>
          </a:p>
          <a:p>
            <a:pPr marL="285750" indent="-285750"/>
            <a:r>
              <a:rPr lang="en-US" altLang="zh-CN" dirty="0" smtClean="0"/>
              <a:t>Reliability: 99.9% for collection type, 99.999% for control type</a:t>
            </a:r>
          </a:p>
          <a:p>
            <a:pPr marL="285750" indent="-285750"/>
            <a:r>
              <a:rPr lang="en-US" altLang="zh-CN" dirty="0" smtClean="0"/>
              <a:t>Isolation and safety: across I,II,III area, the application need to be </a:t>
            </a:r>
            <a:r>
              <a:rPr lang="en-US" altLang="zh-CN" dirty="0" err="1" smtClean="0"/>
              <a:t>isloated</a:t>
            </a:r>
            <a:endParaRPr lang="en-US" altLang="zh-CN" dirty="0" smtClean="0"/>
          </a:p>
          <a:p>
            <a:pPr marL="285750" indent="-285750"/>
            <a:r>
              <a:rPr lang="en-US" altLang="zh-CN" dirty="0" smtClean="0"/>
              <a:t>Connection density: million or 10 million/area</a:t>
            </a:r>
            <a:endParaRPr lang="zh-CN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40436" y="6459896"/>
            <a:ext cx="11128248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Compared with TS22.261, TS22.104, TS22.125 , this set of KPI has not been supported.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744968" y="5113283"/>
            <a:ext cx="4581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Source: White Paper of 5G Assists Smart Grid Application</a:t>
            </a:r>
            <a:endParaRPr lang="zh-CN" altLang="en-US" sz="1200" dirty="0" smtClean="0"/>
          </a:p>
          <a:p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68336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Object of the SID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7048"/>
            <a:ext cx="10515600" cy="4649915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GB" altLang="zh-CN" dirty="0"/>
              <a:t>The aim of this work is to study use cases and potential new service requirements for 5G system to support smart grid, including:</a:t>
            </a:r>
            <a:endParaRPr lang="zh-CN" altLang="zh-CN" dirty="0"/>
          </a:p>
          <a:p>
            <a:pPr lvl="1" hangingPunct="0"/>
            <a:r>
              <a:rPr lang="en-GB" altLang="zh-CN" dirty="0"/>
              <a:t>To investigate potential new 5G system service requirements and KPIs to support emerging Smart Grid services required defined in other bodies, e.g. IEC.</a:t>
            </a:r>
            <a:endParaRPr lang="zh-CN" altLang="zh-CN" dirty="0"/>
          </a:p>
          <a:p>
            <a:pPr lvl="1" hangingPunct="0"/>
            <a:r>
              <a:rPr lang="en-GB" altLang="zh-CN" dirty="0"/>
              <a:t> To investigate 5G service requirements and KPI to support Smart Grid applications in specific phase or across multiple phases: e.g. on-demand power supply, distributed power supply system,  distribution automation, higher accuracy power load measurement and control, metrology automation, etc. </a:t>
            </a:r>
            <a:endParaRPr lang="zh-CN" altLang="zh-CN" dirty="0"/>
          </a:p>
          <a:p>
            <a:pPr lvl="1" hangingPunct="0"/>
            <a:r>
              <a:rPr lang="en-GB" altLang="zh-CN" dirty="0"/>
              <a:t>gap analysis on between potential new requirements and existing requirements and functionalities for smart grid communications supported by 3GPP specs TS22.104/125/261 etc.</a:t>
            </a:r>
            <a:endParaRPr lang="zh-CN" altLang="zh-CN" dirty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2857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555</Words>
  <Application>Microsoft Office PowerPoint</Application>
  <PresentationFormat>宽屏</PresentationFormat>
  <Paragraphs>62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</vt:lpstr>
      <vt:lpstr>Calibri Light</vt:lpstr>
      <vt:lpstr>Office 主题</vt:lpstr>
      <vt:lpstr>Bitmap Image</vt:lpstr>
      <vt:lpstr>Motivation for R18 5G enables Smart Grid SID</vt:lpstr>
      <vt:lpstr>Basic Concepts of Smart Grid</vt:lpstr>
      <vt:lpstr>Challenges for Smart Grid</vt:lpstr>
      <vt:lpstr>Example of Distribution Automation system</vt:lpstr>
      <vt:lpstr>Example of metrology automation &amp; on-demand power supply   </vt:lpstr>
      <vt:lpstr>Example of smart and accurate on-site patrol &amp; remote maintain</vt:lpstr>
      <vt:lpstr>Example of distributed power supplies</vt:lpstr>
      <vt:lpstr>Object of the SID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xiaxu-chinatelecom</dc:creator>
  <cp:lastModifiedBy>xiaxu-chinatelecom</cp:lastModifiedBy>
  <cp:revision>34</cp:revision>
  <dcterms:created xsi:type="dcterms:W3CDTF">2020-01-13T01:50:31Z</dcterms:created>
  <dcterms:modified xsi:type="dcterms:W3CDTF">2020-05-08T08:59:00Z</dcterms:modified>
</cp:coreProperties>
</file>