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notesSlides/notesSlide19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4162" r:id="rId2"/>
  </p:sldMasterIdLst>
  <p:notesMasterIdLst>
    <p:notesMasterId r:id="rId22"/>
  </p:notesMasterIdLst>
  <p:handoutMasterIdLst>
    <p:handoutMasterId r:id="rId23"/>
  </p:handoutMasterIdLst>
  <p:sldIdLst>
    <p:sldId id="303" r:id="rId3"/>
    <p:sldId id="824" r:id="rId4"/>
    <p:sldId id="840" r:id="rId5"/>
    <p:sldId id="841" r:id="rId6"/>
    <p:sldId id="830" r:id="rId7"/>
    <p:sldId id="844" r:id="rId8"/>
    <p:sldId id="790" r:id="rId9"/>
    <p:sldId id="816" r:id="rId10"/>
    <p:sldId id="839" r:id="rId11"/>
    <p:sldId id="838" r:id="rId12"/>
    <p:sldId id="842" r:id="rId13"/>
    <p:sldId id="843" r:id="rId14"/>
    <p:sldId id="831" r:id="rId15"/>
    <p:sldId id="832" r:id="rId16"/>
    <p:sldId id="821" r:id="rId17"/>
    <p:sldId id="833" r:id="rId18"/>
    <p:sldId id="835" r:id="rId19"/>
    <p:sldId id="836" r:id="rId20"/>
    <p:sldId id="837" r:id="rId21"/>
  </p:sldIdLst>
  <p:sldSz cx="9144000" cy="5143500" type="screen16x9"/>
  <p:notesSz cx="6738938" cy="97250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00CC00"/>
    <a:srgbClr val="FFC000"/>
    <a:srgbClr val="632523"/>
    <a:srgbClr val="BFBFBF"/>
    <a:srgbClr val="B6BEC8"/>
    <a:srgbClr val="339933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44" autoAdjust="0"/>
    <p:restoredTop sz="88579" autoAdjust="0"/>
  </p:normalViewPr>
  <p:slideViewPr>
    <p:cSldViewPr snapToGrid="0">
      <p:cViewPr varScale="1">
        <p:scale>
          <a:sx n="102" d="100"/>
          <a:sy n="102" d="100"/>
        </p:scale>
        <p:origin x="-90" y="-4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3014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063"/>
        <p:guide pos="212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Compound annual growth rate</c:v>
                </c:pt>
              </c:strCache>
            </c:strRef>
          </c:tx>
          <c:spPr>
            <a:solidFill>
              <a:srgbClr val="2875DD"/>
            </a:solidFill>
            <a:ln>
              <a:solidFill>
                <a:srgbClr val="2875DD"/>
              </a:solidFill>
            </a:ln>
          </c:spPr>
          <c:invertIfNegative val="0"/>
          <c:dLbls>
            <c:dLbl>
              <c:idx val="0"/>
              <c:numFmt formatCode="#,##0.0%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numFmt formatCode="#,##0.0%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numFmt formatCode="#,##0.0%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numFmt formatCode="#,##0.0%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numFmt formatCode="#,##0%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smtId="4294967295">
                    <a:solidFill>
                      <a:srgbClr val="0F283E"/>
                    </a:solidFill>
                    <a:latin typeface="Open Sans Light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/>
          </c:dLbls>
          <c:cat>
            <c:strRef>
              <c:f>Sheet1!$A$2:$A$6</c:f>
              <c:strCache>
                <c:ptCount val="5"/>
                <c:pt idx="0">
                  <c:v>Consumer</c:v>
                </c:pt>
                <c:pt idx="1">
                  <c:v>Commercial</c:v>
                </c:pt>
                <c:pt idx="2">
                  <c:v>Military</c:v>
                </c:pt>
                <c:pt idx="3">
                  <c:v>Industrial</c:v>
                </c:pt>
                <c:pt idx="4">
                  <c:v>Overall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0.219</c:v>
                </c:pt>
                <c:pt idx="1">
                  <c:v>0.13200000000000001</c:v>
                </c:pt>
                <c:pt idx="2">
                  <c:v>7.6999999999999999E-2</c:v>
                </c:pt>
                <c:pt idx="3">
                  <c:v>7.5999999999999998E-2</c:v>
                </c:pt>
                <c:pt idx="4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30"/>
        <c:axId val="33664384"/>
        <c:axId val="33666176"/>
      </c:barChart>
      <c:catAx>
        <c:axId val="33664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25400">
            <a:solidFill>
              <a:srgbClr val="2F2F2F"/>
            </a:solidFill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3666176"/>
        <c:crosses val="autoZero"/>
        <c:auto val="0"/>
        <c:lblAlgn val="ctr"/>
        <c:lblOffset val="100"/>
        <c:noMultiLvlLbl val="0"/>
      </c:catAx>
      <c:valAx>
        <c:axId val="33666176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rgbClr val="2F2F2F"/>
              </a:solidFill>
              <a:prstDash val="dot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sz="1000" b="0">
                    <a:solidFill>
                      <a:srgbClr val="0F283E"/>
                    </a:solidFill>
                    <a:latin typeface="Open Sans Light"/>
                  </a:rPr>
                  <a:t>Compound annual growth rate</a:t>
                </a:r>
              </a:p>
            </c:rich>
          </c:tx>
          <c:layout/>
          <c:overlay val="0"/>
        </c:title>
        <c:numFmt formatCode="#,##0.0%" sourceLinked="0"/>
        <c:majorTickMark val="none"/>
        <c:minorTickMark val="none"/>
        <c:tickLblPos val="low"/>
        <c:spPr>
          <a:ln>
            <a:noFill/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3664384"/>
        <c:crosses val="autoZero"/>
        <c:crossBetween val="between"/>
      </c:valAx>
    </c:plotArea>
    <c:plotVisOnly val="1"/>
    <c:dispBlanksAs val="zero"/>
    <c:showDLblsOverMax val="1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Spending in billion U.S. dollars</c:v>
                </c:pt>
              </c:strCache>
            </c:strRef>
          </c:tx>
          <c:spPr>
            <a:solidFill>
              <a:srgbClr val="2875DD"/>
            </a:solidFill>
            <a:ln>
              <a:solidFill>
                <a:srgbClr val="2875DD"/>
              </a:solidFill>
            </a:ln>
          </c:spPr>
          <c:invertIfNegative val="0"/>
          <c:dLbls>
            <c:dLbl>
              <c:idx val="0"/>
              <c:numFmt formatCode="#,##0.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numFmt formatCode="#,##0.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smtId="4294967295">
                    <a:solidFill>
                      <a:srgbClr val="0F283E"/>
                    </a:solidFill>
                    <a:latin typeface="Open Sans Light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2005</c:v>
                </c:pt>
                <c:pt idx="1">
                  <c:v>2025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1.7</c:v>
                </c:pt>
                <c:pt idx="1">
                  <c:v>22.8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30"/>
        <c:axId val="35302784"/>
        <c:axId val="35308672"/>
      </c:barChart>
      <c:catAx>
        <c:axId val="35302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25400">
            <a:solidFill>
              <a:srgbClr val="2F2F2F"/>
            </a:solidFill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5308672"/>
        <c:crosses val="autoZero"/>
        <c:auto val="0"/>
        <c:lblAlgn val="ctr"/>
        <c:lblOffset val="100"/>
        <c:noMultiLvlLbl val="0"/>
      </c:catAx>
      <c:valAx>
        <c:axId val="35308672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rgbClr val="2F2F2F"/>
              </a:solidFill>
              <a:prstDash val="dot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sz="1000" b="0">
                    <a:solidFill>
                      <a:srgbClr val="0F283E"/>
                    </a:solidFill>
                    <a:latin typeface="Open Sans Light"/>
                  </a:rPr>
                  <a:t>Spending in billion U.S. dollars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low"/>
        <c:spPr>
          <a:ln>
            <a:noFill/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5302784"/>
        <c:crosses val="autoZero"/>
        <c:crossBetween val="between"/>
      </c:valAx>
    </c:plotArea>
    <c:plotVisOnly val="1"/>
    <c:dispBlanksAs val="zero"/>
    <c:showDLblsOverMax val="1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Logistic</c:v>
                </c:pt>
              </c:strCache>
            </c:strRef>
          </c:tx>
          <c:spPr>
            <a:solidFill>
              <a:srgbClr val="2875DD"/>
            </a:solidFill>
            <a:ln>
              <a:solidFill>
                <a:srgbClr val="2875DD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26300</c:v>
                </c:pt>
                <c:pt idx="1">
                  <c:v>69000</c:v>
                </c:pt>
                <c:pt idx="2">
                  <c:v>114800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Defence</c:v>
                </c:pt>
              </c:strCache>
            </c:strRef>
          </c:tx>
          <c:spPr>
            <a:solidFill>
              <a:srgbClr val="0F283E"/>
            </a:solidFill>
            <a:ln>
              <a:solidFill>
                <a:srgbClr val="0F283E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11100</c:v>
                </c:pt>
                <c:pt idx="1">
                  <c:v>12000</c:v>
                </c:pt>
                <c:pt idx="2">
                  <c:v>12500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Public relation</c:v>
                </c:pt>
              </c:strCache>
            </c:strRef>
          </c:tx>
          <c:spPr>
            <a:solidFill>
              <a:srgbClr val="BABABA"/>
            </a:solidFill>
            <a:ln>
              <a:solidFill>
                <a:srgbClr val="BABABA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6700</c:v>
                </c:pt>
                <c:pt idx="1">
                  <c:v>10400</c:v>
                </c:pt>
                <c:pt idx="2">
                  <c:v>15900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Exoskeletons</c:v>
                </c:pt>
              </c:strCache>
            </c:strRef>
          </c:tx>
          <c:spPr>
            <a:solidFill>
              <a:srgbClr val="A60B0B"/>
            </a:solidFill>
            <a:ln>
              <a:solidFill>
                <a:srgbClr val="A60B0B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Sheet1!$E$2:$E$4</c:f>
              <c:numCache>
                <c:formatCode>General</c:formatCode>
                <c:ptCount val="3"/>
                <c:pt idx="0">
                  <c:v>5600</c:v>
                </c:pt>
                <c:pt idx="1">
                  <c:v>6100</c:v>
                </c:pt>
                <c:pt idx="2">
                  <c:v>7000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Field</c:v>
                </c:pt>
              </c:strCache>
            </c:strRef>
          </c:tx>
          <c:spPr>
            <a:solidFill>
              <a:srgbClr val="87BC24"/>
            </a:solidFill>
            <a:ln>
              <a:solidFill>
                <a:srgbClr val="87BC24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Sheet1!$F$2:$F$4</c:f>
              <c:numCache>
                <c:formatCode>General</c:formatCode>
                <c:ptCount val="3"/>
                <c:pt idx="0">
                  <c:v>5900</c:v>
                </c:pt>
                <c:pt idx="1">
                  <c:v>6400</c:v>
                </c:pt>
                <c:pt idx="2">
                  <c:v>7200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Medical</c:v>
                </c:pt>
              </c:strCache>
            </c:strRef>
          </c:tx>
          <c:spPr>
            <a:solidFill>
              <a:srgbClr val="EBB523"/>
            </a:solidFill>
            <a:ln>
              <a:solidFill>
                <a:srgbClr val="EBB523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Sheet1!$G$2:$G$4</c:f>
              <c:numCache>
                <c:formatCode>General</c:formatCode>
                <c:ptCount val="3"/>
                <c:pt idx="0">
                  <c:v>1700</c:v>
                </c:pt>
                <c:pt idx="1">
                  <c:v>2900</c:v>
                </c:pt>
                <c:pt idx="2">
                  <c:v>4400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Construction</c:v>
                </c:pt>
              </c:strCache>
            </c:strRef>
          </c:tx>
          <c:spPr>
            <a:solidFill>
              <a:srgbClr val="5D2B76"/>
            </a:solidFill>
            <a:ln>
              <a:solidFill>
                <a:srgbClr val="5D2B76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Sheet1!$H$2:$H$4</c:f>
              <c:numCache>
                <c:formatCode>General</c:formatCode>
                <c:ptCount val="3"/>
                <c:pt idx="0">
                  <c:v>700</c:v>
                </c:pt>
                <c:pt idx="1">
                  <c:v>900</c:v>
                </c:pt>
                <c:pt idx="2">
                  <c:v>1100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39146240"/>
        <c:axId val="39147776"/>
      </c:barChart>
      <c:catAx>
        <c:axId val="39146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25400">
            <a:solidFill>
              <a:srgbClr val="2F2F2F"/>
            </a:solidFill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9147776"/>
        <c:crosses val="autoZero"/>
        <c:auto val="0"/>
        <c:lblAlgn val="ctr"/>
        <c:lblOffset val="100"/>
        <c:noMultiLvlLbl val="0"/>
      </c:catAx>
      <c:valAx>
        <c:axId val="39147776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rgbClr val="2F2F2F"/>
              </a:solidFill>
              <a:prstDash val="dot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sz="1000" b="0">
                    <a:solidFill>
                      <a:srgbClr val="0F283E"/>
                    </a:solidFill>
                    <a:latin typeface="Open Sans Light"/>
                  </a:rPr>
                  <a:t>Sales in units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low"/>
        <c:spPr>
          <a:ln>
            <a:noFill/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9146240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000" smtId="4294967295">
              <a:solidFill>
                <a:srgbClr val="0F283E"/>
              </a:solidFill>
              <a:latin typeface="Open Sans Light"/>
            </a:defRPr>
          </a:pPr>
          <a:endParaRPr lang="en-US"/>
        </a:p>
      </c:txPr>
    </c:legend>
    <c:plotVisOnly val="1"/>
    <c:dispBlanksAs val="zero"/>
    <c:showDLblsOverMax val="1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168799136851031E-2"/>
          <c:y val="6.3270010593901777E-2"/>
          <c:w val="0.61272756084418667"/>
          <c:h val="0.7108521198961876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Samsung</c:v>
                </c:pt>
              </c:strCache>
            </c:strRef>
          </c:tx>
          <c:spPr>
            <a:ln>
              <a:solidFill>
                <a:srgbClr val="2875DD"/>
              </a:solidFill>
            </a:ln>
          </c:spPr>
          <c:marker>
            <c:symbol val="circle"/>
            <c:size val="5"/>
            <c:spPr>
              <a:solidFill>
                <a:srgbClr val="2875DD"/>
              </a:solidFill>
              <a:ln>
                <a:solidFill>
                  <a:srgbClr val="2875DD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1721</c:v>
                </c:pt>
                <c:pt idx="1">
                  <c:v>1573</c:v>
                </c:pt>
                <c:pt idx="2">
                  <c:v>1535</c:v>
                </c:pt>
                <c:pt idx="3">
                  <c:v>1579</c:v>
                </c:pt>
                <c:pt idx="4">
                  <c:v>1593</c:v>
                </c:pt>
                <c:pt idx="5">
                  <c:v>1537</c:v>
                </c:pt>
                <c:pt idx="6">
                  <c:v>1506</c:v>
                </c:pt>
                <c:pt idx="7">
                  <c:v>1520</c:v>
                </c:pt>
                <c:pt idx="8">
                  <c:v>1585</c:v>
                </c:pt>
                <c:pt idx="9">
                  <c:v>1585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Toyota Motor</c:v>
                </c:pt>
              </c:strCache>
            </c:strRef>
          </c:tx>
          <c:spPr>
            <a:ln>
              <a:solidFill>
                <a:srgbClr val="0F283E"/>
              </a:solidFill>
            </a:ln>
          </c:spPr>
          <c:marker>
            <c:symbol val="circle"/>
            <c:size val="5"/>
            <c:spPr>
              <a:solidFill>
                <a:srgbClr val="0F283E"/>
              </a:solidFill>
              <a:ln>
                <a:solidFill>
                  <a:srgbClr val="0F283E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1064</c:v>
                </c:pt>
                <c:pt idx="1">
                  <c:v>1006</c:v>
                </c:pt>
                <c:pt idx="2">
                  <c:v>1058</c:v>
                </c:pt>
                <c:pt idx="3">
                  <c:v>1047</c:v>
                </c:pt>
                <c:pt idx="4">
                  <c:v>1061</c:v>
                </c:pt>
                <c:pt idx="5">
                  <c:v>1124</c:v>
                </c:pt>
                <c:pt idx="6">
                  <c:v>1233</c:v>
                </c:pt>
                <c:pt idx="7">
                  <c:v>1311</c:v>
                </c:pt>
                <c:pt idx="8">
                  <c:v>1492</c:v>
                </c:pt>
                <c:pt idx="9">
                  <c:v>1541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Chinese Acade. Sci.</c:v>
                </c:pt>
              </c:strCache>
            </c:strRef>
          </c:tx>
          <c:spPr>
            <a:ln>
              <a:solidFill>
                <a:srgbClr val="BABABA"/>
              </a:solidFill>
            </a:ln>
          </c:spPr>
          <c:marker>
            <c:symbol val="circle"/>
            <c:size val="5"/>
            <c:spPr>
              <a:solidFill>
                <a:srgbClr val="BABABA"/>
              </a:solidFill>
              <a:ln>
                <a:solidFill>
                  <a:srgbClr val="BABABA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158</c:v>
                </c:pt>
                <c:pt idx="1">
                  <c:v>198</c:v>
                </c:pt>
                <c:pt idx="2">
                  <c:v>272</c:v>
                </c:pt>
                <c:pt idx="3">
                  <c:v>345</c:v>
                </c:pt>
                <c:pt idx="4">
                  <c:v>461</c:v>
                </c:pt>
                <c:pt idx="5">
                  <c:v>596</c:v>
                </c:pt>
                <c:pt idx="6">
                  <c:v>724</c:v>
                </c:pt>
                <c:pt idx="7">
                  <c:v>947</c:v>
                </c:pt>
                <c:pt idx="8">
                  <c:v>1184</c:v>
                </c:pt>
                <c:pt idx="9">
                  <c:v>1253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Honda Motor</c:v>
                </c:pt>
              </c:strCache>
            </c:strRef>
          </c:tx>
          <c:spPr>
            <a:ln>
              <a:solidFill>
                <a:srgbClr val="A60B0B"/>
              </a:solidFill>
            </a:ln>
          </c:spPr>
          <c:marker>
            <c:symbol val="circle"/>
            <c:size val="5"/>
            <c:spPr>
              <a:solidFill>
                <a:srgbClr val="A60B0B"/>
              </a:solidFill>
              <a:ln>
                <a:solidFill>
                  <a:srgbClr val="A60B0B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Sheet1!$E$2:$E$11</c:f>
              <c:numCache>
                <c:formatCode>General</c:formatCode>
                <c:ptCount val="10"/>
                <c:pt idx="0">
                  <c:v>973</c:v>
                </c:pt>
                <c:pt idx="1">
                  <c:v>1011</c:v>
                </c:pt>
                <c:pt idx="2">
                  <c:v>999</c:v>
                </c:pt>
                <c:pt idx="3">
                  <c:v>984</c:v>
                </c:pt>
                <c:pt idx="4">
                  <c:v>990</c:v>
                </c:pt>
                <c:pt idx="5">
                  <c:v>999</c:v>
                </c:pt>
                <c:pt idx="6">
                  <c:v>1037</c:v>
                </c:pt>
                <c:pt idx="7">
                  <c:v>1068</c:v>
                </c:pt>
                <c:pt idx="8">
                  <c:v>1127</c:v>
                </c:pt>
                <c:pt idx="9">
                  <c:v>1145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Fanuc</c:v>
                </c:pt>
              </c:strCache>
            </c:strRef>
          </c:tx>
          <c:spPr>
            <a:ln>
              <a:solidFill>
                <a:srgbClr val="87BC24"/>
              </a:solidFill>
            </a:ln>
          </c:spPr>
          <c:marker>
            <c:symbol val="circle"/>
            <c:size val="5"/>
            <c:spPr>
              <a:solidFill>
                <a:srgbClr val="87BC24"/>
              </a:solidFill>
              <a:ln>
                <a:solidFill>
                  <a:srgbClr val="87BC24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Sheet1!$F$2:$F$11</c:f>
              <c:numCache>
                <c:formatCode>General</c:formatCode>
                <c:ptCount val="10"/>
                <c:pt idx="0">
                  <c:v>511</c:v>
                </c:pt>
                <c:pt idx="1">
                  <c:v>448</c:v>
                </c:pt>
                <c:pt idx="2">
                  <c:v>414</c:v>
                </c:pt>
                <c:pt idx="3">
                  <c:v>407</c:v>
                </c:pt>
                <c:pt idx="4">
                  <c:v>441</c:v>
                </c:pt>
                <c:pt idx="5">
                  <c:v>499</c:v>
                </c:pt>
                <c:pt idx="6">
                  <c:v>655</c:v>
                </c:pt>
                <c:pt idx="7">
                  <c:v>838</c:v>
                </c:pt>
                <c:pt idx="8">
                  <c:v>1076</c:v>
                </c:pt>
                <c:pt idx="9">
                  <c:v>1143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State Grid Corp</c:v>
                </c:pt>
              </c:strCache>
            </c:strRef>
          </c:tx>
          <c:spPr>
            <a:ln>
              <a:solidFill>
                <a:srgbClr val="EBB523"/>
              </a:solidFill>
            </a:ln>
          </c:spPr>
          <c:marker>
            <c:symbol val="circle"/>
            <c:size val="5"/>
            <c:spPr>
              <a:solidFill>
                <a:srgbClr val="EBB523"/>
              </a:solidFill>
              <a:ln>
                <a:solidFill>
                  <a:srgbClr val="EBB523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Sheet1!$G$2:$G$11</c:f>
              <c:numCache>
                <c:formatCode>General</c:formatCode>
                <c:ptCount val="10"/>
                <c:pt idx="0">
                  <c:v>15</c:v>
                </c:pt>
                <c:pt idx="1">
                  <c:v>48</c:v>
                </c:pt>
                <c:pt idx="2">
                  <c:v>97</c:v>
                </c:pt>
                <c:pt idx="3">
                  <c:v>161</c:v>
                </c:pt>
                <c:pt idx="4">
                  <c:v>245</c:v>
                </c:pt>
                <c:pt idx="5">
                  <c:v>390</c:v>
                </c:pt>
                <c:pt idx="6">
                  <c:v>539</c:v>
                </c:pt>
                <c:pt idx="7">
                  <c:v>763</c:v>
                </c:pt>
                <c:pt idx="8">
                  <c:v>1021</c:v>
                </c:pt>
                <c:pt idx="9">
                  <c:v>1127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LG Electronics</c:v>
                </c:pt>
              </c:strCache>
            </c:strRef>
          </c:tx>
          <c:spPr>
            <a:ln>
              <a:solidFill>
                <a:srgbClr val="5D2B76"/>
              </a:solidFill>
            </a:ln>
          </c:spPr>
          <c:marker>
            <c:symbol val="circle"/>
            <c:size val="5"/>
            <c:spPr>
              <a:solidFill>
                <a:srgbClr val="5D2B76"/>
              </a:solidFill>
              <a:ln>
                <a:solidFill>
                  <a:srgbClr val="5D2B76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Sheet1!$H$2:$H$11</c:f>
              <c:numCache>
                <c:formatCode>General</c:formatCode>
                <c:ptCount val="10"/>
                <c:pt idx="0">
                  <c:v>515</c:v>
                </c:pt>
                <c:pt idx="1">
                  <c:v>530</c:v>
                </c:pt>
                <c:pt idx="2">
                  <c:v>568</c:v>
                </c:pt>
                <c:pt idx="3">
                  <c:v>627</c:v>
                </c:pt>
                <c:pt idx="4">
                  <c:v>644</c:v>
                </c:pt>
                <c:pt idx="5">
                  <c:v>678</c:v>
                </c:pt>
                <c:pt idx="6">
                  <c:v>753</c:v>
                </c:pt>
                <c:pt idx="7">
                  <c:v>764</c:v>
                </c:pt>
                <c:pt idx="8">
                  <c:v>947</c:v>
                </c:pt>
                <c:pt idx="9">
                  <c:v>1003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Midea Group</c:v>
                </c:pt>
              </c:strCache>
            </c:strRef>
          </c:tx>
          <c:spPr>
            <a:ln>
              <a:solidFill>
                <a:srgbClr val="C271DA"/>
              </a:solidFill>
            </a:ln>
          </c:spPr>
          <c:marker>
            <c:symbol val="circle"/>
            <c:size val="5"/>
            <c:spPr>
              <a:solidFill>
                <a:srgbClr val="C271DA"/>
              </a:solidFill>
              <a:ln>
                <a:solidFill>
                  <a:srgbClr val="C271DA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Sheet1!$I$2:$I$11</c:f>
              <c:numCache>
                <c:formatCode>General</c:formatCode>
                <c:ptCount val="10"/>
                <c:pt idx="0">
                  <c:v>289</c:v>
                </c:pt>
                <c:pt idx="1">
                  <c:v>329</c:v>
                </c:pt>
                <c:pt idx="2">
                  <c:v>359</c:v>
                </c:pt>
                <c:pt idx="3">
                  <c:v>401</c:v>
                </c:pt>
                <c:pt idx="4">
                  <c:v>433</c:v>
                </c:pt>
                <c:pt idx="5">
                  <c:v>521</c:v>
                </c:pt>
                <c:pt idx="6">
                  <c:v>690</c:v>
                </c:pt>
                <c:pt idx="7">
                  <c:v>813</c:v>
                </c:pt>
                <c:pt idx="8">
                  <c:v>940</c:v>
                </c:pt>
                <c:pt idx="9">
                  <c:v>970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Epson</c:v>
                </c:pt>
              </c:strCache>
            </c:strRef>
          </c:tx>
          <c:spPr>
            <a:ln>
              <a:solidFill>
                <a:srgbClr val="76A5E3"/>
              </a:solidFill>
            </a:ln>
          </c:spPr>
          <c:marker>
            <c:symbol val="circle"/>
            <c:size val="5"/>
            <c:spPr>
              <a:solidFill>
                <a:srgbClr val="76A5E3"/>
              </a:solidFill>
              <a:ln>
                <a:solidFill>
                  <a:srgbClr val="76A5E3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Sheet1!$J$2:$J$11</c:f>
              <c:numCache>
                <c:formatCode>General</c:formatCode>
                <c:ptCount val="10"/>
                <c:pt idx="0">
                  <c:v>225</c:v>
                </c:pt>
                <c:pt idx="1">
                  <c:v>252</c:v>
                </c:pt>
                <c:pt idx="2">
                  <c:v>340</c:v>
                </c:pt>
                <c:pt idx="3">
                  <c:v>527</c:v>
                </c:pt>
                <c:pt idx="4">
                  <c:v>602</c:v>
                </c:pt>
                <c:pt idx="5">
                  <c:v>711</c:v>
                </c:pt>
                <c:pt idx="6">
                  <c:v>753</c:v>
                </c:pt>
                <c:pt idx="7">
                  <c:v>778</c:v>
                </c:pt>
                <c:pt idx="8">
                  <c:v>926</c:v>
                </c:pt>
                <c:pt idx="9">
                  <c:v>966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Siemens</c:v>
                </c:pt>
              </c:strCache>
            </c:strRef>
          </c:tx>
          <c:spPr>
            <a:ln>
              <a:solidFill>
                <a:srgbClr val="099676"/>
              </a:solidFill>
            </a:ln>
          </c:spPr>
          <c:marker>
            <c:symbol val="circle"/>
            <c:size val="5"/>
            <c:spPr>
              <a:solidFill>
                <a:srgbClr val="099676"/>
              </a:solidFill>
              <a:ln>
                <a:solidFill>
                  <a:srgbClr val="099676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Sheet1!$K$2:$K$11</c:f>
              <c:numCache>
                <c:formatCode>General</c:formatCode>
                <c:ptCount val="10"/>
                <c:pt idx="0">
                  <c:v>703</c:v>
                </c:pt>
                <c:pt idx="1">
                  <c:v>727</c:v>
                </c:pt>
                <c:pt idx="2">
                  <c:v>783</c:v>
                </c:pt>
                <c:pt idx="3">
                  <c:v>791</c:v>
                </c:pt>
                <c:pt idx="4">
                  <c:v>790</c:v>
                </c:pt>
                <c:pt idx="5">
                  <c:v>804</c:v>
                </c:pt>
                <c:pt idx="6">
                  <c:v>824</c:v>
                </c:pt>
                <c:pt idx="7">
                  <c:v>835</c:v>
                </c:pt>
                <c:pt idx="8">
                  <c:v>868</c:v>
                </c:pt>
                <c:pt idx="9">
                  <c:v>910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181696"/>
        <c:axId val="78043392"/>
      </c:lineChart>
      <c:catAx>
        <c:axId val="391816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000" b="0">
                    <a:solidFill>
                      <a:srgbClr val="0F283E"/>
                    </a:solidFill>
                    <a:latin typeface="Open Sans Light"/>
                  </a:rPr>
                  <a:t>Reporting Date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low"/>
        <c:spPr>
          <a:ln w="25400">
            <a:solidFill>
              <a:srgbClr val="2F2F2F"/>
            </a:solidFill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78043392"/>
        <c:crosses val="autoZero"/>
        <c:auto val="0"/>
        <c:lblAlgn val="ctr"/>
        <c:lblOffset val="100"/>
        <c:noMultiLvlLbl val="0"/>
      </c:catAx>
      <c:valAx>
        <c:axId val="78043392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rgbClr val="2F2F2F"/>
              </a:solidFill>
              <a:prstDash val="dot"/>
            </a:ln>
          </c:spPr>
        </c:majorGridlines>
        <c:numFmt formatCode="#,##0" sourceLinked="0"/>
        <c:majorTickMark val="none"/>
        <c:minorTickMark val="none"/>
        <c:tickLblPos val="low"/>
        <c:spPr>
          <a:ln>
            <a:noFill/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918169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7255052997115781"/>
          <c:y val="7.9191712864567401E-2"/>
          <c:w val="0.1964388902558209"/>
          <c:h val="0.59327096890223807"/>
        </c:manualLayout>
      </c:layout>
      <c:overlay val="0"/>
      <c:txPr>
        <a:bodyPr/>
        <a:lstStyle/>
        <a:p>
          <a:pPr>
            <a:defRPr sz="800" smtId="4294967295">
              <a:solidFill>
                <a:srgbClr val="0F283E"/>
              </a:solidFill>
              <a:latin typeface="Open Sans Light"/>
            </a:defRPr>
          </a:pPr>
          <a:endParaRPr lang="en-US"/>
        </a:p>
      </c:txPr>
    </c:legend>
    <c:plotVisOnly val="1"/>
    <c:dispBlanksAs val="zero"/>
    <c:showDLblsOverMax val="1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09415391-7C41-45B9-B2C7-2053ABCE3E0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20941" cy="486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t" anchorCtr="0" compatLnSpc="1">
            <a:prstTxWarp prst="textNoShape">
              <a:avLst/>
            </a:prstTxWarp>
          </a:bodyPr>
          <a:lstStyle>
            <a:lvl1pPr defTabSz="893546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48F9766B-AD81-4E65-8477-D0A258C9D80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7998" y="1"/>
            <a:ext cx="2920941" cy="486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t" anchorCtr="0" compatLnSpc="1">
            <a:prstTxWarp prst="textNoShape">
              <a:avLst/>
            </a:prstTxWarp>
          </a:bodyPr>
          <a:lstStyle>
            <a:lvl1pPr algn="r" defTabSz="893546" eaLnBrk="1" hangingPunct="1">
              <a:defRPr sz="1200">
                <a:latin typeface="Times New Roman" pitchFamily="18" charset="0"/>
              </a:defRPr>
            </a:lvl1pPr>
          </a:lstStyle>
          <a:p>
            <a:fld id="{09194CB6-09ED-4230-96F3-D71076429263}" type="datetime1">
              <a:rPr lang="en-US" altLang="en-US"/>
              <a:pPr/>
              <a:t>5/7/2020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1A5DCF3C-1367-45F8-83CB-D68C11F57BC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238308"/>
            <a:ext cx="2920941" cy="48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b" anchorCtr="0" compatLnSpc="1">
            <a:prstTxWarp prst="textNoShape">
              <a:avLst/>
            </a:prstTxWarp>
          </a:bodyPr>
          <a:lstStyle>
            <a:lvl1pPr defTabSz="893546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97769051-91F6-4673-ADAD-626F0E2EBBB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7998" y="9238308"/>
            <a:ext cx="2920941" cy="48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b" anchorCtr="0" compatLnSpc="1">
            <a:prstTxWarp prst="textNoShape">
              <a:avLst/>
            </a:prstTxWarp>
          </a:bodyPr>
          <a:lstStyle>
            <a:lvl1pPr algn="r" defTabSz="893546" eaLnBrk="1" hangingPunct="1">
              <a:defRPr sz="1200">
                <a:latin typeface="Times New Roman" pitchFamily="18" charset="0"/>
              </a:defRPr>
            </a:lvl1pPr>
          </a:lstStyle>
          <a:p>
            <a:fld id="{AC48B73B-3DE0-44EE-9DBE-D97F2999853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54547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D0242962-27DF-4541-9426-C69C306980C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20941" cy="486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t" anchorCtr="0" compatLnSpc="1">
            <a:prstTxWarp prst="textNoShape">
              <a:avLst/>
            </a:prstTxWarp>
          </a:bodyPr>
          <a:lstStyle>
            <a:lvl1pPr defTabSz="893546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89A1D14B-CD72-4B8C-B5D5-BBBB96CA56B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17998" y="1"/>
            <a:ext cx="2920941" cy="486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t" anchorCtr="0" compatLnSpc="1">
            <a:prstTxWarp prst="textNoShape">
              <a:avLst/>
            </a:prstTxWarp>
          </a:bodyPr>
          <a:lstStyle>
            <a:lvl1pPr algn="r" defTabSz="893546" eaLnBrk="1" hangingPunct="1">
              <a:defRPr sz="1200">
                <a:latin typeface="Times New Roman" pitchFamily="18" charset="0"/>
              </a:defRPr>
            </a:lvl1pPr>
          </a:lstStyle>
          <a:p>
            <a:fld id="{D3F7FD65-40BA-48FC-B289-E0E6D5F6F316}" type="datetime1">
              <a:rPr lang="en-US" altLang="en-US"/>
              <a:pPr/>
              <a:t>5/7/2020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413" y="725488"/>
            <a:ext cx="6488112" cy="36496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75E8559C-B8B9-471A-A033-A697590F7E6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631" y="4619933"/>
            <a:ext cx="4941678" cy="437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3BC40688-F81C-487B-A451-C8C287A58EF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238308"/>
            <a:ext cx="2920941" cy="48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b" anchorCtr="0" compatLnSpc="1">
            <a:prstTxWarp prst="textNoShape">
              <a:avLst/>
            </a:prstTxWarp>
          </a:bodyPr>
          <a:lstStyle>
            <a:lvl1pPr defTabSz="893546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329E8B4A-2335-400F-9632-CE6844CEDF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998" y="9238308"/>
            <a:ext cx="2920941" cy="48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b" anchorCtr="0" compatLnSpc="1">
            <a:prstTxWarp prst="textNoShape">
              <a:avLst/>
            </a:prstTxWarp>
          </a:bodyPr>
          <a:lstStyle>
            <a:lvl1pPr algn="r" defTabSz="893546" eaLnBrk="1" hangingPunct="1">
              <a:defRPr sz="1200">
                <a:latin typeface="Times New Roman" pitchFamily="18" charset="0"/>
              </a:defRPr>
            </a:lvl1pPr>
          </a:lstStyle>
          <a:p>
            <a:fld id="{7AFB9199-2932-44ED-9AD3-3EC3E0F7B2F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81678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9osYhgUtRk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lg.com/us/PDF/press-release/FINAL-CES-2018-LG-Concept-Robot-Release-1-3-18.pdf" TargetMode="External"/><Relationship Id="rId5" Type="http://schemas.openxmlformats.org/officeDocument/2006/relationships/hyperlink" Target="https://www.youtube.com/watch?v=KqwSOjm0v7o" TargetMode="External"/><Relationship Id="rId4" Type="http://schemas.openxmlformats.org/officeDocument/2006/relationships/hyperlink" Target="https://www.youtube.com/watch?v=kAe-r_V2Ujk" TargetMode="Externa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3546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13618" indent="-274468" defTabSz="893546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097873" indent="-219575" defTabSz="893546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537021" indent="-219575" defTabSz="893546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1976171" indent="-219575" defTabSz="893546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415320" indent="-219575" defTabSz="8935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854468" indent="-219575" defTabSz="8935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293618" indent="-219575" defTabSz="8935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732767" indent="-219575" defTabSz="8935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E47F4DF-B80B-4141-9365-19B3320B2A62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3" y="725488"/>
            <a:ext cx="6489700" cy="365125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7059" y="4621488"/>
            <a:ext cx="4944825" cy="437579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47533">
              <a:defRPr/>
            </a:pPr>
            <a:r>
              <a:rPr lang="en-US" dirty="0" smtClean="0"/>
              <a:t>2020/5/4; Tom Geller, “Overcoming the Uncanny Valley”, IEEE Computer Graphics and Applications,</a:t>
            </a:r>
            <a:r>
              <a:rPr lang="en-US" baseline="0" dirty="0" smtClean="0"/>
              <a:t> 28(4), </a:t>
            </a:r>
            <a:r>
              <a:rPr lang="en-US" dirty="0" smtClean="0"/>
              <a:t>2008;</a:t>
            </a:r>
          </a:p>
          <a:p>
            <a:pPr defTabSz="847533">
              <a:defRPr/>
            </a:pPr>
            <a:r>
              <a:rPr lang="en-US" dirty="0" smtClean="0"/>
              <a:t>https://algorithmwatch.org/en/the-adm-manifesto/</a:t>
            </a:r>
          </a:p>
          <a:p>
            <a:pPr defTabSz="847533"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47533">
              <a:defRPr/>
            </a:pPr>
            <a:r>
              <a:rPr lang="en-US" dirty="0" smtClean="0"/>
              <a:t>2020/5/4; Tom Geller, “Overcoming the Uncanny Valley”, IEEE Computer Graphics and Applications,</a:t>
            </a:r>
            <a:r>
              <a:rPr lang="en-US" baseline="0" dirty="0" smtClean="0"/>
              <a:t> 28(4), </a:t>
            </a:r>
            <a:r>
              <a:rPr lang="en-US" dirty="0" smtClean="0"/>
              <a:t>2008;</a:t>
            </a:r>
          </a:p>
          <a:p>
            <a:pPr defTabSz="847533">
              <a:defRPr/>
            </a:pPr>
            <a:r>
              <a:rPr lang="en-US" dirty="0" smtClean="0"/>
              <a:t>https://algorithmwatch.org/en/the-adm-manifesto/</a:t>
            </a:r>
          </a:p>
          <a:p>
            <a:pPr defTabSz="847533"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1313" indent="-341313"/>
            <a:r>
              <a:rPr lang="en-US" altLang="en-US" sz="1200" b="1" dirty="0" smtClean="0"/>
              <a:t>LG at CES 2020 - LG </a:t>
            </a:r>
            <a:r>
              <a:rPr lang="en-US" altLang="en-US" sz="1200" b="1" dirty="0" err="1" smtClean="0"/>
              <a:t>ThinQ</a:t>
            </a:r>
            <a:r>
              <a:rPr lang="en-US" altLang="en-US" sz="1200" b="1" dirty="0" smtClean="0"/>
              <a:t> </a:t>
            </a:r>
            <a:r>
              <a:rPr lang="en-US" altLang="en-US" sz="1200" b="1" dirty="0" err="1" smtClean="0"/>
              <a:t>CLOi’s</a:t>
            </a:r>
            <a:r>
              <a:rPr lang="en-US" altLang="en-US" sz="1200" b="1" dirty="0" smtClean="0"/>
              <a:t> Table: </a:t>
            </a:r>
            <a:r>
              <a:rPr lang="en-US" altLang="en-US" sz="1200" dirty="0" smtClean="0">
                <a:hlinkClick r:id="rId3"/>
              </a:rPr>
              <a:t>https://www.youtube.com/watch?v=x9osYhgUtRk</a:t>
            </a:r>
            <a:endParaRPr lang="en-US" altLang="en-US" sz="1200" dirty="0" smtClean="0"/>
          </a:p>
          <a:p>
            <a:pPr marL="341313" indent="-341313"/>
            <a:r>
              <a:rPr lang="en-US" sz="1200" b="1" dirty="0" smtClean="0"/>
              <a:t>LG R9 </a:t>
            </a:r>
            <a:r>
              <a:rPr lang="en-US" sz="1200" b="1" dirty="0" err="1" smtClean="0"/>
              <a:t>CordZero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ThinQ</a:t>
            </a:r>
            <a:r>
              <a:rPr lang="en-US" sz="1200" b="1" dirty="0" smtClean="0"/>
              <a:t> Robot Vacuum: </a:t>
            </a:r>
            <a:r>
              <a:rPr lang="en-US" altLang="en-US" sz="1200" dirty="0" smtClean="0">
                <a:hlinkClick r:id="rId4"/>
              </a:rPr>
              <a:t>https://www.youtube.com/watch?v=kAe-r_V2Ujk</a:t>
            </a:r>
            <a:r>
              <a:rPr lang="en-US" altLang="en-US" sz="1200" dirty="0" smtClean="0"/>
              <a:t> </a:t>
            </a:r>
          </a:p>
          <a:p>
            <a:pPr marL="341313" indent="-341313"/>
            <a:r>
              <a:rPr lang="en-US" sz="1200" b="1" dirty="0" smtClean="0"/>
              <a:t>LG at CES 2020 - LG </a:t>
            </a:r>
            <a:r>
              <a:rPr lang="en-US" sz="1200" b="1" dirty="0" err="1" smtClean="0"/>
              <a:t>ThinQ</a:t>
            </a:r>
            <a:r>
              <a:rPr lang="en-US" sz="1200" b="1" dirty="0" smtClean="0"/>
              <a:t> Home: </a:t>
            </a:r>
            <a:r>
              <a:rPr lang="en-US" altLang="en-US" sz="1200" dirty="0" smtClean="0">
                <a:hlinkClick r:id="rId5"/>
              </a:rPr>
              <a:t>https://www.youtube.com/watch?v=KqwSOjm0v7o</a:t>
            </a:r>
            <a:endParaRPr lang="en-US" altLang="en-US" sz="1200" dirty="0" smtClean="0"/>
          </a:p>
          <a:p>
            <a:pPr marL="341313" indent="-341313"/>
            <a:r>
              <a:rPr lang="en-US" altLang="en-US" sz="1200" dirty="0" smtClean="0">
                <a:hlinkClick r:id="rId6"/>
              </a:rPr>
              <a:t>https://www.lg.com/us/PDF/press-release/FINAL-CES-2018-LG-Concept-Robot-Release-1-3-18.pdf</a:t>
            </a:r>
            <a:endParaRPr lang="en-US" alt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2" defTabSz="878298">
              <a:defRPr/>
            </a:pPr>
            <a:r>
              <a:rPr lang="en-GB" altLang="en-US" dirty="0"/>
              <a:t>(economy of scale + diversity gain)</a:t>
            </a:r>
          </a:p>
          <a:p>
            <a:pPr defTabSz="878298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2" defTabSz="878298">
              <a:defRPr/>
            </a:pPr>
            <a:r>
              <a:rPr lang="en-GB" altLang="en-US" dirty="0"/>
              <a:t>(economy of scale + diversity gain)</a:t>
            </a:r>
          </a:p>
          <a:p>
            <a:pPr defTabSz="878298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2" defTabSz="878298">
              <a:defRPr/>
            </a:pPr>
            <a:r>
              <a:rPr lang="en-GB" altLang="en-US" dirty="0"/>
              <a:t>(economy of scale + diversity gain)</a:t>
            </a:r>
          </a:p>
          <a:p>
            <a:pPr defTabSz="878298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740793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9C7A51-2BC1-42F1-A145-0B2321112824}" type="datetimeFigureOut">
              <a:rPr lang="en-GB" altLang="en-US"/>
              <a:pPr/>
              <a:t>07/05/2020</a:t>
            </a:fld>
            <a:endParaRPr lang="en-GB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55026-F356-4A11-866E-B0165937E63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246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9A929E-A177-46E0-B8AA-E626F5939BDF}" type="datetimeFigureOut">
              <a:rPr lang="en-GB" altLang="en-US"/>
              <a:pPr/>
              <a:t>07/05/2020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3345B-B461-41C8-AD99-FDF6606A4F0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6250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67C0DB-E940-4246-8205-6FD3D7F22EE2}" type="datetimeFigureOut">
              <a:rPr lang="en-GB" altLang="en-US"/>
              <a:pPr/>
              <a:t>07/05/2020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9A56D-DF23-4C18-B2A0-C0E66B1E9DA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3857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4B5573-75C4-406B-AD0A-512308D124E0}" type="datetimeFigureOut">
              <a:rPr lang="en-GB" altLang="en-US"/>
              <a:pPr/>
              <a:t>07/05/2020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7EC4E8-3D78-4A98-B0AF-B8251653A1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4163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5A9496-656B-4972-A692-D00609631418}" type="datetimeFigureOut">
              <a:rPr lang="en-GB" altLang="en-US"/>
              <a:pPr/>
              <a:t>07/05/2020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4534FE-0FE4-4E28-8CDB-DB22F37B1E0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9050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4348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83644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487F11-D6A6-4E8C-892D-40D8A02D58CF}" type="datetimeFigureOut">
              <a:rPr lang="en-GB" altLang="en-US"/>
              <a:pPr/>
              <a:t>07/05/2020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18F7D-F0EA-43CF-80C6-30F92A22999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864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49F974-4EF6-47D4-98E4-18F14E06E2E2}" type="datetimeFigureOut">
              <a:rPr lang="en-GB" altLang="en-US"/>
              <a:pPr/>
              <a:t>07/05/2020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3B921-3CA9-4519-8C0D-08B47C248D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24076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F63E3F-F37A-46CE-82D2-04B12680D5EB}" type="datetimeFigureOut">
              <a:rPr lang="en-GB" altLang="en-US"/>
              <a:pPr/>
              <a:t>07/05/2020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44EC3-83D0-4895-B960-594B2BCBF5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8167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CC1AFF-3EFE-48A1-AB85-23B924083640}" type="datetimeFigureOut">
              <a:rPr lang="en-GB" altLang="en-US"/>
              <a:pPr/>
              <a:t>07/05/2020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5846D-9A8C-41E3-987A-011E484A908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519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9C73E6-37FC-4C3D-86EB-1F62DBEB024D}" type="datetimeFigureOut">
              <a:rPr lang="en-GB" altLang="en-US"/>
              <a:pPr/>
              <a:t>07/05/2020</a:t>
            </a:fld>
            <a:endParaRPr lang="en-GB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B6D398-CA91-45C2-A261-0D06C26D4B8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93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B4CB71-57FB-4F59-993C-0CDB7EF09648}" type="datetimeFigureOut">
              <a:rPr lang="en-GB" altLang="en-US"/>
              <a:pPr/>
              <a:t>07/05/2020</a:t>
            </a:fld>
            <a:endParaRPr lang="en-GB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34F3E-2DAD-4159-A385-F5807BD716F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94392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xmlns="" id="{F64A8D34-DA6A-4B64-9B15-CD4C7B4AF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lIns="91430" tIns="45715" rIns="91430" bIns="45715" anchor="ctr"/>
          <a:lstStyle>
            <a:lvl1pPr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FB490E0-2F6F-48B8-AF3D-4D683CA36FFF}"/>
              </a:ext>
            </a:extLst>
          </p:cNvPr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LG Electronics </a:t>
            </a:r>
            <a:endParaRPr lang="en-GB" altLang="en-US" sz="800" dirty="0">
              <a:solidFill>
                <a:schemeClr val="bg1"/>
              </a:solidFill>
            </a:endParaRPr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D79BE2C0-D130-47DB-84BB-BE21BA7572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1430" tIns="45715" rIns="91430" bIns="45715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xmlns="" id="{13570669-F093-43C7-AF18-D7BF6D088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686386" cy="21543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 dirty="0" smtClean="0"/>
              <a:t>LG 2020</a:t>
            </a:r>
            <a:endParaRPr lang="en-GB" altLang="en-US" sz="800" dirty="0"/>
          </a:p>
        </p:txBody>
      </p:sp>
      <p:sp>
        <p:nvSpPr>
          <p:cNvPr id="1033" name="Oval 11">
            <a:extLst>
              <a:ext uri="{FF2B5EF4-FFF2-40B4-BE49-F238E27FC236}">
                <a16:creationId xmlns:a16="http://schemas.microsoft.com/office/drawing/2014/main" xmlns="" id="{16EE53AA-8C0F-4CEA-842E-0B879A40C1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/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fld id="{ED7EC1E0-FCF4-457B-9482-17E59F75FF5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pic>
        <p:nvPicPr>
          <p:cNvPr id="10" name="그림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950" y="211138"/>
            <a:ext cx="762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53" r:id="rId1"/>
    <p:sldLayoutId id="2147484940" r:id="rId2"/>
    <p:sldLayoutId id="214748494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51813B7-5281-4EC8-A601-C5D25279725F}" type="datetimeFigureOut">
              <a:rPr lang="en-GB" altLang="en-US"/>
              <a:pPr/>
              <a:t>07/05/2020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E2F4FC1-DDAD-4142-A292-9A8D374E8CAE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2" r:id="rId1"/>
    <p:sldLayoutId id="2147484943" r:id="rId2"/>
    <p:sldLayoutId id="2147484944" r:id="rId3"/>
    <p:sldLayoutId id="2147484945" r:id="rId4"/>
    <p:sldLayoutId id="2147484946" r:id="rId5"/>
    <p:sldLayoutId id="2147484947" r:id="rId6"/>
    <p:sldLayoutId id="2147484948" r:id="rId7"/>
    <p:sldLayoutId id="2147484949" r:id="rId8"/>
    <p:sldLayoutId id="2147484950" r:id="rId9"/>
    <p:sldLayoutId id="2147484951" r:id="rId10"/>
    <p:sldLayoutId id="214748495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about.att.com/story/2019/att_and_badger_technologies.html" TargetMode="External"/><Relationship Id="rId13" Type="http://schemas.openxmlformats.org/officeDocument/2006/relationships/hyperlink" Target="https://www.nokia.com/networks/5g/use-cases/cloud-robotics/" TargetMode="External"/><Relationship Id="rId18" Type="http://schemas.openxmlformats.org/officeDocument/2006/relationships/hyperlink" Target="https://www.intel.com/content/www/us/en/internet-of-things/ai-in-production/partners/new-era-ai-robotics.html" TargetMode="External"/><Relationship Id="rId3" Type="http://schemas.openxmlformats.org/officeDocument/2006/relationships/hyperlink" Target="https://www.youtube.com/watch?v=x9osYhgUtRk" TargetMode="External"/><Relationship Id="rId7" Type="http://schemas.openxmlformats.org/officeDocument/2006/relationships/hyperlink" Target="https://ieeexplore.ieee.org/stamp/stamp.jsp?tp=&amp;arnumber=7897380" TargetMode="External"/><Relationship Id="rId12" Type="http://schemas.openxmlformats.org/officeDocument/2006/relationships/hyperlink" Target="https://www.qualcomm.com/products/industrial-and-commercial/robotics" TargetMode="External"/><Relationship Id="rId17" Type="http://schemas.openxmlformats.org/officeDocument/2006/relationships/hyperlink" Target="https://www.samsung.com/us/home-appliances/vacuums/powerbot-robot/" TargetMode="External"/><Relationship Id="rId2" Type="http://schemas.openxmlformats.org/officeDocument/2006/relationships/notesSlide" Target="../notesSlides/notesSlide15.xml"/><Relationship Id="rId16" Type="http://schemas.openxmlformats.org/officeDocument/2006/relationships/hyperlink" Target="https://global.sharp/products/robotic_applianc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ktelecom.com/en/press/press_detail.do?page.page=1&amp;idx=1412&amp;page.type=all&amp;page.keyword=" TargetMode="External"/><Relationship Id="rId11" Type="http://schemas.openxmlformats.org/officeDocument/2006/relationships/hyperlink" Target="https://www.vodafone-institut.de/digitising-europe/robots-want-know/" TargetMode="External"/><Relationship Id="rId5" Type="http://schemas.openxmlformats.org/officeDocument/2006/relationships/hyperlink" Target="https://www.lg.com/us/PDF/press-release/FINAL-CES-2018-LG-Concept-Robot-Release-1-3-18.pdf" TargetMode="External"/><Relationship Id="rId15" Type="http://schemas.openxmlformats.org/officeDocument/2006/relationships/hyperlink" Target="https://new.siemens.com/global/en/company/stories/research-technologies/artificial-intelligence/artificial-intelligence-robotic-research.html" TargetMode="External"/><Relationship Id="rId10" Type="http://schemas.openxmlformats.org/officeDocument/2006/relationships/hyperlink" Target="https://www.verizon.com/about/our-company/5g/verizon-5g-ultra-wideband-and-future-robotics" TargetMode="External"/><Relationship Id="rId19" Type="http://schemas.openxmlformats.org/officeDocument/2006/relationships/hyperlink" Target="https://spectrum.ieee.org/automaton/robotics/robotics-software/how-to-program-sony-aibo" TargetMode="External"/><Relationship Id="rId4" Type="http://schemas.openxmlformats.org/officeDocument/2006/relationships/hyperlink" Target="https://www.youtube.com/watch?v=KqwSOjm0v7o" TargetMode="External"/><Relationship Id="rId9" Type="http://schemas.openxmlformats.org/officeDocument/2006/relationships/hyperlink" Target="https://businessdigital.att.com/industry-solutions/retail-mec" TargetMode="External"/><Relationship Id="rId14" Type="http://schemas.openxmlformats.org/officeDocument/2006/relationships/hyperlink" Target="https://www.ericsson.com/en/news/2020/1/davos-partnership-ericsson-swisscom-abb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ista.com/statistics/257163/projected-revenue-growth-of-the-global-robotics-market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ista.com/statistics/1032665/worldwide-robotics-patent-owners-trend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4AD438E2-4CB6-47CA-A95B-1DA6815A8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1776413"/>
            <a:ext cx="7772400" cy="129540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 lIns="91430" tIns="45715" rIns="91430" bIns="45715" anchor="ctr">
            <a:normAutofit/>
          </a:bodyPr>
          <a:lstStyle/>
          <a:p>
            <a:pPr algn="ctr"/>
            <a:r>
              <a:rPr lang="en-US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5G Support for Service-Oriented Robots</a:t>
            </a:r>
          </a:p>
          <a:p>
            <a:pPr algn="ctr"/>
            <a:r>
              <a:rPr lang="en-US" altLang="en-US" sz="1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-  Motivation, Objective and Examples</a:t>
            </a:r>
            <a:endParaRPr lang="en-GB" altLang="en-US" sz="1800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4294967295"/>
          </p:nvPr>
        </p:nvSpPr>
        <p:spPr>
          <a:xfrm>
            <a:off x="2530475" y="3817938"/>
            <a:ext cx="6453188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 smtClean="0">
                <a:latin typeface="Arial" charset="0"/>
              </a:rPr>
              <a:t/>
            </a:r>
            <a:br>
              <a:rPr lang="en-GB" altLang="en-US" sz="1400" dirty="0" smtClean="0">
                <a:latin typeface="Arial" charset="0"/>
              </a:rPr>
            </a:br>
            <a:r>
              <a:rPr lang="en-GB" altLang="en-US" sz="1400" dirty="0" smtClean="0">
                <a:latin typeface="Arial" charset="0"/>
              </a:rPr>
              <a:t>Source: 		Ki-Dong Lee, LG Electronics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 smtClean="0">
                <a:latin typeface="Arial" charset="0"/>
              </a:rPr>
              <a:t>Agenda item: 	4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 smtClean="0">
                <a:latin typeface="Arial" charset="0"/>
              </a:rPr>
              <a:t>Document  for:	Supplementary for WID Discussion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5030430" y="950053"/>
            <a:ext cx="277992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GB" altLang="en-US" sz="1800" dirty="0">
              <a:latin typeface="Arial" panose="020B0604020202020204" pitchFamily="34" charset="0"/>
              <a:ea typeface="SimHei" panose="02010609060101010101" pitchFamily="49" charset="-122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dirty="0" smtClean="0"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“to present slide 2, 3, 4 only”</a:t>
            </a:r>
            <a:endParaRPr lang="en-GB" altLang="en-US" sz="1600" dirty="0">
              <a:latin typeface="Arial" panose="020B0604020202020204" pitchFamily="34" charset="0"/>
              <a:ea typeface="SimHei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323850" y="73025"/>
            <a:ext cx="5810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v-SE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</a:t>
            </a:r>
            <a:r>
              <a:rPr lang="sv-SE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SA1#90E (e-meeting)</a:t>
            </a:r>
          </a:p>
          <a:p>
            <a:r>
              <a:rPr lang="sv-SE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18-22</a:t>
            </a:r>
            <a:r>
              <a:rPr lang="sv-SE" sz="1200" b="1" baseline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2020</a:t>
            </a:r>
            <a:endParaRPr lang="sv-S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rot="19656645">
            <a:off x="4264060" y="1128269"/>
            <a:ext cx="2551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</a:rPr>
              <a:t>.</a:t>
            </a:r>
            <a:endParaRPr lang="en-US" sz="2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77912" y="165357"/>
            <a:ext cx="933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S1-202106</a:t>
            </a:r>
            <a:endParaRPr lang="en-US" sz="12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74645"/>
            <a:ext cx="6827838" cy="839755"/>
          </a:xfrm>
        </p:spPr>
        <p:txBody>
          <a:bodyPr/>
          <a:lstStyle/>
          <a:p>
            <a:r>
              <a:rPr lang="en-GB" altLang="en-US" dirty="0" smtClean="0"/>
              <a:t>Robots (3GPP)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774441"/>
            <a:ext cx="8388350" cy="3938848"/>
          </a:xfrm>
        </p:spPr>
        <p:txBody>
          <a:bodyPr/>
          <a:lstStyle/>
          <a:p>
            <a:pPr marL="341313" indent="-341313"/>
            <a:r>
              <a:rPr lang="en-GB" altLang="en-US" sz="2000" dirty="0" smtClean="0"/>
              <a:t>Industrial Robots</a:t>
            </a:r>
          </a:p>
          <a:p>
            <a:pPr marL="739815" lvl="1" indent="-341313"/>
            <a:r>
              <a:rPr lang="en-GB" altLang="en-US" sz="1600" dirty="0" smtClean="0"/>
              <a:t>Related Work: </a:t>
            </a:r>
            <a:r>
              <a:rPr lang="en-GB" altLang="en-US" sz="1600" dirty="0" err="1" smtClean="0"/>
              <a:t>cyberCAV</a:t>
            </a:r>
            <a:r>
              <a:rPr lang="en-GB" altLang="en-US" sz="1600" dirty="0" smtClean="0"/>
              <a:t> TS 22.104 / TS 22.261, URLLC aspects</a:t>
            </a:r>
          </a:p>
          <a:p>
            <a:pPr marL="739815" lvl="1" indent="-341313"/>
            <a:r>
              <a:rPr lang="en-GB" altLang="en-US" sz="1600" dirty="0" smtClean="0"/>
              <a:t>Traffic patterns: deterministic/periodic</a:t>
            </a:r>
          </a:p>
          <a:p>
            <a:pPr marL="1139865" lvl="2" indent="-341313"/>
            <a:endParaRPr lang="en-GB" altLang="en-US" sz="1200" dirty="0" smtClean="0"/>
          </a:p>
          <a:p>
            <a:pPr marL="341313" indent="-341313"/>
            <a:r>
              <a:rPr lang="en-GB" altLang="en-US" sz="2000" dirty="0" smtClean="0"/>
              <a:t>Medical Robots</a:t>
            </a:r>
          </a:p>
          <a:p>
            <a:pPr marL="739815" lvl="1" indent="-341313"/>
            <a:r>
              <a:rPr lang="en-GB" altLang="en-US" sz="1600" dirty="0" smtClean="0"/>
              <a:t>Related Work: CMED TS 22.263</a:t>
            </a:r>
          </a:p>
          <a:p>
            <a:pPr marL="739815" lvl="1" indent="-341313"/>
            <a:r>
              <a:rPr lang="en-GB" altLang="en-US" sz="1600" dirty="0" smtClean="0"/>
              <a:t>Tele-surgeon via local robot</a:t>
            </a:r>
          </a:p>
          <a:p>
            <a:pPr marL="739815" lvl="1" indent="-341313"/>
            <a:r>
              <a:rPr lang="en-GB" altLang="en-US" sz="1600" dirty="0" smtClean="0"/>
              <a:t>Cf. surgeon robot (with control sticks)</a:t>
            </a:r>
          </a:p>
          <a:p>
            <a:pPr marL="1139865" lvl="2" indent="-341313"/>
            <a:endParaRPr lang="en-GB" altLang="en-US" sz="1200" dirty="0" smtClean="0"/>
          </a:p>
          <a:p>
            <a:pPr marL="341313" indent="-341313"/>
            <a:r>
              <a:rPr lang="en-GB" altLang="en-US" sz="2000" dirty="0" smtClean="0"/>
              <a:t>Service Robots</a:t>
            </a:r>
          </a:p>
          <a:p>
            <a:pPr marL="739815" lvl="1" indent="-341313"/>
            <a:r>
              <a:rPr lang="en-GB" altLang="en-US" sz="1600" dirty="0" smtClean="0"/>
              <a:t>Became available, becomes more popular</a:t>
            </a:r>
          </a:p>
          <a:p>
            <a:pPr marL="739815" lvl="1" indent="-341313"/>
            <a:r>
              <a:rPr lang="en-GB" altLang="en-US" sz="1600" dirty="0" smtClean="0"/>
              <a:t>Exhibitions: London Museum, CES’18/19/20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842679" y="1887011"/>
            <a:ext cx="2500249" cy="2285968"/>
            <a:chOff x="2954201" y="1505818"/>
            <a:chExt cx="2975221" cy="2720233"/>
          </a:xfrm>
        </p:grpSpPr>
        <p:grpSp>
          <p:nvGrpSpPr>
            <p:cNvPr id="8" name="Group 7"/>
            <p:cNvGrpSpPr/>
            <p:nvPr/>
          </p:nvGrpSpPr>
          <p:grpSpPr>
            <a:xfrm>
              <a:off x="2954201" y="1505818"/>
              <a:ext cx="2590800" cy="2412463"/>
              <a:chOff x="1914291" y="2381889"/>
              <a:chExt cx="2590800" cy="2412463"/>
            </a:xfrm>
          </p:grpSpPr>
          <p:sp>
            <p:nvSpPr>
              <p:cNvPr id="15" name="Oval 14"/>
              <p:cNvSpPr/>
              <p:nvPr/>
            </p:nvSpPr>
            <p:spPr bwMode="auto">
              <a:xfrm>
                <a:off x="2085474" y="2381889"/>
                <a:ext cx="1110353" cy="1110353"/>
              </a:xfrm>
              <a:prstGeom prst="ellipse">
                <a:avLst/>
              </a:prstGeom>
              <a:solidFill>
                <a:schemeClr val="tx2">
                  <a:lumMod val="85000"/>
                  <a:lumOff val="1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 w="762000" h="7620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050" dirty="0" smtClean="0">
                    <a:solidFill>
                      <a:srgbClr val="FFFF00"/>
                    </a:solidFill>
                    <a:latin typeface="LG Smart" panose="020B0604020202020204" charset="0"/>
                  </a:rPr>
                  <a:t>Static - Local</a:t>
                </a:r>
                <a:endParaRPr lang="en-US" sz="1050" dirty="0">
                  <a:solidFill>
                    <a:srgbClr val="FFFF00"/>
                  </a:solidFill>
                  <a:latin typeface="LG Smart" panose="020B0604020202020204" charset="0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 bwMode="auto">
              <a:xfrm>
                <a:off x="3201670" y="2383020"/>
                <a:ext cx="1099890" cy="1099890"/>
              </a:xfrm>
              <a:prstGeom prst="ellipse">
                <a:avLst/>
              </a:prstGeom>
              <a:solidFill>
                <a:schemeClr val="tx2">
                  <a:lumMod val="85000"/>
                  <a:lumOff val="1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 w="762000" h="7620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050" dirty="0" smtClean="0">
                    <a:solidFill>
                      <a:srgbClr val="FFFF00"/>
                    </a:solidFill>
                    <a:latin typeface="LG Smart" panose="020B0604020202020204" charset="0"/>
                  </a:rPr>
                  <a:t>Static - Remote</a:t>
                </a:r>
                <a:endParaRPr lang="en-US" sz="1050" dirty="0">
                  <a:solidFill>
                    <a:srgbClr val="FFFF00"/>
                  </a:solidFill>
                  <a:latin typeface="LG Smart" panose="020B0604020202020204" charset="0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 bwMode="auto">
              <a:xfrm>
                <a:off x="1914291" y="3498952"/>
                <a:ext cx="1295400" cy="1295400"/>
              </a:xfrm>
              <a:prstGeom prst="ellipse">
                <a:avLst/>
              </a:prstGeom>
              <a:solidFill>
                <a:schemeClr val="tx2">
                  <a:lumMod val="85000"/>
                  <a:lumOff val="1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 w="762000" h="7620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rgbClr val="92D050"/>
                  </a:solidFill>
                  <a:effectLst/>
                  <a:latin typeface="LG Smart" panose="020B0604020202020204" charset="0"/>
                </a:endParaRPr>
              </a:p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050" dirty="0" smtClean="0">
                    <a:solidFill>
                      <a:srgbClr val="FFFF00"/>
                    </a:solidFill>
                    <a:latin typeface="LG Smart" panose="020B0604020202020204" charset="0"/>
                  </a:rPr>
                  <a:t>Moving - Local</a:t>
                </a:r>
                <a:endParaRPr lang="en-US" sz="1050" dirty="0">
                  <a:solidFill>
                    <a:srgbClr val="FFFF00"/>
                  </a:solidFill>
                  <a:latin typeface="LG Smart" panose="020B0604020202020204" charset="0"/>
                </a:endParaRPr>
              </a:p>
            </p:txBody>
          </p:sp>
          <p:sp>
            <p:nvSpPr>
              <p:cNvPr id="18" name="Oval 17"/>
              <p:cNvSpPr/>
              <p:nvPr/>
            </p:nvSpPr>
            <p:spPr bwMode="auto">
              <a:xfrm>
                <a:off x="3209691" y="3482910"/>
                <a:ext cx="1295400" cy="1295400"/>
              </a:xfrm>
              <a:prstGeom prst="ellipse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 w="762000" h="7620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50" dirty="0">
                  <a:solidFill>
                    <a:srgbClr val="92D050"/>
                  </a:solidFill>
                  <a:latin typeface="LG Smart" panose="020B0604020202020204" charset="0"/>
                </a:endParaRPr>
              </a:p>
              <a:p>
                <a:pPr algn="ctr"/>
                <a:r>
                  <a:rPr lang="en-US" sz="1050" dirty="0">
                    <a:solidFill>
                      <a:srgbClr val="FFFF00"/>
                    </a:solidFill>
                    <a:latin typeface="LG Smart" panose="020B0604020202020204" charset="0"/>
                  </a:rPr>
                  <a:t>Moving - Remote</a:t>
                </a: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3203848" y="3933056"/>
              <a:ext cx="2530289" cy="292995"/>
              <a:chOff x="3419872" y="3933056"/>
              <a:chExt cx="2530289" cy="292995"/>
            </a:xfrm>
          </p:grpSpPr>
          <p:cxnSp>
            <p:nvCxnSpPr>
              <p:cNvPr id="13" name="Straight Arrow Connector 12"/>
              <p:cNvCxnSpPr/>
              <p:nvPr/>
            </p:nvCxnSpPr>
            <p:spPr>
              <a:xfrm>
                <a:off x="3419872" y="4005064"/>
                <a:ext cx="2304256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/>
              <p:cNvSpPr txBox="1"/>
              <p:nvPr/>
            </p:nvSpPr>
            <p:spPr bwMode="auto">
              <a:xfrm>
                <a:off x="4574454" y="3933056"/>
                <a:ext cx="1375707" cy="2929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rtlCol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G Smart" pitchFamily="34" charset="0"/>
                    <a:cs typeface="Arial" pitchFamily="34" charset="0"/>
                  </a:rPr>
                  <a:t>More challenging</a:t>
                </a:r>
                <a:endParaRPr 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G Smart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5636427" y="1628800"/>
              <a:ext cx="292995" cy="2280653"/>
              <a:chOff x="5748540" y="1653046"/>
              <a:chExt cx="292995" cy="2280653"/>
            </a:xfrm>
          </p:grpSpPr>
          <p:cxnSp>
            <p:nvCxnSpPr>
              <p:cNvPr id="11" name="Straight Arrow Connector 10"/>
              <p:cNvCxnSpPr/>
              <p:nvPr/>
            </p:nvCxnSpPr>
            <p:spPr>
              <a:xfrm>
                <a:off x="5796136" y="1653046"/>
                <a:ext cx="0" cy="224919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11"/>
              <p:cNvSpPr txBox="1"/>
              <p:nvPr/>
            </p:nvSpPr>
            <p:spPr bwMode="auto">
              <a:xfrm rot="5400000">
                <a:off x="5207184" y="3099347"/>
                <a:ext cx="1375708" cy="2929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rtlCol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G Smart" pitchFamily="34" charset="0"/>
                    <a:cs typeface="Arial" pitchFamily="34" charset="0"/>
                  </a:rPr>
                  <a:t>More challenging</a:t>
                </a:r>
                <a:endParaRPr 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G Smart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1121524" y="4353285"/>
            <a:ext cx="6479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Robots come in all shapes and </a:t>
            </a:r>
            <a:r>
              <a:rPr lang="en-US" dirty="0" smtClean="0"/>
              <a:t>sizes at </a:t>
            </a:r>
            <a:r>
              <a:rPr lang="en-US" dirty="0"/>
              <a:t>London’s Science Museum, Engineering &amp; </a:t>
            </a:r>
            <a:r>
              <a:rPr lang="en-US" dirty="0" smtClean="0"/>
              <a:t>Technology, </a:t>
            </a:r>
            <a:r>
              <a:rPr lang="en-US" dirty="0"/>
              <a:t>March </a:t>
            </a:r>
            <a:r>
              <a:rPr lang="en-US" dirty="0" smtClean="0"/>
              <a:t>2017</a:t>
            </a:r>
          </a:p>
          <a:p>
            <a:r>
              <a:rPr lang="en-US" dirty="0" smtClean="0"/>
              <a:t>CES, YouTube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42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74645"/>
            <a:ext cx="6827838" cy="839755"/>
          </a:xfrm>
        </p:spPr>
        <p:txBody>
          <a:bodyPr/>
          <a:lstStyle/>
          <a:p>
            <a:r>
              <a:rPr lang="en-GB" altLang="en-US" dirty="0" smtClean="0"/>
              <a:t>How they differ? Uncanny Valley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793101"/>
            <a:ext cx="8388350" cy="3920187"/>
          </a:xfrm>
        </p:spPr>
        <p:txBody>
          <a:bodyPr/>
          <a:lstStyle/>
          <a:p>
            <a:pPr marL="341313" indent="-341313"/>
            <a:r>
              <a:rPr lang="en-GB" altLang="en-US" sz="2000" dirty="0" smtClean="0"/>
              <a:t>Review the difference b/w Service-Oriented Robot vs. Other kinds</a:t>
            </a:r>
          </a:p>
          <a:p>
            <a:pPr marL="739815" lvl="1" indent="-341313"/>
            <a:r>
              <a:rPr lang="en-GB" altLang="en-US" sz="1200" dirty="0" smtClean="0"/>
              <a:t>Note: Service-oriented robots are not necessarily humanoid robots nor android robots</a:t>
            </a:r>
          </a:p>
          <a:p>
            <a:pPr marL="739815" lvl="1" indent="-341313"/>
            <a:endParaRPr lang="en-GB" altLang="en-US" sz="16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5075853" y="4536138"/>
            <a:ext cx="36856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Source: Tom Geller, “Overcoming the Uncanny Valley” (originally by M. Mori)</a:t>
            </a:r>
            <a:endParaRPr lang="en-US" sz="8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1978870" y="1707504"/>
            <a:ext cx="3280175" cy="2639948"/>
            <a:chOff x="1624292" y="1670180"/>
            <a:chExt cx="3280175" cy="2639948"/>
          </a:xfrm>
        </p:grpSpPr>
        <p:grpSp>
          <p:nvGrpSpPr>
            <p:cNvPr id="5" name="Group 4"/>
            <p:cNvGrpSpPr/>
            <p:nvPr/>
          </p:nvGrpSpPr>
          <p:grpSpPr>
            <a:xfrm>
              <a:off x="1624292" y="1670180"/>
              <a:ext cx="3280175" cy="2639948"/>
              <a:chOff x="1084004" y="1427584"/>
              <a:chExt cx="3280175" cy="263994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4004" y="1427584"/>
                <a:ext cx="3280175" cy="26399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" name="Rounded Rectangle 1"/>
              <p:cNvSpPr/>
              <p:nvPr/>
            </p:nvSpPr>
            <p:spPr bwMode="auto">
              <a:xfrm>
                <a:off x="2724091" y="2070781"/>
                <a:ext cx="354565" cy="373839"/>
              </a:xfrm>
              <a:prstGeom prst="roundRect">
                <a:avLst/>
              </a:prstGeom>
              <a:solidFill>
                <a:srgbClr val="00CC00">
                  <a:alpha val="50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12" name="Rounded Rectangle 11"/>
            <p:cNvSpPr/>
            <p:nvPr/>
          </p:nvSpPr>
          <p:spPr bwMode="auto">
            <a:xfrm>
              <a:off x="1850347" y="3027478"/>
              <a:ext cx="491636" cy="205274"/>
            </a:xfrm>
            <a:prstGeom prst="roundRect">
              <a:avLst/>
            </a:prstGeom>
            <a:noFill/>
            <a:ln w="1270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73523" y="2537621"/>
            <a:ext cx="2791062" cy="431130"/>
            <a:chOff x="3618945" y="2500297"/>
            <a:chExt cx="2791062" cy="431130"/>
          </a:xfrm>
        </p:grpSpPr>
        <p:sp>
          <p:nvSpPr>
            <p:cNvPr id="10" name="TextBox 9"/>
            <p:cNvSpPr txBox="1"/>
            <p:nvPr/>
          </p:nvSpPr>
          <p:spPr>
            <a:xfrm>
              <a:off x="4904467" y="2700595"/>
              <a:ext cx="150554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srgbClr val="006600"/>
                  </a:solidFill>
                </a:rPr>
                <a:t>Service-Oriented Robot </a:t>
              </a:r>
            </a:p>
          </p:txBody>
        </p:sp>
        <p:cxnSp>
          <p:nvCxnSpPr>
            <p:cNvPr id="9" name="Straight Arrow Connector 8"/>
            <p:cNvCxnSpPr/>
            <p:nvPr/>
          </p:nvCxnSpPr>
          <p:spPr bwMode="auto">
            <a:xfrm flipH="1" flipV="1">
              <a:off x="3618945" y="2500297"/>
              <a:ext cx="1400924" cy="18691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2303399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74645"/>
            <a:ext cx="6827838" cy="839755"/>
          </a:xfrm>
        </p:spPr>
        <p:txBody>
          <a:bodyPr/>
          <a:lstStyle/>
          <a:p>
            <a:r>
              <a:rPr lang="en-GB" altLang="en-US" dirty="0" smtClean="0"/>
              <a:t>How they differ? ADM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793101"/>
            <a:ext cx="8388350" cy="3920187"/>
          </a:xfrm>
        </p:spPr>
        <p:txBody>
          <a:bodyPr/>
          <a:lstStyle/>
          <a:p>
            <a:pPr marL="341313" indent="-341313"/>
            <a:r>
              <a:rPr lang="en-GB" altLang="en-US" sz="2000" dirty="0" smtClean="0"/>
              <a:t>Review the difference b/w Service-Oriented Robot vs. Other kinds</a:t>
            </a:r>
          </a:p>
          <a:p>
            <a:pPr marL="341313" indent="-341313"/>
            <a:r>
              <a:rPr lang="en-GB" altLang="en-US" sz="2000" dirty="0"/>
              <a:t>Algorithmic decision making </a:t>
            </a:r>
            <a:r>
              <a:rPr lang="en-GB" altLang="en-US" sz="2000" dirty="0" smtClean="0"/>
              <a:t>(ADM)</a:t>
            </a:r>
          </a:p>
          <a:p>
            <a:pPr marL="739815" lvl="1" indent="-341313"/>
            <a:r>
              <a:rPr lang="en-US" altLang="en-US" sz="1600" dirty="0" smtClean="0"/>
              <a:t>design </a:t>
            </a:r>
            <a:r>
              <a:rPr lang="en-US" altLang="en-US" sz="1600" dirty="0"/>
              <a:t>procedures to gather data,</a:t>
            </a:r>
          </a:p>
          <a:p>
            <a:pPr marL="739815" lvl="1" indent="-341313"/>
            <a:r>
              <a:rPr lang="en-US" altLang="en-US" sz="1600" dirty="0" smtClean="0"/>
              <a:t>gather </a:t>
            </a:r>
            <a:r>
              <a:rPr lang="en-US" altLang="en-US" sz="1600" dirty="0"/>
              <a:t>data,</a:t>
            </a:r>
          </a:p>
          <a:p>
            <a:pPr marL="739815" lvl="1" indent="-341313"/>
            <a:r>
              <a:rPr lang="en-US" altLang="en-US" sz="1600" dirty="0" smtClean="0"/>
              <a:t>design </a:t>
            </a:r>
            <a:r>
              <a:rPr lang="en-US" altLang="en-US" sz="1600" dirty="0"/>
              <a:t>algorithms </a:t>
            </a:r>
            <a:r>
              <a:rPr lang="en-US" altLang="en-US" sz="1600" dirty="0" smtClean="0"/>
              <a:t>to</a:t>
            </a:r>
          </a:p>
          <a:p>
            <a:pPr marL="1139865" lvl="2" indent="-341313"/>
            <a:r>
              <a:rPr lang="en-US" altLang="en-US" sz="1600" dirty="0" err="1"/>
              <a:t>analyse</a:t>
            </a:r>
            <a:r>
              <a:rPr lang="en-US" altLang="en-US" sz="1600" dirty="0"/>
              <a:t> the data,</a:t>
            </a:r>
          </a:p>
          <a:p>
            <a:pPr marL="1139865" lvl="2" indent="-341313"/>
            <a:r>
              <a:rPr lang="en-US" altLang="en-US" sz="1600" dirty="0" smtClean="0"/>
              <a:t>interpret </a:t>
            </a:r>
            <a:r>
              <a:rPr lang="en-US" altLang="en-US" sz="1600" dirty="0"/>
              <a:t>the results of this analysis based on a human-defined interpretation model,</a:t>
            </a:r>
          </a:p>
          <a:p>
            <a:pPr marL="1139865" lvl="2" indent="-341313"/>
            <a:r>
              <a:rPr lang="en-US" altLang="en-US" sz="1600" dirty="0" smtClean="0"/>
              <a:t>and </a:t>
            </a:r>
            <a:r>
              <a:rPr lang="en-US" altLang="en-US" sz="1600" dirty="0"/>
              <a:t>to act automatically based on the interpretation as determined in a human-defined decision making model.</a:t>
            </a:r>
          </a:p>
          <a:p>
            <a:pPr marL="341313" indent="-341313"/>
            <a:endParaRPr lang="en-US" altLang="en-US" sz="2000" dirty="0" smtClean="0"/>
          </a:p>
          <a:p>
            <a:pPr marL="341313" indent="-341313"/>
            <a:r>
              <a:rPr lang="en-US" altLang="en-US" sz="1600" dirty="0" smtClean="0">
                <a:solidFill>
                  <a:srgbClr val="006600"/>
                </a:solidFill>
              </a:rPr>
              <a:t>This leads to different types/patterns of communications/networking requirements</a:t>
            </a:r>
            <a:endParaRPr lang="en-US" altLang="en-US" sz="1600" dirty="0">
              <a:solidFill>
                <a:srgbClr val="006600"/>
              </a:solidFill>
            </a:endParaRPr>
          </a:p>
          <a:p>
            <a:pPr marL="739815" lvl="1" indent="-341313"/>
            <a:endParaRPr lang="en-GB" altLang="en-US" sz="16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998375" y="4536138"/>
            <a:ext cx="27222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Source</a:t>
            </a:r>
            <a:r>
              <a:rPr lang="en-US" sz="800" dirty="0"/>
              <a:t>: </a:t>
            </a:r>
            <a:r>
              <a:rPr lang="en-US" sz="800" dirty="0" smtClean="0"/>
              <a:t>algorithmwatch.org, </a:t>
            </a:r>
            <a:r>
              <a:rPr lang="en-US" sz="800" dirty="0"/>
              <a:t>www.EandTmagazine.com</a:t>
            </a:r>
          </a:p>
        </p:txBody>
      </p:sp>
    </p:spTree>
    <p:extLst>
      <p:ext uri="{BB962C8B-B14F-4D97-AF65-F5344CB8AC3E}">
        <p14:creationId xmlns:p14="http://schemas.microsoft.com/office/powerpoint/2010/main" val="2443485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74645"/>
            <a:ext cx="6827838" cy="839755"/>
          </a:xfrm>
        </p:spPr>
        <p:txBody>
          <a:bodyPr/>
          <a:lstStyle/>
          <a:p>
            <a:r>
              <a:rPr lang="en-GB" altLang="en-US" dirty="0" smtClean="0"/>
              <a:t>Different Roles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681135"/>
            <a:ext cx="8388350" cy="4032154"/>
          </a:xfrm>
        </p:spPr>
        <p:txBody>
          <a:bodyPr/>
          <a:lstStyle/>
          <a:p>
            <a:pPr marL="341313" indent="-341313"/>
            <a:r>
              <a:rPr lang="en-GB" altLang="en-US" sz="2000" dirty="0" smtClean="0"/>
              <a:t>Service-Oriented Robots vs. Industrial Robots</a:t>
            </a:r>
          </a:p>
          <a:p>
            <a:pPr marL="341313" indent="-341313"/>
            <a:endParaRPr lang="en-GB" altLang="en-US" sz="20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899848"/>
              </p:ext>
            </p:extLst>
          </p:nvPr>
        </p:nvGraphicFramePr>
        <p:xfrm>
          <a:off x="503853" y="1073023"/>
          <a:ext cx="8257593" cy="363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7420"/>
                <a:gridCol w="2985796"/>
                <a:gridCol w="3284377"/>
              </a:tblGrid>
              <a:tr h="37481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Service Robots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Industrial Robots</a:t>
                      </a:r>
                      <a:endParaRPr lang="en-US" dirty="0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r>
                        <a:rPr lang="en-US" b="1" dirty="0" smtClean="0"/>
                        <a:t>Application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Assisting human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Replacing</a:t>
                      </a:r>
                      <a:r>
                        <a:rPr lang="en-US" baseline="0" dirty="0" smtClean="0"/>
                        <a:t> human as possible</a:t>
                      </a:r>
                      <a:endParaRPr lang="en-US" dirty="0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r>
                        <a:rPr lang="en-US" b="1" dirty="0" smtClean="0"/>
                        <a:t>Interacting point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Customers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Workers </a:t>
                      </a:r>
                      <a:r>
                        <a:rPr lang="en-US" i="0" dirty="0" smtClean="0"/>
                        <a:t>(authorized personnel)</a:t>
                      </a:r>
                      <a:endParaRPr lang="en-US" i="0" dirty="0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Target customers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Customers/human interaction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Manufacturer/enterprise</a:t>
                      </a:r>
                      <a:endParaRPr lang="en-US" dirty="0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5579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Technology readiness*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Need more</a:t>
                      </a:r>
                      <a:r>
                        <a:rPr lang="en-US" baseline="0" dirty="0" smtClean="0"/>
                        <a:t> evolution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Relatively matured</a:t>
                      </a:r>
                      <a:endParaRPr lang="en-US" dirty="0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425959" y="4420898"/>
            <a:ext cx="4222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Neither side seems to agree that their technology level is mature but…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5835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74645"/>
            <a:ext cx="6827838" cy="839755"/>
          </a:xfrm>
        </p:spPr>
        <p:txBody>
          <a:bodyPr/>
          <a:lstStyle/>
          <a:p>
            <a:r>
              <a:rPr lang="en-GB" altLang="en-US" dirty="0" smtClean="0"/>
              <a:t>Implications from Different Roles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942393"/>
            <a:ext cx="8388350" cy="3770896"/>
          </a:xfrm>
        </p:spPr>
        <p:txBody>
          <a:bodyPr/>
          <a:lstStyle/>
          <a:p>
            <a:pPr marL="341313" indent="-341313"/>
            <a:r>
              <a:rPr lang="en-GB" altLang="en-US" sz="2000" dirty="0" smtClean="0"/>
              <a:t>Service-Oriented Robots vs. Industrial Robots</a:t>
            </a:r>
          </a:p>
          <a:p>
            <a:pPr marL="341313" indent="-341313"/>
            <a:endParaRPr lang="en-GB" altLang="en-US" sz="20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5731"/>
              </p:ext>
            </p:extLst>
          </p:nvPr>
        </p:nvGraphicFramePr>
        <p:xfrm>
          <a:off x="345240" y="782321"/>
          <a:ext cx="8388219" cy="3876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9467"/>
                <a:gridCol w="3128755"/>
                <a:gridCol w="343999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Service-Oriented Robots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Industrial Robots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Application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Assisting human</a:t>
                      </a:r>
                      <a:endParaRPr lang="en-US" i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Replacing</a:t>
                      </a:r>
                      <a:r>
                        <a:rPr lang="en-US" i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human as possible</a:t>
                      </a:r>
                      <a:endParaRPr lang="en-US" i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Responsive to human request, emotion, unexpected</a:t>
                      </a:r>
                      <a:r>
                        <a:rPr lang="en-US" baseline="0" dirty="0" smtClean="0">
                          <a:solidFill>
                            <a:srgbClr val="7030A0"/>
                          </a:solidFill>
                        </a:rPr>
                        <a:t> changes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Acting</a:t>
                      </a:r>
                      <a:r>
                        <a:rPr lang="en-US" baseline="0" dirty="0" smtClean="0">
                          <a:solidFill>
                            <a:srgbClr val="7030A0"/>
                          </a:solidFill>
                        </a:rPr>
                        <a:t> according to defined rules, programmed tasks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Interacting point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Customer</a:t>
                      </a:r>
                      <a:endParaRPr lang="en-US" sz="1800" i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Workers (authorized personnel)</a:t>
                      </a:r>
                      <a:endParaRPr lang="en-US" sz="1800" i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Request/HMI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Control/Command/KPI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Target customers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Customer/human interaction</a:t>
                      </a:r>
                      <a:endParaRPr lang="en-US" sz="1800" i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Manufacturer/enterprise</a:t>
                      </a:r>
                      <a:endParaRPr lang="en-US" sz="1800" i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Diverse/regional/cultural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Industry</a:t>
                      </a:r>
                      <a:r>
                        <a:rPr lang="en-US" baseline="0" dirty="0" smtClean="0">
                          <a:solidFill>
                            <a:srgbClr val="7030A0"/>
                          </a:solidFill>
                        </a:rPr>
                        <a:t> standards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technology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Need more evolution</a:t>
                      </a:r>
                      <a:endParaRPr lang="en-US" sz="1800" i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Relatively matured</a:t>
                      </a:r>
                      <a:endParaRPr lang="en-US" sz="1800" i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Need</a:t>
                      </a:r>
                      <a:r>
                        <a:rPr lang="en-US" baseline="0" dirty="0" smtClean="0">
                          <a:solidFill>
                            <a:srgbClr val="7030A0"/>
                          </a:solidFill>
                        </a:rPr>
                        <a:t> to evolve/learn as human continues to change/evolve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Acting</a:t>
                      </a:r>
                      <a:r>
                        <a:rPr lang="en-US" baseline="0" dirty="0" smtClean="0">
                          <a:solidFill>
                            <a:srgbClr val="7030A0"/>
                          </a:solidFill>
                        </a:rPr>
                        <a:t> according to defined rules, programmed tasks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950" y="211138"/>
            <a:ext cx="762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31517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519015"/>
          </a:xfrm>
        </p:spPr>
        <p:txBody>
          <a:bodyPr/>
          <a:lstStyle/>
          <a:p>
            <a:r>
              <a:rPr lang="en-GB" altLang="en-US" sz="2800" dirty="0" smtClean="0"/>
              <a:t>References</a:t>
            </a:r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759405"/>
            <a:ext cx="8388350" cy="3953884"/>
          </a:xfrm>
        </p:spPr>
        <p:txBody>
          <a:bodyPr/>
          <a:lstStyle/>
          <a:p>
            <a:pPr marL="341313" indent="-341313"/>
            <a:r>
              <a:rPr lang="en-US" altLang="en-US" sz="1200" dirty="0" smtClean="0"/>
              <a:t>LG Electronics at </a:t>
            </a:r>
            <a:r>
              <a:rPr lang="en-US" altLang="en-US" sz="1200" dirty="0"/>
              <a:t>CES 2020 - </a:t>
            </a:r>
            <a:r>
              <a:rPr lang="en-US" altLang="en-US" sz="1200" dirty="0">
                <a:hlinkClick r:id="rId3"/>
              </a:rPr>
              <a:t>LG </a:t>
            </a:r>
            <a:r>
              <a:rPr lang="en-US" altLang="en-US" sz="1200" dirty="0" err="1">
                <a:hlinkClick r:id="rId3"/>
              </a:rPr>
              <a:t>ThinQ</a:t>
            </a:r>
            <a:r>
              <a:rPr lang="en-US" altLang="en-US" sz="1200" dirty="0">
                <a:hlinkClick r:id="rId3"/>
              </a:rPr>
              <a:t> </a:t>
            </a:r>
            <a:r>
              <a:rPr lang="en-US" altLang="en-US" sz="1200" dirty="0" err="1">
                <a:hlinkClick r:id="rId3"/>
              </a:rPr>
              <a:t>CLOi’s</a:t>
            </a:r>
            <a:r>
              <a:rPr lang="en-US" altLang="en-US" sz="1200" dirty="0">
                <a:hlinkClick r:id="rId3"/>
              </a:rPr>
              <a:t> </a:t>
            </a:r>
            <a:r>
              <a:rPr lang="en-US" altLang="en-US" sz="1200" dirty="0" smtClean="0">
                <a:hlinkClick r:id="rId3"/>
              </a:rPr>
              <a:t>Table</a:t>
            </a:r>
            <a:r>
              <a:rPr lang="en-US" altLang="en-US" sz="1200" dirty="0" smtClean="0"/>
              <a:t>, </a:t>
            </a:r>
            <a:r>
              <a:rPr lang="en-US" sz="1200" dirty="0" smtClean="0">
                <a:hlinkClick r:id="rId4"/>
              </a:rPr>
              <a:t>LG </a:t>
            </a:r>
            <a:r>
              <a:rPr lang="en-US" sz="1200" dirty="0" err="1">
                <a:hlinkClick r:id="rId4"/>
              </a:rPr>
              <a:t>ThinQ</a:t>
            </a:r>
            <a:r>
              <a:rPr lang="en-US" sz="1200" dirty="0">
                <a:hlinkClick r:id="rId4"/>
              </a:rPr>
              <a:t> </a:t>
            </a:r>
            <a:r>
              <a:rPr lang="en-US" sz="1200" dirty="0" smtClean="0">
                <a:hlinkClick r:id="rId4"/>
              </a:rPr>
              <a:t>Home</a:t>
            </a:r>
            <a:endParaRPr lang="en-US" altLang="en-US" sz="1200" dirty="0" smtClean="0"/>
          </a:p>
          <a:p>
            <a:pPr marL="341313" indent="-341313"/>
            <a:r>
              <a:rPr lang="en-US" altLang="en-US" sz="1200" dirty="0">
                <a:hlinkClick r:id="rId5"/>
              </a:rPr>
              <a:t>https://</a:t>
            </a:r>
            <a:r>
              <a:rPr lang="en-US" altLang="en-US" sz="1200" dirty="0" smtClean="0">
                <a:hlinkClick r:id="rId5"/>
              </a:rPr>
              <a:t>www.lg.com/us/PDF/press-release/FINAL-CES-2018-LG-Concept-Robot-Release-1-3-18.pdf</a:t>
            </a:r>
            <a:endParaRPr lang="en-US" altLang="en-US" sz="1200" dirty="0" smtClean="0"/>
          </a:p>
          <a:p>
            <a:pPr marL="341313" indent="-341313"/>
            <a:r>
              <a:rPr lang="en-US" sz="1200" dirty="0">
                <a:hlinkClick r:id="rId6"/>
              </a:rPr>
              <a:t>SK Telecom Joins Hands with LG Electronics for 5G Cloud-based </a:t>
            </a:r>
            <a:r>
              <a:rPr lang="en-US" sz="1200" dirty="0" smtClean="0">
                <a:hlinkClick r:id="rId6"/>
              </a:rPr>
              <a:t>Robots</a:t>
            </a:r>
            <a:r>
              <a:rPr lang="en-US" sz="1200" dirty="0" smtClean="0"/>
              <a:t>, SK Telecom, Jun. 2019</a:t>
            </a:r>
            <a:endParaRPr lang="en-US" altLang="en-US" sz="1200" b="1" dirty="0" smtClean="0">
              <a:hlinkClick r:id="rId7"/>
            </a:endParaRPr>
          </a:p>
          <a:p>
            <a:pPr marL="341313" indent="-341313"/>
            <a:r>
              <a:rPr lang="en-US" altLang="en-US" sz="1200" dirty="0">
                <a:hlinkClick r:id="rId8"/>
              </a:rPr>
              <a:t>AT&amp;T and Badger Technologies Bringing 5G-Enabled Autonomous Robots to Retail;</a:t>
            </a:r>
            <a:r>
              <a:rPr lang="en-US" altLang="en-US" sz="1200" dirty="0"/>
              <a:t> </a:t>
            </a:r>
            <a:r>
              <a:rPr lang="en-US" altLang="en-US" sz="1200" dirty="0">
                <a:hlinkClick r:id="rId9"/>
              </a:rPr>
              <a:t>Retail MEC, AT&amp;T</a:t>
            </a:r>
            <a:endParaRPr lang="en-US" altLang="en-US" sz="1200" dirty="0">
              <a:hlinkClick r:id="rId7"/>
            </a:endParaRPr>
          </a:p>
          <a:p>
            <a:pPr marL="341313" indent="-341313"/>
            <a:r>
              <a:rPr lang="en-US" sz="1200" dirty="0" smtClean="0">
                <a:hlinkClick r:id="rId10"/>
              </a:rPr>
              <a:t>https</a:t>
            </a:r>
            <a:r>
              <a:rPr lang="en-US" sz="1200" dirty="0">
                <a:hlinkClick r:id="rId10"/>
              </a:rPr>
              <a:t>://www.verizon.com/about/our-company/5g/verizon-5g-ultra-wideband-and-future-robotics</a:t>
            </a:r>
            <a:endParaRPr lang="en-US" altLang="en-US" sz="1200" dirty="0"/>
          </a:p>
          <a:p>
            <a:pPr marL="341313" indent="-341313"/>
            <a:r>
              <a:rPr lang="en-US" sz="1200" dirty="0">
                <a:hlinkClick r:id="rId11"/>
              </a:rPr>
              <a:t>https://www.telekom.com/en/company/details/robots-on-the-way-into-our-everyday-lives-364240</a:t>
            </a:r>
          </a:p>
          <a:p>
            <a:pPr marL="341313" indent="-341313"/>
            <a:r>
              <a:rPr lang="en-US" sz="1200" dirty="0" smtClean="0">
                <a:hlinkClick r:id="rId11"/>
              </a:rPr>
              <a:t>https</a:t>
            </a:r>
            <a:r>
              <a:rPr lang="en-US" sz="1200" dirty="0">
                <a:hlinkClick r:id="rId11"/>
              </a:rPr>
              <a:t>://www.vodafone-institut.de/digitising-europe/robots-want-know/</a:t>
            </a:r>
            <a:endParaRPr lang="en-US" sz="1200" dirty="0"/>
          </a:p>
          <a:p>
            <a:pPr marL="341313" indent="-341313"/>
            <a:r>
              <a:rPr lang="en-US" sz="1200" dirty="0" smtClean="0">
                <a:hlinkClick r:id="rId12"/>
              </a:rPr>
              <a:t>https</a:t>
            </a:r>
            <a:r>
              <a:rPr lang="en-US" sz="1200" dirty="0">
                <a:hlinkClick r:id="rId12"/>
              </a:rPr>
              <a:t>://www.qualcomm.com/products/industrial-and-commercial/robotics</a:t>
            </a:r>
            <a:endParaRPr lang="en-US" sz="1200" dirty="0"/>
          </a:p>
          <a:p>
            <a:pPr marL="341313" indent="-341313"/>
            <a:r>
              <a:rPr lang="en-US" sz="1200" dirty="0" smtClean="0">
                <a:hlinkClick r:id="rId13"/>
              </a:rPr>
              <a:t>https</a:t>
            </a:r>
            <a:r>
              <a:rPr lang="en-US" sz="1200" dirty="0">
                <a:hlinkClick r:id="rId13"/>
              </a:rPr>
              <a:t>://www.nokia.com/networks/5g/use-cases/cloud-robotics/</a:t>
            </a:r>
            <a:endParaRPr lang="en-US" sz="1200" dirty="0"/>
          </a:p>
          <a:p>
            <a:pPr marL="341313" indent="-341313"/>
            <a:r>
              <a:rPr lang="en-US" sz="1200" dirty="0">
                <a:hlinkClick r:id="rId14"/>
              </a:rPr>
              <a:t>https://www.ericsson.com/en/news/2020/1/davos-partnership-ericsson-swisscom-abb</a:t>
            </a:r>
            <a:endParaRPr lang="en-US" sz="1200" dirty="0"/>
          </a:p>
          <a:p>
            <a:pPr marL="341313" indent="-341313"/>
            <a:r>
              <a:rPr lang="en-US" sz="1200" dirty="0" smtClean="0">
                <a:hlinkClick r:id="rId15"/>
              </a:rPr>
              <a:t>https</a:t>
            </a:r>
            <a:r>
              <a:rPr lang="en-US" sz="1200" dirty="0">
                <a:hlinkClick r:id="rId15"/>
              </a:rPr>
              <a:t>://new.siemens.com/global/en/company/stories/research-technologies/artificial-intelligence/artificial-intelligence-robotic-research.html</a:t>
            </a:r>
            <a:endParaRPr lang="en-US" sz="1200" dirty="0"/>
          </a:p>
          <a:p>
            <a:pPr marL="341313" indent="-341313"/>
            <a:r>
              <a:rPr lang="en-US" sz="1200" dirty="0" smtClean="0">
                <a:hlinkClick r:id="rId16"/>
              </a:rPr>
              <a:t>https</a:t>
            </a:r>
            <a:r>
              <a:rPr lang="en-US" sz="1200" dirty="0">
                <a:hlinkClick r:id="rId16"/>
              </a:rPr>
              <a:t>://global.sharp/products/robotic_appliance</a:t>
            </a:r>
            <a:r>
              <a:rPr lang="en-US" sz="1200" dirty="0" smtClean="0">
                <a:hlinkClick r:id="rId16"/>
              </a:rPr>
              <a:t>/</a:t>
            </a:r>
            <a:endParaRPr lang="en-US" sz="1200" dirty="0" smtClean="0"/>
          </a:p>
          <a:p>
            <a:pPr marL="341313" indent="-341313"/>
            <a:r>
              <a:rPr lang="en-US" sz="1200" dirty="0" smtClean="0">
                <a:hlinkClick r:id="rId17"/>
              </a:rPr>
              <a:t>https</a:t>
            </a:r>
            <a:r>
              <a:rPr lang="en-US" sz="1200" dirty="0">
                <a:hlinkClick r:id="rId17"/>
              </a:rPr>
              <a:t>://www.samsung.com/us/home-appliances/vacuums/powerbot-robot</a:t>
            </a:r>
            <a:r>
              <a:rPr lang="en-US" sz="1200" dirty="0" smtClean="0">
                <a:hlinkClick r:id="rId17"/>
              </a:rPr>
              <a:t>/</a:t>
            </a:r>
            <a:endParaRPr lang="en-US" sz="1200" dirty="0" smtClean="0"/>
          </a:p>
          <a:p>
            <a:pPr marL="341313" indent="-341313"/>
            <a:r>
              <a:rPr lang="en-US" altLang="en-US" sz="1200" dirty="0" smtClean="0">
                <a:hlinkClick r:id="rId18"/>
              </a:rPr>
              <a:t>Intel New Era AI Robotic Inc</a:t>
            </a:r>
            <a:r>
              <a:rPr lang="en-US" altLang="en-US" sz="1200" dirty="0" smtClean="0">
                <a:hlinkClick r:id="rId18"/>
              </a:rPr>
              <a:t>.</a:t>
            </a:r>
            <a:endParaRPr lang="en-US" altLang="en-US" sz="1200" dirty="0" smtClean="0"/>
          </a:p>
          <a:p>
            <a:pPr marL="341313" indent="-341313"/>
            <a:r>
              <a:rPr lang="en-US" altLang="en-US" sz="1200" dirty="0">
                <a:hlinkClick r:id="rId19"/>
              </a:rPr>
              <a:t>Sony's Robot Dog </a:t>
            </a:r>
            <a:r>
              <a:rPr lang="en-US" altLang="en-US" sz="1200" dirty="0" err="1" smtClean="0">
                <a:hlinkClick r:id="rId19"/>
              </a:rPr>
              <a:t>Aibo</a:t>
            </a:r>
            <a:r>
              <a:rPr lang="en-US" altLang="en-US" sz="1200" dirty="0" smtClean="0">
                <a:hlinkClick r:id="rId19"/>
              </a:rPr>
              <a:t>, IEEE Spectrum</a:t>
            </a:r>
            <a:r>
              <a:rPr lang="en-US" altLang="en-US" sz="1200" dirty="0" smtClean="0"/>
              <a:t>, Feb. 2020</a:t>
            </a:r>
            <a:endParaRPr lang="en-US" altLang="en-US" sz="1200" dirty="0"/>
          </a:p>
          <a:p>
            <a:pPr marL="341313" indent="-341313"/>
            <a:r>
              <a:rPr lang="en-US" altLang="en-US" sz="1200" dirty="0">
                <a:hlinkClick r:id="rId7"/>
              </a:rPr>
              <a:t>Robots come in all shapes and sizes at London's Science Museum</a:t>
            </a:r>
            <a:r>
              <a:rPr lang="en-US" altLang="en-US" sz="1200" dirty="0"/>
              <a:t>, 2017 12(2) IET Engineering &amp; Tech </a:t>
            </a:r>
          </a:p>
          <a:p>
            <a:pPr marL="341313" indent="-341313"/>
            <a:endParaRPr lang="en-US" altLang="en-US" sz="1000" dirty="0"/>
          </a:p>
          <a:p>
            <a:pPr marL="341313" indent="-341313"/>
            <a:endParaRPr lang="en-US" altLang="en-US" sz="1000" dirty="0" smtClean="0"/>
          </a:p>
          <a:p>
            <a:pPr marL="739815" lvl="1" indent="-341313"/>
            <a:endParaRPr lang="en-GB" altLang="en-US" sz="16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663682" y="513184"/>
            <a:ext cx="19495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Please use the link or hyperlink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3141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Market Review/Expectation (1/)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US" altLang="en-US" sz="2000" dirty="0"/>
              <a:t>Global robotics market - CAGR 2000-2025</a:t>
            </a:r>
          </a:p>
          <a:p>
            <a:pPr marL="341313" indent="-341313"/>
            <a:endParaRPr lang="en-GB" altLang="en-US" sz="2000" dirty="0" smtClean="0"/>
          </a:p>
          <a:p>
            <a:pPr marL="341313" indent="-341313"/>
            <a:endParaRPr lang="en-GB" altLang="en-US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931389" y="4320774"/>
            <a:ext cx="1960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Source(s): </a:t>
            </a:r>
            <a:r>
              <a:rPr lang="en-US" sz="800" dirty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BCG; Various sources; </a:t>
            </a:r>
            <a:r>
              <a:rPr lang="en-US" sz="800" dirty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ID </a:t>
            </a:r>
            <a:r>
              <a:rPr lang="en-US" sz="800" dirty="0" smtClean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257163</a:t>
            </a:r>
            <a:r>
              <a:rPr lang="en-US" sz="800" dirty="0" smtClean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2016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ChartObject"/>
          <p:cNvGraphicFramePr/>
          <p:nvPr>
            <p:extLst>
              <p:ext uri="{D42A27DB-BD31-4B8C-83A1-F6EECF244321}">
                <p14:modId xmlns:p14="http://schemas.microsoft.com/office/powerpoint/2010/main" val="3665094236"/>
              </p:ext>
            </p:extLst>
          </p:nvPr>
        </p:nvGraphicFramePr>
        <p:xfrm>
          <a:off x="816759" y="1502228"/>
          <a:ext cx="5761323" cy="314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Down Arrow 1"/>
          <p:cNvSpPr/>
          <p:nvPr/>
        </p:nvSpPr>
        <p:spPr bwMode="auto">
          <a:xfrm flipV="1">
            <a:off x="1998501" y="4597367"/>
            <a:ext cx="247650" cy="142584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Down Arrow 8"/>
          <p:cNvSpPr/>
          <p:nvPr/>
        </p:nvSpPr>
        <p:spPr bwMode="auto">
          <a:xfrm flipV="1">
            <a:off x="2962664" y="4588036"/>
            <a:ext cx="247650" cy="142584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003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Market Review/Expectation (2/)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US" altLang="en-US" sz="2000" dirty="0"/>
              <a:t>Spending forecast - global market for commercial robotics 2005-2025</a:t>
            </a:r>
          </a:p>
          <a:p>
            <a:pPr marL="341313" indent="-341313"/>
            <a:endParaRPr lang="en-GB" altLang="en-US" sz="2000" dirty="0" smtClean="0"/>
          </a:p>
          <a:p>
            <a:pPr marL="341313" indent="-341313"/>
            <a:endParaRPr lang="en-GB" altLang="en-US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931389" y="4320774"/>
            <a:ext cx="19606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Source(s): </a:t>
            </a:r>
            <a:r>
              <a:rPr lang="en-US" sz="800" dirty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BCG; ID </a:t>
            </a:r>
            <a:r>
              <a:rPr lang="en-US" sz="800" dirty="0" smtClean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441964; 2017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ChartObject"/>
          <p:cNvGraphicFramePr/>
          <p:nvPr>
            <p:extLst>
              <p:ext uri="{D42A27DB-BD31-4B8C-83A1-F6EECF244321}">
                <p14:modId xmlns:p14="http://schemas.microsoft.com/office/powerpoint/2010/main" val="3086768606"/>
              </p:ext>
            </p:extLst>
          </p:nvPr>
        </p:nvGraphicFramePr>
        <p:xfrm>
          <a:off x="750405" y="1566380"/>
          <a:ext cx="5286502" cy="3030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84050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Market Review/Expectation (3/)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US" altLang="en-US" sz="2000" dirty="0"/>
              <a:t>Sales of professional use service robots worldwide 2016-2018</a:t>
            </a:r>
          </a:p>
          <a:p>
            <a:pPr marL="341313" indent="-341313"/>
            <a:endParaRPr lang="en-GB" altLang="en-US" sz="2000" dirty="0" smtClean="0"/>
          </a:p>
          <a:p>
            <a:pPr marL="341313" indent="-341313"/>
            <a:endParaRPr lang="en-GB" altLang="en-US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931389" y="4320774"/>
            <a:ext cx="19606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Source(s): </a:t>
            </a:r>
            <a:r>
              <a:rPr lang="en-US" sz="800" dirty="0">
                <a:solidFill>
                  <a:srgbClr val="555555"/>
                </a:solidFill>
                <a:latin typeface="Open Sans"/>
              </a:rPr>
              <a:t>IFR; ID </a:t>
            </a:r>
            <a:r>
              <a:rPr lang="en-US" sz="800" dirty="0" smtClean="0">
                <a:solidFill>
                  <a:srgbClr val="555555"/>
                </a:solidFill>
                <a:latin typeface="Open Sans"/>
              </a:rPr>
              <a:t>726670</a:t>
            </a:r>
            <a:r>
              <a:rPr lang="en-US" sz="800" dirty="0" smtClean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2019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own Arrow 1"/>
          <p:cNvSpPr/>
          <p:nvPr/>
        </p:nvSpPr>
        <p:spPr bwMode="auto">
          <a:xfrm rot="5400000" flipV="1">
            <a:off x="1699922" y="3766943"/>
            <a:ext cx="247650" cy="142584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Down Arrow 8"/>
          <p:cNvSpPr/>
          <p:nvPr/>
        </p:nvSpPr>
        <p:spPr bwMode="auto">
          <a:xfrm rot="5400000" flipV="1">
            <a:off x="4519467" y="2647268"/>
            <a:ext cx="247650" cy="142584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1" name="ChartObject"/>
          <p:cNvGraphicFramePr/>
          <p:nvPr>
            <p:extLst>
              <p:ext uri="{D42A27DB-BD31-4B8C-83A1-F6EECF244321}">
                <p14:modId xmlns:p14="http://schemas.microsoft.com/office/powerpoint/2010/main" val="101726679"/>
              </p:ext>
            </p:extLst>
          </p:nvPr>
        </p:nvGraphicFramePr>
        <p:xfrm>
          <a:off x="741074" y="1578482"/>
          <a:ext cx="5265394" cy="3018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114586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Market Review/Expectation (4/)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US" altLang="en-US" sz="2000" dirty="0"/>
              <a:t>Companies with the most robotics </a:t>
            </a:r>
            <a:r>
              <a:rPr lang="en-US" altLang="en-US" sz="2000" dirty="0" smtClean="0"/>
              <a:t>R&amp;D </a:t>
            </a:r>
            <a:r>
              <a:rPr lang="en-US" altLang="en-US" sz="2000" dirty="0"/>
              <a:t>worldwide 2010-2019</a:t>
            </a:r>
          </a:p>
          <a:p>
            <a:pPr marL="341313" indent="-341313"/>
            <a:endParaRPr lang="en-GB" altLang="en-US" sz="2000" dirty="0" smtClean="0"/>
          </a:p>
          <a:p>
            <a:pPr marL="341313" indent="-341313"/>
            <a:endParaRPr lang="en-GB" altLang="en-US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931389" y="4320774"/>
            <a:ext cx="1960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555555"/>
                </a:solidFill>
                <a:latin typeface="Open Sans"/>
              </a:rPr>
              <a:t>Source(s): </a:t>
            </a:r>
            <a:r>
              <a:rPr lang="en-US" sz="800" dirty="0" smtClean="0">
                <a:solidFill>
                  <a:srgbClr val="555555"/>
                </a:solidFill>
                <a:latin typeface="Open Sans"/>
              </a:rPr>
              <a:t>LexisNexis; </a:t>
            </a:r>
            <a:r>
              <a:rPr lang="en-US" sz="800" dirty="0">
                <a:solidFill>
                  <a:srgbClr val="555555"/>
                </a:solidFill>
                <a:latin typeface="Open Sans"/>
                <a:hlinkClick r:id="rId3"/>
              </a:rPr>
              <a:t>ID </a:t>
            </a:r>
            <a:r>
              <a:rPr lang="en-US" sz="800" dirty="0" smtClean="0">
                <a:solidFill>
                  <a:srgbClr val="555555"/>
                </a:solidFill>
                <a:latin typeface="Open Sans"/>
                <a:hlinkClick r:id="rId3"/>
              </a:rPr>
              <a:t>1032665</a:t>
            </a:r>
            <a:r>
              <a:rPr lang="en-US" sz="800" dirty="0" smtClean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2019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ChartObject"/>
          <p:cNvGraphicFramePr/>
          <p:nvPr>
            <p:extLst>
              <p:ext uri="{D42A27DB-BD31-4B8C-83A1-F6EECF244321}">
                <p14:modId xmlns:p14="http://schemas.microsoft.com/office/powerpoint/2010/main" val="348172525"/>
              </p:ext>
            </p:extLst>
          </p:nvPr>
        </p:nvGraphicFramePr>
        <p:xfrm>
          <a:off x="992999" y="1576714"/>
          <a:ext cx="7124633" cy="3047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114586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736276"/>
          </a:xfrm>
        </p:spPr>
        <p:txBody>
          <a:bodyPr/>
          <a:lstStyle/>
          <a:p>
            <a:r>
              <a:rPr lang="en-GB" altLang="en-US" dirty="0"/>
              <a:t>Service-Oriented </a:t>
            </a:r>
            <a:r>
              <a:rPr lang="en-GB" altLang="en-US" dirty="0" smtClean="0"/>
              <a:t>Robots (1/)</a:t>
            </a:r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787585"/>
            <a:ext cx="8388350" cy="3925704"/>
          </a:xfrm>
        </p:spPr>
        <p:txBody>
          <a:bodyPr/>
          <a:lstStyle/>
          <a:p>
            <a:pPr marL="341313" indent="-341313"/>
            <a:r>
              <a:rPr lang="en-GB" altLang="en-US" sz="2000" dirty="0" smtClean="0"/>
              <a:t>Assisting Human</a:t>
            </a:r>
          </a:p>
          <a:p>
            <a:pPr marL="739815" lvl="1" indent="-341313"/>
            <a:r>
              <a:rPr lang="en-GB" altLang="en-US" sz="1600" dirty="0" smtClean="0"/>
              <a:t>Independent roles</a:t>
            </a:r>
          </a:p>
          <a:p>
            <a:pPr marL="1139865" lvl="2" indent="-341313"/>
            <a:r>
              <a:rPr lang="en-GB" altLang="en-US" sz="1200" dirty="0" smtClean="0"/>
              <a:t>Timely Response to Unexpected/Unpredictable Factors: anything in direct confrontation of human customers</a:t>
            </a:r>
          </a:p>
          <a:p>
            <a:pPr marL="1139865" lvl="2" indent="-341313"/>
            <a:r>
              <a:rPr lang="en-GB" altLang="en-US" sz="1200" dirty="0" smtClean="0"/>
              <a:t>Random Factors : Customer’s requests are not always formalized; in nature, they make scheduling more difficult as unexpected outcome/delay will </a:t>
            </a:r>
            <a:r>
              <a:rPr lang="en-GB" altLang="en-US" sz="1200" i="1" dirty="0" smtClean="0">
                <a:solidFill>
                  <a:srgbClr val="7030A0"/>
                </a:solidFill>
              </a:rPr>
              <a:t>in turn cause </a:t>
            </a:r>
            <a:r>
              <a:rPr lang="en-GB" altLang="en-US" sz="1200" dirty="0" smtClean="0"/>
              <a:t>a 2</a:t>
            </a:r>
            <a:r>
              <a:rPr lang="en-GB" altLang="en-US" sz="1200" baseline="30000" dirty="0" smtClean="0"/>
              <a:t>nd</a:t>
            </a:r>
            <a:r>
              <a:rPr lang="en-GB" altLang="en-US" sz="1200" dirty="0" smtClean="0"/>
              <a:t> delay to happen in the following array of work tasks;</a:t>
            </a:r>
          </a:p>
          <a:p>
            <a:pPr marL="739815" lvl="1" indent="-341313"/>
            <a:r>
              <a:rPr lang="en-GB" altLang="en-US" sz="1600" dirty="0" smtClean="0"/>
              <a:t>Collaborate in a group of robots</a:t>
            </a:r>
          </a:p>
          <a:p>
            <a:pPr marL="1139865" lvl="2" indent="-341313"/>
            <a:r>
              <a:rPr lang="en-GB" altLang="en-US" sz="1200" dirty="0" smtClean="0"/>
              <a:t>A group of robots may have different roles in different service zones: different zones have different task arrivals, queue lengths, waiting times, etc.</a:t>
            </a:r>
          </a:p>
          <a:p>
            <a:pPr marL="1139865" lvl="2" indent="-341313"/>
            <a:r>
              <a:rPr lang="en-GB" altLang="en-US" sz="1200" dirty="0" smtClean="0"/>
              <a:t>Collaboration, coordination is needed</a:t>
            </a:r>
          </a:p>
        </p:txBody>
      </p:sp>
      <p:sp>
        <p:nvSpPr>
          <p:cNvPr id="8198" name="TextBox 8197"/>
          <p:cNvSpPr txBox="1"/>
          <p:nvPr/>
        </p:nvSpPr>
        <p:spPr>
          <a:xfrm>
            <a:off x="474025" y="1435008"/>
            <a:ext cx="6944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unknown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0699" y="1627837"/>
            <a:ext cx="6174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random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3181" y="2341625"/>
            <a:ext cx="7825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m</a:t>
            </a:r>
            <a:r>
              <a:rPr lang="en-US" dirty="0" smtClean="0">
                <a:solidFill>
                  <a:srgbClr val="7030A0"/>
                </a:solidFill>
              </a:rPr>
              <a:t>ulti-party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09855" y="2734674"/>
            <a:ext cx="9076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collaboration</a:t>
            </a:r>
            <a:endParaRPr lang="en-US" dirty="0">
              <a:solidFill>
                <a:srgbClr val="7030A0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449585" y="2808365"/>
            <a:ext cx="5951729" cy="1965460"/>
            <a:chOff x="2449585" y="2808365"/>
            <a:chExt cx="5951729" cy="1965460"/>
          </a:xfrm>
        </p:grpSpPr>
        <p:grpSp>
          <p:nvGrpSpPr>
            <p:cNvPr id="8199" name="Group 8198"/>
            <p:cNvGrpSpPr/>
            <p:nvPr/>
          </p:nvGrpSpPr>
          <p:grpSpPr>
            <a:xfrm>
              <a:off x="2449585" y="3019302"/>
              <a:ext cx="5951729" cy="1754523"/>
              <a:chOff x="2449585" y="3019302"/>
              <a:chExt cx="5951729" cy="1754523"/>
            </a:xfrm>
          </p:grpSpPr>
          <p:sp>
            <p:nvSpPr>
              <p:cNvPr id="39" name="Rounded Rectangle 38"/>
              <p:cNvSpPr/>
              <p:nvPr/>
            </p:nvSpPr>
            <p:spPr bwMode="auto">
              <a:xfrm>
                <a:off x="4929543" y="3019302"/>
                <a:ext cx="2145438" cy="1527603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196" name="Rounded Rectangle 8195"/>
              <p:cNvSpPr/>
              <p:nvPr/>
            </p:nvSpPr>
            <p:spPr bwMode="auto">
              <a:xfrm>
                <a:off x="2449585" y="3056909"/>
                <a:ext cx="2479957" cy="1489996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  <a:alpha val="7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" name="Oval 1"/>
              <p:cNvSpPr/>
              <p:nvPr/>
            </p:nvSpPr>
            <p:spPr bwMode="auto">
              <a:xfrm>
                <a:off x="3453749" y="3412153"/>
                <a:ext cx="233266" cy="233266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1</a:t>
                </a:r>
              </a:p>
            </p:txBody>
          </p:sp>
          <p:sp>
            <p:nvSpPr>
              <p:cNvPr id="5" name="Oval 4"/>
              <p:cNvSpPr/>
              <p:nvPr/>
            </p:nvSpPr>
            <p:spPr bwMode="auto">
              <a:xfrm>
                <a:off x="3457054" y="4034195"/>
                <a:ext cx="233266" cy="233266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2</a:t>
                </a:r>
              </a:p>
            </p:txBody>
          </p:sp>
          <p:sp>
            <p:nvSpPr>
              <p:cNvPr id="8" name="Oval 7"/>
              <p:cNvSpPr/>
              <p:nvPr/>
            </p:nvSpPr>
            <p:spPr bwMode="auto">
              <a:xfrm>
                <a:off x="6116083" y="3295520"/>
                <a:ext cx="233266" cy="233266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a</a:t>
                </a:r>
              </a:p>
            </p:txBody>
          </p:sp>
          <p:sp>
            <p:nvSpPr>
              <p:cNvPr id="9" name="Oval 8"/>
              <p:cNvSpPr/>
              <p:nvPr/>
            </p:nvSpPr>
            <p:spPr bwMode="auto">
              <a:xfrm>
                <a:off x="6116083" y="3760885"/>
                <a:ext cx="233266" cy="233266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b</a:t>
                </a:r>
              </a:p>
            </p:txBody>
          </p:sp>
          <p:sp>
            <p:nvSpPr>
              <p:cNvPr id="3" name="Rectangle 2"/>
              <p:cNvSpPr/>
              <p:nvPr/>
            </p:nvSpPr>
            <p:spPr bwMode="auto">
              <a:xfrm>
                <a:off x="4812909" y="3644641"/>
                <a:ext cx="233266" cy="37789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2770152" y="3446300"/>
                <a:ext cx="517136" cy="233266"/>
                <a:chOff x="3019943" y="3548030"/>
                <a:chExt cx="517136" cy="233266"/>
              </a:xfrm>
            </p:grpSpPr>
            <p:sp>
              <p:nvSpPr>
                <p:cNvPr id="12" name="Rectangle 11"/>
                <p:cNvSpPr/>
                <p:nvPr/>
              </p:nvSpPr>
              <p:spPr bwMode="auto">
                <a:xfrm>
                  <a:off x="3019943" y="3548030"/>
                  <a:ext cx="65315" cy="2332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3" name="Rectangle 12"/>
                <p:cNvSpPr/>
                <p:nvPr/>
              </p:nvSpPr>
              <p:spPr bwMode="auto">
                <a:xfrm>
                  <a:off x="3085258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4" name="Rectangle 13"/>
                <p:cNvSpPr/>
                <p:nvPr/>
              </p:nvSpPr>
              <p:spPr bwMode="auto">
                <a:xfrm>
                  <a:off x="3149210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5" name="Rectangle 14"/>
                <p:cNvSpPr/>
                <p:nvPr/>
              </p:nvSpPr>
              <p:spPr bwMode="auto">
                <a:xfrm>
                  <a:off x="3214525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6" name="Rectangle 15"/>
                <p:cNvSpPr/>
                <p:nvPr/>
              </p:nvSpPr>
              <p:spPr bwMode="auto">
                <a:xfrm>
                  <a:off x="3277182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7" name="Rectangle 16"/>
                <p:cNvSpPr/>
                <p:nvPr/>
              </p:nvSpPr>
              <p:spPr bwMode="auto">
                <a:xfrm>
                  <a:off x="3342497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8" name="Rectangle 17"/>
                <p:cNvSpPr/>
                <p:nvPr/>
              </p:nvSpPr>
              <p:spPr bwMode="auto">
                <a:xfrm>
                  <a:off x="3406449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9" name="Rectangle 18"/>
                <p:cNvSpPr/>
                <p:nvPr/>
              </p:nvSpPr>
              <p:spPr bwMode="auto">
                <a:xfrm>
                  <a:off x="3471764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  <p:grpSp>
            <p:nvGrpSpPr>
              <p:cNvPr id="10" name="Group 9"/>
              <p:cNvGrpSpPr/>
              <p:nvPr/>
            </p:nvGrpSpPr>
            <p:grpSpPr>
              <a:xfrm>
                <a:off x="2768823" y="4034195"/>
                <a:ext cx="517136" cy="233266"/>
                <a:chOff x="3019943" y="4039378"/>
                <a:chExt cx="517136" cy="233266"/>
              </a:xfrm>
            </p:grpSpPr>
            <p:sp>
              <p:nvSpPr>
                <p:cNvPr id="20" name="Rectangle 19"/>
                <p:cNvSpPr/>
                <p:nvPr/>
              </p:nvSpPr>
              <p:spPr bwMode="auto">
                <a:xfrm>
                  <a:off x="3019943" y="4039378"/>
                  <a:ext cx="65315" cy="2332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1" name="Rectangle 20"/>
                <p:cNvSpPr/>
                <p:nvPr/>
              </p:nvSpPr>
              <p:spPr bwMode="auto">
                <a:xfrm>
                  <a:off x="3085258" y="4039378"/>
                  <a:ext cx="65315" cy="2332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2" name="Rectangle 21"/>
                <p:cNvSpPr/>
                <p:nvPr/>
              </p:nvSpPr>
              <p:spPr bwMode="auto">
                <a:xfrm>
                  <a:off x="3149210" y="4039378"/>
                  <a:ext cx="65315" cy="2332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3" name="Rectangle 22"/>
                <p:cNvSpPr/>
                <p:nvPr/>
              </p:nvSpPr>
              <p:spPr bwMode="auto">
                <a:xfrm>
                  <a:off x="3214525" y="4039378"/>
                  <a:ext cx="65315" cy="233266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4" name="Rectangle 23"/>
                <p:cNvSpPr/>
                <p:nvPr/>
              </p:nvSpPr>
              <p:spPr bwMode="auto">
                <a:xfrm>
                  <a:off x="3277182" y="4039378"/>
                  <a:ext cx="65315" cy="233266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 bwMode="auto">
                <a:xfrm>
                  <a:off x="3342497" y="4039378"/>
                  <a:ext cx="65315" cy="233266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6" name="Rectangle 25"/>
                <p:cNvSpPr/>
                <p:nvPr/>
              </p:nvSpPr>
              <p:spPr bwMode="auto">
                <a:xfrm>
                  <a:off x="3406449" y="4039378"/>
                  <a:ext cx="65315" cy="233266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7" name="Rectangle 26"/>
                <p:cNvSpPr/>
                <p:nvPr/>
              </p:nvSpPr>
              <p:spPr bwMode="auto">
                <a:xfrm>
                  <a:off x="3471764" y="4039378"/>
                  <a:ext cx="65315" cy="233266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  <p:sp>
            <p:nvSpPr>
              <p:cNvPr id="28" name="TextBox 27"/>
              <p:cNvSpPr txBox="1"/>
              <p:nvPr/>
            </p:nvSpPr>
            <p:spPr>
              <a:xfrm>
                <a:off x="2756647" y="3212290"/>
                <a:ext cx="69602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Item #1, λ</a:t>
                </a:r>
                <a:r>
                  <a:rPr lang="en-US" sz="800" baseline="-25000" dirty="0" smtClean="0"/>
                  <a:t>1</a:t>
                </a:r>
                <a:endParaRPr lang="en-US" sz="800" baseline="-25000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760693" y="4288241"/>
                <a:ext cx="67678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Item #2</a:t>
                </a:r>
                <a:r>
                  <a:rPr lang="en-US" sz="800" dirty="0"/>
                  <a:t>, </a:t>
                </a:r>
                <a:r>
                  <a:rPr lang="en-US" sz="800" dirty="0" smtClean="0"/>
                  <a:t>λ</a:t>
                </a:r>
                <a:r>
                  <a:rPr lang="en-US" sz="800" baseline="-25000" dirty="0" smtClean="0"/>
                  <a:t>2</a:t>
                </a:r>
                <a:endParaRPr lang="en-US" sz="800" dirty="0"/>
              </a:p>
            </p:txBody>
          </p:sp>
          <p:cxnSp>
            <p:nvCxnSpPr>
              <p:cNvPr id="30" name="Straight Arrow Connector 29"/>
              <p:cNvCxnSpPr/>
              <p:nvPr/>
            </p:nvCxnSpPr>
            <p:spPr bwMode="auto">
              <a:xfrm>
                <a:off x="3811173" y="3562933"/>
                <a:ext cx="874353" cy="214816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8193" name="Straight Arrow Connector 8192"/>
              <p:cNvCxnSpPr/>
              <p:nvPr/>
            </p:nvCxnSpPr>
            <p:spPr bwMode="auto">
              <a:xfrm flipV="1">
                <a:off x="3811173" y="3944611"/>
                <a:ext cx="874353" cy="206217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36" name="Straight Arrow Connector 35"/>
              <p:cNvCxnSpPr/>
              <p:nvPr/>
            </p:nvCxnSpPr>
            <p:spPr bwMode="auto">
              <a:xfrm flipV="1">
                <a:off x="5164974" y="3473349"/>
                <a:ext cx="874353" cy="206217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37" name="Straight Arrow Connector 36"/>
              <p:cNvCxnSpPr/>
              <p:nvPr/>
            </p:nvCxnSpPr>
            <p:spPr bwMode="auto">
              <a:xfrm>
                <a:off x="5200215" y="3817057"/>
                <a:ext cx="837288" cy="33058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40" name="TextBox 39"/>
              <p:cNvSpPr txBox="1"/>
              <p:nvPr/>
            </p:nvSpPr>
            <p:spPr>
              <a:xfrm>
                <a:off x="3450907" y="3056908"/>
                <a:ext cx="86754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Service zone 1</a:t>
                </a:r>
                <a:endParaRPr lang="en-US" sz="800" baseline="-25000" dirty="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414184" y="3019302"/>
                <a:ext cx="143821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Service zone 2 (customers)</a:t>
                </a:r>
                <a:endParaRPr lang="en-US" sz="800" baseline="-25000" dirty="0"/>
              </a:p>
            </p:txBody>
          </p:sp>
          <p:sp>
            <p:nvSpPr>
              <p:cNvPr id="42" name="Oval 41"/>
              <p:cNvSpPr/>
              <p:nvPr/>
            </p:nvSpPr>
            <p:spPr bwMode="auto">
              <a:xfrm>
                <a:off x="6116082" y="4208967"/>
                <a:ext cx="233266" cy="233266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c</a:t>
                </a:r>
              </a:p>
            </p:txBody>
          </p:sp>
          <p:cxnSp>
            <p:nvCxnSpPr>
              <p:cNvPr id="43" name="Straight Arrow Connector 42"/>
              <p:cNvCxnSpPr/>
              <p:nvPr/>
            </p:nvCxnSpPr>
            <p:spPr bwMode="auto">
              <a:xfrm>
                <a:off x="5181682" y="3994151"/>
                <a:ext cx="874353" cy="214816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45" name="TextBox 44"/>
              <p:cNvSpPr txBox="1"/>
              <p:nvPr/>
            </p:nvSpPr>
            <p:spPr>
              <a:xfrm rot="792590">
                <a:off x="3767870" y="3474068"/>
                <a:ext cx="99899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rel. more frequent</a:t>
                </a:r>
                <a:endParaRPr lang="en-US" sz="800" baseline="-25000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 rot="20804890">
                <a:off x="3716943" y="4020532"/>
                <a:ext cx="94769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rel. less frequent</a:t>
                </a:r>
                <a:endParaRPr lang="en-US" sz="800" baseline="-25000" dirty="0"/>
              </a:p>
            </p:txBody>
          </p:sp>
          <p:sp>
            <p:nvSpPr>
              <p:cNvPr id="47" name="Down Arrow 46"/>
              <p:cNvSpPr/>
              <p:nvPr/>
            </p:nvSpPr>
            <p:spPr bwMode="auto">
              <a:xfrm flipV="1">
                <a:off x="5724132" y="4404321"/>
                <a:ext cx="247650" cy="142584"/>
              </a:xfrm>
              <a:prstGeom prst="downArrow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5602150" y="4558381"/>
                <a:ext cx="279916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Different event rates (caused by customers, etc.), failures</a:t>
                </a:r>
                <a:endParaRPr lang="en-US" sz="800" baseline="-25000" dirty="0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945224" y="2808365"/>
              <a:ext cx="2912231" cy="417322"/>
              <a:chOff x="4945224" y="2808365"/>
              <a:chExt cx="2912231" cy="417322"/>
            </a:xfrm>
          </p:grpSpPr>
          <p:sp>
            <p:nvSpPr>
              <p:cNvPr id="54" name="Oval 53"/>
              <p:cNvSpPr/>
              <p:nvPr/>
            </p:nvSpPr>
            <p:spPr bwMode="auto">
              <a:xfrm>
                <a:off x="7193125" y="2992421"/>
                <a:ext cx="664330" cy="233266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800" dirty="0" smtClean="0"/>
                  <a:t>MEC</a:t>
                </a:r>
                <a:endParaRPr kumimoji="0" 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" name="Freeform 3"/>
              <p:cNvSpPr/>
              <p:nvPr/>
            </p:nvSpPr>
            <p:spPr bwMode="auto">
              <a:xfrm>
                <a:off x="4945224" y="2808365"/>
                <a:ext cx="2304662" cy="233415"/>
              </a:xfrm>
              <a:custGeom>
                <a:avLst/>
                <a:gdLst>
                  <a:gd name="connsiteX0" fmla="*/ 0 w 2304662"/>
                  <a:gd name="connsiteY0" fmla="*/ 205423 h 233415"/>
                  <a:gd name="connsiteX1" fmla="*/ 1287625 w 2304662"/>
                  <a:gd name="connsiteY1" fmla="*/ 149 h 233415"/>
                  <a:gd name="connsiteX2" fmla="*/ 2304662 w 2304662"/>
                  <a:gd name="connsiteY2" fmla="*/ 233415 h 23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4662" h="233415">
                    <a:moveTo>
                      <a:pt x="0" y="205423"/>
                    </a:moveTo>
                    <a:cubicBezTo>
                      <a:pt x="451757" y="100453"/>
                      <a:pt x="903515" y="-4516"/>
                      <a:pt x="1287625" y="149"/>
                    </a:cubicBezTo>
                    <a:cubicBezTo>
                      <a:pt x="1671735" y="4814"/>
                      <a:pt x="2093168" y="185207"/>
                      <a:pt x="2304662" y="233415"/>
                    </a:cubicBezTo>
                  </a:path>
                </a:pathLst>
              </a:cu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3711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736276"/>
          </a:xfrm>
        </p:spPr>
        <p:txBody>
          <a:bodyPr/>
          <a:lstStyle/>
          <a:p>
            <a:r>
              <a:rPr lang="en-GB" altLang="en-US" dirty="0"/>
              <a:t>Service-Oriented </a:t>
            </a:r>
            <a:r>
              <a:rPr lang="en-GB" altLang="en-US" dirty="0" smtClean="0"/>
              <a:t>Robots (2/)</a:t>
            </a:r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787585"/>
            <a:ext cx="8388350" cy="3925704"/>
          </a:xfrm>
        </p:spPr>
        <p:txBody>
          <a:bodyPr/>
          <a:lstStyle/>
          <a:p>
            <a:pPr marL="341313" indent="-341313"/>
            <a:r>
              <a:rPr lang="en-GB" altLang="en-US" sz="2000" dirty="0" smtClean="0">
                <a:solidFill>
                  <a:srgbClr val="006600"/>
                </a:solidFill>
              </a:rPr>
              <a:t>Autonomic </a:t>
            </a:r>
            <a:r>
              <a:rPr lang="en-GB" altLang="en-US" sz="2000" dirty="0">
                <a:solidFill>
                  <a:srgbClr val="006600"/>
                </a:solidFill>
              </a:rPr>
              <a:t>communication</a:t>
            </a:r>
            <a:r>
              <a:rPr lang="en-GB" altLang="en-US" sz="2000" dirty="0" smtClean="0">
                <a:solidFill>
                  <a:srgbClr val="006600"/>
                </a:solidFill>
              </a:rPr>
              <a:t>:</a:t>
            </a:r>
          </a:p>
          <a:p>
            <a:pPr marL="739815" lvl="1" indent="-341313"/>
            <a:r>
              <a:rPr lang="en-US" altLang="en-US" sz="1400" i="1" dirty="0" smtClean="0"/>
              <a:t>Robot Control: </a:t>
            </a:r>
            <a:r>
              <a:rPr lang="en-US" altLang="en-US" sz="1400" i="1" dirty="0"/>
              <a:t>MEC server can remotely control (controlled mode) or authorize robots to </a:t>
            </a:r>
            <a:r>
              <a:rPr lang="en-US" altLang="en-US" sz="1400" i="1" dirty="0" smtClean="0"/>
              <a:t>control themselves </a:t>
            </a:r>
            <a:r>
              <a:rPr lang="en-US" altLang="en-US" sz="1400" i="1" dirty="0"/>
              <a:t>autonomously (committed mode</a:t>
            </a:r>
            <a:r>
              <a:rPr lang="en-US" altLang="en-US" sz="1400" i="1" dirty="0" smtClean="0"/>
              <a:t>);</a:t>
            </a:r>
          </a:p>
          <a:p>
            <a:pPr marL="739815" lvl="1" indent="-341313"/>
            <a:r>
              <a:rPr lang="en-GB" altLang="en-US" sz="1600" dirty="0" smtClean="0"/>
              <a:t>Network/service’s </a:t>
            </a:r>
            <a:r>
              <a:rPr lang="en-GB" altLang="en-US" sz="1600" dirty="0" smtClean="0"/>
              <a:t>capability to cope with </a:t>
            </a:r>
            <a:r>
              <a:rPr lang="en-GB" altLang="en-US" sz="1600" dirty="0" smtClean="0">
                <a:solidFill>
                  <a:srgbClr val="7030A0"/>
                </a:solidFill>
              </a:rPr>
              <a:t>unexpected events</a:t>
            </a:r>
            <a:r>
              <a:rPr lang="en-GB" altLang="en-US" sz="1600" dirty="0" smtClean="0"/>
              <a:t>, </a:t>
            </a:r>
            <a:r>
              <a:rPr lang="en-GB" altLang="en-US" sz="1600" dirty="0" smtClean="0"/>
              <a:t>including </a:t>
            </a:r>
            <a:r>
              <a:rPr lang="en-GB" altLang="en-US" sz="1600" dirty="0" smtClean="0"/>
              <a:t>breakdown and functional failures, and </a:t>
            </a:r>
            <a:r>
              <a:rPr lang="en-GB" altLang="en-US" sz="1600" dirty="0" smtClean="0">
                <a:solidFill>
                  <a:srgbClr val="7030A0"/>
                </a:solidFill>
              </a:rPr>
              <a:t>precursory indications</a:t>
            </a:r>
            <a:endParaRPr lang="en-GB" altLang="en-US" sz="1600" dirty="0" smtClean="0"/>
          </a:p>
          <a:p>
            <a:pPr marL="1139865" lvl="2" indent="-341313"/>
            <a:r>
              <a:rPr lang="en-GB" altLang="en-US" sz="1600" dirty="0" smtClean="0"/>
              <a:t>[unknown] Timely </a:t>
            </a:r>
            <a:r>
              <a:rPr lang="en-GB" altLang="en-US" sz="1600" dirty="0"/>
              <a:t>Response to Unexpected/Unpredictable Factors</a:t>
            </a:r>
          </a:p>
          <a:p>
            <a:pPr marL="1139865" lvl="2" indent="-341313"/>
            <a:r>
              <a:rPr lang="en-GB" altLang="en-US" sz="1600" dirty="0" smtClean="0"/>
              <a:t>[random] Random Factors: caused by human or by robots (e.g., failure, accident)</a:t>
            </a:r>
          </a:p>
          <a:p>
            <a:pPr marL="739815" lvl="1" indent="-341313"/>
            <a:r>
              <a:rPr lang="en-GB" altLang="en-US" sz="1600" dirty="0" smtClean="0"/>
              <a:t>The Objective: to avoid or to quickly recover </a:t>
            </a:r>
            <a:r>
              <a:rPr lang="en-GB" altLang="en-US" sz="1600" dirty="0" smtClean="0"/>
              <a:t>from </a:t>
            </a:r>
            <a:r>
              <a:rPr lang="en-GB" altLang="en-US" sz="1600" dirty="0" smtClean="0">
                <a:solidFill>
                  <a:srgbClr val="7030A0"/>
                </a:solidFill>
              </a:rPr>
              <a:t>interruptions </a:t>
            </a:r>
            <a:r>
              <a:rPr lang="en-GB" altLang="en-US" sz="1600" dirty="0" smtClean="0">
                <a:solidFill>
                  <a:srgbClr val="7030A0"/>
                </a:solidFill>
              </a:rPr>
              <a:t>of robot services</a:t>
            </a:r>
          </a:p>
          <a:p>
            <a:pPr marL="739815" lvl="1" indent="-341313"/>
            <a:r>
              <a:rPr lang="en-US" altLang="en-US" sz="1600" dirty="0" smtClean="0"/>
              <a:t>transport-layer support to cope with “unknown/random” events that can disturb communications, which can help reduce both service/operation interruptions and human worker’s dependency.</a:t>
            </a:r>
          </a:p>
          <a:p>
            <a:pPr marL="739815" lvl="1" indent="-341313"/>
            <a:endParaRPr lang="en-US" altLang="en-US" sz="1600" dirty="0"/>
          </a:p>
          <a:p>
            <a:pPr marL="739815" lvl="1" indent="-341313"/>
            <a:r>
              <a:rPr lang="en-GB" sz="1400" dirty="0" smtClean="0"/>
              <a:t>Note: Compared </a:t>
            </a:r>
            <a:r>
              <a:rPr lang="en-GB" sz="1400" dirty="0"/>
              <a:t>to application </a:t>
            </a:r>
            <a:r>
              <a:rPr lang="en-GB" sz="1400" dirty="0" smtClean="0"/>
              <a:t>layer-oriented support</a:t>
            </a:r>
            <a:r>
              <a:rPr lang="en-GB" sz="1400" dirty="0"/>
              <a:t>, transport </a:t>
            </a:r>
            <a:r>
              <a:rPr lang="en-GB" sz="1400" dirty="0" smtClean="0"/>
              <a:t>layer-oriented </a:t>
            </a:r>
            <a:r>
              <a:rPr lang="en-GB" sz="1400" dirty="0"/>
              <a:t>support is known to be more efficient in terms of latency and computational load as not all the data </a:t>
            </a:r>
            <a:r>
              <a:rPr lang="en-GB" sz="1400" dirty="0" smtClean="0"/>
              <a:t>need </a:t>
            </a:r>
            <a:r>
              <a:rPr lang="en-GB" sz="1400" dirty="0"/>
              <a:t>be handled in application layer.</a:t>
            </a: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126786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736276"/>
          </a:xfrm>
        </p:spPr>
        <p:txBody>
          <a:bodyPr/>
          <a:lstStyle/>
          <a:p>
            <a:r>
              <a:rPr lang="en-GB" altLang="en-US" dirty="0"/>
              <a:t>Service-Oriented </a:t>
            </a:r>
            <a:r>
              <a:rPr lang="en-GB" altLang="en-US" dirty="0" smtClean="0"/>
              <a:t>Robots (3/)</a:t>
            </a:r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787585"/>
            <a:ext cx="8388350" cy="3925704"/>
          </a:xfrm>
        </p:spPr>
        <p:txBody>
          <a:bodyPr/>
          <a:lstStyle/>
          <a:p>
            <a:pPr marL="341313" indent="-341313"/>
            <a:r>
              <a:rPr lang="en-GB" altLang="en-US" sz="2000" dirty="0" err="1" smtClean="0">
                <a:solidFill>
                  <a:srgbClr val="006600"/>
                </a:solidFill>
              </a:rPr>
              <a:t>MuD</a:t>
            </a:r>
            <a:r>
              <a:rPr lang="en-GB" altLang="en-US" sz="2000" dirty="0" smtClean="0">
                <a:solidFill>
                  <a:srgbClr val="006600"/>
                </a:solidFill>
              </a:rPr>
              <a:t>:</a:t>
            </a:r>
          </a:p>
          <a:p>
            <a:pPr marL="741402" lvl="1" indent="-342900">
              <a:buFont typeface="+mj-lt"/>
              <a:buAutoNum type="arabicPeriod"/>
            </a:pPr>
            <a:r>
              <a:rPr lang="en-US" sz="1600" dirty="0"/>
              <a:t>Multi-device (</a:t>
            </a:r>
            <a:r>
              <a:rPr lang="en-US" sz="1600" dirty="0" err="1"/>
              <a:t>MuD</a:t>
            </a:r>
            <a:r>
              <a:rPr lang="en-US" sz="1600" dirty="0"/>
              <a:t>) multi-identity (</a:t>
            </a:r>
            <a:r>
              <a:rPr lang="en-US" sz="1600" dirty="0" err="1"/>
              <a:t>MiD</a:t>
            </a:r>
            <a:r>
              <a:rPr lang="en-US" sz="1600" dirty="0"/>
              <a:t>) support for a service robot authorized to serve multiple human customers </a:t>
            </a:r>
            <a:endParaRPr lang="en-US" sz="1600" dirty="0" smtClean="0"/>
          </a:p>
          <a:p>
            <a:pPr marL="1139865" lvl="2" indent="-341313"/>
            <a:r>
              <a:rPr lang="en-US" altLang="en-US" sz="1600" dirty="0" smtClean="0"/>
              <a:t>Different </a:t>
            </a:r>
            <a:r>
              <a:rPr lang="en-US" altLang="en-US" sz="1600" dirty="0"/>
              <a:t>from an ordinary UE that is typically owned or occupied by </a:t>
            </a:r>
            <a:r>
              <a:rPr lang="en-US" altLang="en-US" sz="1600" dirty="0" smtClean="0"/>
              <a:t>a user</a:t>
            </a:r>
            <a:r>
              <a:rPr lang="en-US" altLang="en-US" sz="1600" dirty="0"/>
              <a:t>, the service-oriented robots are typically not owned but occupied by the using customer. </a:t>
            </a:r>
            <a:endParaRPr lang="en-GB" altLang="en-US" sz="1600" dirty="0" smtClean="0"/>
          </a:p>
          <a:p>
            <a:pPr marL="1139865" lvl="2" indent="-341313"/>
            <a:r>
              <a:rPr lang="en-US" altLang="en-US" sz="1600" dirty="0" smtClean="0"/>
              <a:t>These </a:t>
            </a:r>
            <a:r>
              <a:rPr lang="en-US" altLang="en-US" sz="1600" dirty="0"/>
              <a:t>robots can take multiple tasks in the queue for multiple customers once at a time or in parallel (e.g. operating in foreground and in background) where </a:t>
            </a:r>
            <a:r>
              <a:rPr lang="en-US" altLang="en-US" sz="1600" dirty="0" smtClean="0"/>
              <a:t>multi-device </a:t>
            </a:r>
            <a:r>
              <a:rPr lang="en-US" altLang="en-US" sz="1600" dirty="0"/>
              <a:t>multi-identity </a:t>
            </a:r>
            <a:r>
              <a:rPr lang="en-US" altLang="en-US" sz="1600" dirty="0" smtClean="0"/>
              <a:t>is </a:t>
            </a:r>
            <a:r>
              <a:rPr lang="en-US" altLang="en-US" sz="1600" dirty="0" smtClean="0"/>
              <a:t>applicable</a:t>
            </a:r>
            <a:r>
              <a:rPr lang="en-US" altLang="en-US" sz="1600" dirty="0" smtClean="0"/>
              <a:t>.</a:t>
            </a:r>
          </a:p>
          <a:p>
            <a:pPr marL="741402" lvl="1" indent="-342900">
              <a:buFont typeface="+mj-lt"/>
              <a:buAutoNum type="arabicPeriod"/>
            </a:pPr>
            <a:r>
              <a:rPr lang="en-US" altLang="en-US" sz="1600" dirty="0" smtClean="0"/>
              <a:t>The present </a:t>
            </a:r>
            <a:r>
              <a:rPr lang="en-US" altLang="en-US" sz="1600" dirty="0" err="1" smtClean="0"/>
              <a:t>MuD</a:t>
            </a:r>
            <a:r>
              <a:rPr lang="en-US" altLang="en-US" sz="1600" dirty="0" smtClean="0"/>
              <a:t> requirements are not explicitly described to support a device (e.g., robot) to be used by multiple customers at the same time. </a:t>
            </a:r>
          </a:p>
          <a:p>
            <a:pPr marL="1139865" lvl="2" indent="-341313"/>
            <a:r>
              <a:rPr lang="en-US" altLang="en-US" sz="1600" dirty="0" smtClean="0"/>
              <a:t>Robots are physically moving to serve; beneficial to schedule a </a:t>
            </a:r>
            <a:r>
              <a:rPr lang="en-US" altLang="en-US" sz="1600" dirty="0" smtClean="0">
                <a:solidFill>
                  <a:srgbClr val="006600"/>
                </a:solidFill>
              </a:rPr>
              <a:t>combined trip </a:t>
            </a:r>
            <a:r>
              <a:rPr lang="en-US" altLang="en-US" sz="1600" dirty="0" smtClean="0"/>
              <a:t>so that it can accommodate multiple tasks - it is </a:t>
            </a:r>
            <a:r>
              <a:rPr lang="en-US" altLang="en-US" sz="1600" dirty="0" smtClean="0">
                <a:solidFill>
                  <a:srgbClr val="006600"/>
                </a:solidFill>
              </a:rPr>
              <a:t>energy/time-efficient</a:t>
            </a:r>
            <a:r>
              <a:rPr lang="en-US" altLang="en-US" sz="1600" dirty="0" smtClean="0"/>
              <a:t>.</a:t>
            </a:r>
            <a:endParaRPr lang="en-GB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6974478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The Objective</a:t>
            </a:r>
            <a:endParaRPr lang="en-GB" altLang="en-US" sz="1400" dirty="0" smtClean="0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US" altLang="en-US" sz="1600" dirty="0" smtClean="0"/>
              <a:t>Use </a:t>
            </a:r>
            <a:r>
              <a:rPr lang="en-US" altLang="en-US" sz="1600" dirty="0"/>
              <a:t>cases and potential requirements related to “independent roles” and “cooperative roles</a:t>
            </a:r>
            <a:r>
              <a:rPr lang="en-US" altLang="en-US" sz="1600" dirty="0" smtClean="0"/>
              <a:t>”:</a:t>
            </a:r>
          </a:p>
          <a:p>
            <a:pPr marL="741402" lvl="1" indent="-342900">
              <a:buFont typeface="+mj-lt"/>
              <a:buAutoNum type="arabicPeriod"/>
            </a:pPr>
            <a:r>
              <a:rPr lang="en-US" altLang="en-US" sz="1600" dirty="0" smtClean="0"/>
              <a:t>Autonomic </a:t>
            </a:r>
            <a:r>
              <a:rPr lang="en-US" altLang="en-US" sz="1600" dirty="0"/>
              <a:t>networking/communications for the support of multiple </a:t>
            </a:r>
            <a:r>
              <a:rPr lang="en-US" altLang="en-US" sz="1600" dirty="0" smtClean="0"/>
              <a:t>robots: </a:t>
            </a:r>
            <a:r>
              <a:rPr lang="en-GB" sz="1600" dirty="0"/>
              <a:t>Transport layer support </a:t>
            </a:r>
            <a:r>
              <a:rPr lang="en-GB" sz="1600" dirty="0" smtClean="0"/>
              <a:t> </a:t>
            </a:r>
            <a:r>
              <a:rPr lang="en-US" altLang="en-US" sz="1600" dirty="0" smtClean="0"/>
              <a:t>of </a:t>
            </a:r>
            <a:r>
              <a:rPr lang="en-US" altLang="en-US" sz="1600" dirty="0"/>
              <a:t>robot-initiated communications among multiple robots for both single-hop and multi-hop scenario that can help reduce service and operation interruptions (e.g. due to breakdown/functional failure</a:t>
            </a:r>
            <a:r>
              <a:rPr lang="en-US" altLang="en-US" sz="1600" dirty="0" smtClean="0"/>
              <a:t>)</a:t>
            </a:r>
            <a:endParaRPr lang="en-US" altLang="en-US" sz="1600" dirty="0"/>
          </a:p>
          <a:p>
            <a:pPr marL="741402" lvl="1" indent="-342900">
              <a:buFont typeface="+mj-lt"/>
              <a:buAutoNum type="arabicPeriod"/>
            </a:pPr>
            <a:r>
              <a:rPr lang="en-US" altLang="en-US" sz="1600" dirty="0" smtClean="0"/>
              <a:t>Multi-device </a:t>
            </a:r>
            <a:r>
              <a:rPr lang="en-US" altLang="en-US" sz="1600" dirty="0"/>
              <a:t>(</a:t>
            </a:r>
            <a:r>
              <a:rPr lang="en-US" altLang="en-US" sz="1600" dirty="0" err="1"/>
              <a:t>MuD</a:t>
            </a:r>
            <a:r>
              <a:rPr lang="en-US" altLang="en-US" sz="1600" dirty="0"/>
              <a:t>) multi-identity (</a:t>
            </a:r>
            <a:r>
              <a:rPr lang="en-US" altLang="en-US" sz="1600" dirty="0" err="1"/>
              <a:t>MiD</a:t>
            </a:r>
            <a:r>
              <a:rPr lang="en-US" altLang="en-US" sz="1600" dirty="0"/>
              <a:t>) support for a service robot authorized to serve multiple human customers</a:t>
            </a:r>
            <a:endParaRPr lang="en-US" altLang="en-US" sz="1600" dirty="0"/>
          </a:p>
          <a:p>
            <a:pPr marL="741402" lvl="1" indent="-342900">
              <a:buFont typeface="+mj-lt"/>
              <a:buAutoNum type="arabicPeriod"/>
            </a:pPr>
            <a:r>
              <a:rPr lang="en-US" altLang="en-US" sz="1600" dirty="0" smtClean="0"/>
              <a:t>Distribution </a:t>
            </a:r>
            <a:r>
              <a:rPr lang="en-US" altLang="en-US" sz="1600" dirty="0"/>
              <a:t>of operational records (e.g., a traceable list of task assigned, pending and completed; task information including destination, time, location, schedule) among the related entities (e.g., participating robots in certain task(s</a:t>
            </a:r>
            <a:r>
              <a:rPr lang="en-US" altLang="en-US" sz="1600" dirty="0" smtClean="0"/>
              <a:t>))</a:t>
            </a:r>
          </a:p>
          <a:p>
            <a:pPr marL="741402" lvl="1" indent="-342900">
              <a:buFont typeface="+mj-lt"/>
              <a:buAutoNum type="arabicPeriod"/>
            </a:pPr>
            <a:r>
              <a:rPr lang="en-US" altLang="en-US" sz="1600" dirty="0" smtClean="0"/>
              <a:t>KPIs</a:t>
            </a:r>
            <a:endParaRPr lang="en-US" altLang="en-US" sz="1600" dirty="0"/>
          </a:p>
          <a:p>
            <a:pPr marL="341313" indent="-341313"/>
            <a:r>
              <a:rPr lang="en-US" altLang="en-US" sz="1600" dirty="0" smtClean="0"/>
              <a:t>Gap </a:t>
            </a:r>
            <a:r>
              <a:rPr lang="en-US" altLang="en-US" sz="1600" dirty="0" smtClean="0"/>
              <a:t>analysis</a:t>
            </a:r>
            <a:endParaRPr lang="en-US" alt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65993" y="4413752"/>
            <a:ext cx="2199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14140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Annex</a:t>
            </a:r>
            <a:endParaRPr lang="en-GB" altLang="en-US" sz="1400" dirty="0" smtClean="0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endParaRPr lang="en-US" sz="1000" dirty="0" smtClean="0"/>
          </a:p>
          <a:p>
            <a:pPr marL="341313" indent="-341313"/>
            <a:r>
              <a:rPr lang="en-US" altLang="en-US" sz="1400" b="1" dirty="0" smtClean="0"/>
              <a:t>Introduction on Service-oriented robots</a:t>
            </a:r>
          </a:p>
          <a:p>
            <a:pPr marL="341313" indent="-341313"/>
            <a:r>
              <a:rPr lang="en-US" altLang="en-US" sz="1400" b="1" dirty="0" smtClean="0"/>
              <a:t>Market/research trends (References)</a:t>
            </a:r>
          </a:p>
          <a:p>
            <a:pPr marL="341313" indent="-341313"/>
            <a:r>
              <a:rPr lang="en-US" altLang="en-US" sz="1400" b="1" dirty="0" smtClean="0"/>
              <a:t>Some </a:t>
            </a:r>
            <a:r>
              <a:rPr lang="en-US" altLang="en-US" sz="1400" b="1" dirty="0" smtClean="0"/>
              <a:t>Market </a:t>
            </a:r>
            <a:r>
              <a:rPr lang="en-US" altLang="en-US" sz="1400" b="1" dirty="0" smtClean="0"/>
              <a:t>Potentials/Expectations</a:t>
            </a:r>
          </a:p>
          <a:p>
            <a:pPr marL="341313" indent="-341313"/>
            <a:endParaRPr lang="en-US" altLang="en-US" sz="1400" b="1" dirty="0" smtClean="0"/>
          </a:p>
          <a:p>
            <a:pPr marL="341313" indent="-341313"/>
            <a:endParaRPr lang="en-US" altLang="en-US" sz="1000" dirty="0" smtClean="0"/>
          </a:p>
          <a:p>
            <a:pPr marL="341313" indent="-341313"/>
            <a:endParaRPr lang="en-US" altLang="en-US" sz="1000" dirty="0"/>
          </a:p>
          <a:p>
            <a:pPr marL="341313" indent="-341313"/>
            <a:endParaRPr lang="en-US" altLang="en-US" sz="1000" dirty="0" smtClean="0"/>
          </a:p>
          <a:p>
            <a:pPr marL="739815" lvl="1" indent="-341313"/>
            <a:endParaRPr lang="en-GB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8169625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Robots (as an embedded UE*)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sz="2000" dirty="0" smtClean="0"/>
              <a:t>Types of Robots “with communication functions”</a:t>
            </a:r>
          </a:p>
          <a:p>
            <a:pPr marL="739815" lvl="1" indent="-341313"/>
            <a:r>
              <a:rPr lang="en-US" altLang="en-US" sz="1600" dirty="0" smtClean="0"/>
              <a:t>“Robots </a:t>
            </a:r>
            <a:r>
              <a:rPr lang="en-US" altLang="en-US" sz="1600" dirty="0"/>
              <a:t>are already deployed in retail, hospitality, manufacturing, healthcare, emergency services, and other </a:t>
            </a:r>
            <a:r>
              <a:rPr lang="en-US" altLang="en-US" sz="1600" dirty="0" smtClean="0"/>
              <a:t>areas” [</a:t>
            </a:r>
            <a:r>
              <a:rPr lang="en-US" altLang="en-US" sz="1600" dirty="0" err="1" smtClean="0"/>
              <a:t>RoboticsTomorrow</a:t>
            </a:r>
            <a:r>
              <a:rPr lang="en-US" altLang="en-US" sz="1600" dirty="0" smtClean="0"/>
              <a:t>]</a:t>
            </a:r>
            <a:endParaRPr lang="en-GB" altLang="en-US" sz="1600" dirty="0" smtClean="0"/>
          </a:p>
          <a:p>
            <a:pPr marL="739815" lvl="1" indent="-341313"/>
            <a:r>
              <a:rPr lang="en-GB" altLang="en-US" sz="1600" dirty="0" smtClean="0"/>
              <a:t>For extreme purposes: Military robots, inter-planet explorer robot</a:t>
            </a:r>
          </a:p>
          <a:p>
            <a:pPr marL="1139865" lvl="2" indent="-341313"/>
            <a:r>
              <a:rPr lang="en-GB" altLang="en-US" sz="1200" dirty="0"/>
              <a:t>E.g. </a:t>
            </a:r>
            <a:r>
              <a:rPr lang="en-GB" altLang="en-US" sz="1200" dirty="0" smtClean="0"/>
              <a:t>Mars Pathfinder (X band)</a:t>
            </a:r>
          </a:p>
          <a:p>
            <a:pPr marL="739815" lvl="1" indent="-341313"/>
            <a:r>
              <a:rPr lang="en-GB" altLang="en-US" sz="1600" dirty="0" smtClean="0"/>
              <a:t>For </a:t>
            </a:r>
            <a:r>
              <a:rPr lang="en-GB" altLang="en-US" sz="1600" dirty="0" smtClean="0">
                <a:solidFill>
                  <a:srgbClr val="7030A0"/>
                </a:solidFill>
              </a:rPr>
              <a:t>industrial</a:t>
            </a:r>
            <a:r>
              <a:rPr lang="en-GB" altLang="en-US" sz="1600" dirty="0" smtClean="0"/>
              <a:t> purposes: typically called “industrial machinery” or “industrial robot”</a:t>
            </a:r>
          </a:p>
          <a:p>
            <a:pPr marL="1139865" lvl="2" indent="-341313"/>
            <a:r>
              <a:rPr lang="en-GB" altLang="en-US" sz="1200" dirty="0" smtClean="0"/>
              <a:t>Manufacturing robots in smart factory settings</a:t>
            </a:r>
          </a:p>
          <a:p>
            <a:pPr marL="739815" lvl="1" indent="-341313"/>
            <a:r>
              <a:rPr lang="en-GB" altLang="en-US" sz="1600" dirty="0" smtClean="0"/>
              <a:t>For </a:t>
            </a:r>
            <a:r>
              <a:rPr lang="en-GB" altLang="en-US" sz="1600" dirty="0" smtClean="0">
                <a:solidFill>
                  <a:srgbClr val="7030A0"/>
                </a:solidFill>
              </a:rPr>
              <a:t>service</a:t>
            </a:r>
            <a:r>
              <a:rPr lang="en-GB" altLang="en-US" sz="1600" dirty="0" smtClean="0"/>
              <a:t> purposes:</a:t>
            </a:r>
          </a:p>
          <a:p>
            <a:pPr marL="1139865" lvl="2" indent="-341313"/>
            <a:r>
              <a:rPr lang="en-GB" altLang="en-US" sz="1200" dirty="0" smtClean="0"/>
              <a:t>Entertainment</a:t>
            </a:r>
          </a:p>
          <a:p>
            <a:pPr marL="1139865" lvl="2" indent="-341313"/>
            <a:r>
              <a:rPr lang="en-GB" altLang="en-US" sz="1200" dirty="0" smtClean="0"/>
              <a:t>Assistance: </a:t>
            </a:r>
            <a:r>
              <a:rPr lang="en-GB" altLang="en-US" sz="1200" dirty="0" smtClean="0">
                <a:solidFill>
                  <a:srgbClr val="7030A0"/>
                </a:solidFill>
              </a:rPr>
              <a:t>contactless delivery </a:t>
            </a:r>
            <a:r>
              <a:rPr lang="en-GB" altLang="en-US" sz="1200" dirty="0" smtClean="0"/>
              <a:t>of various items (indoor, e.g., restaurant, library, CCRC, hospital) </a:t>
            </a:r>
            <a:r>
              <a:rPr lang="en-GB" altLang="en-US" sz="1200" dirty="0" smtClean="0">
                <a:sym typeface="Wingdings" panose="05000000000000000000" pitchFamily="2" charset="2"/>
              </a:rPr>
              <a:t> robot mobility, multi-robot collaborations, planning / coordination / communication</a:t>
            </a:r>
            <a:endParaRPr lang="en-GB" altLang="en-US" sz="1200" dirty="0" smtClean="0"/>
          </a:p>
          <a:p>
            <a:pPr marL="1139865" lvl="2" indent="-341313"/>
            <a:r>
              <a:rPr lang="en-GB" altLang="en-US" sz="1200" dirty="0" smtClean="0"/>
              <a:t>Shopping</a:t>
            </a:r>
          </a:p>
          <a:p>
            <a:pPr marL="739815" lvl="1" indent="-341313"/>
            <a:endParaRPr lang="en-GB" altLang="en-US" sz="16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268916" y="3910336"/>
            <a:ext cx="24882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8474" y="4402234"/>
            <a:ext cx="81467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dirty="0" smtClean="0"/>
              <a:t>“embedded UE”: a UE attached to a machinery/robot specifically for providing communication features b/w the system and external entity. 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Image source: Robotic Vision and Control (P. </a:t>
            </a:r>
            <a:r>
              <a:rPr lang="en-US" dirty="0" err="1" smtClean="0"/>
              <a:t>Corke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6446" y="2318918"/>
            <a:ext cx="562849" cy="89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86" y="3209828"/>
            <a:ext cx="527209" cy="1019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Examples of </a:t>
            </a:r>
            <a:r>
              <a:rPr lang="en-GB" altLang="en-US" b="1" dirty="0" smtClean="0"/>
              <a:t>Service-Oriented Robots</a:t>
            </a:r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3816799" y="1106687"/>
            <a:ext cx="5224560" cy="3622675"/>
          </a:xfrm>
        </p:spPr>
        <p:txBody>
          <a:bodyPr/>
          <a:lstStyle/>
          <a:p>
            <a:pPr marL="341313" indent="-341313"/>
            <a:r>
              <a:rPr lang="en-US" altLang="en-US" sz="1800" b="1" i="1" dirty="0" smtClean="0"/>
              <a:t>serving robots </a:t>
            </a:r>
            <a:r>
              <a:rPr lang="en-US" altLang="en-US" sz="1600" dirty="0" smtClean="0"/>
              <a:t>deliver </a:t>
            </a:r>
            <a:r>
              <a:rPr lang="en-US" altLang="en-US" sz="1600" dirty="0"/>
              <a:t>food and beverage to residents of Continuing Care Retirement Community (CCRC), guests of hotels and visitors to airport lounges quickly and efficiently</a:t>
            </a:r>
            <a:r>
              <a:rPr lang="en-US" altLang="en-US" sz="1600" dirty="0" smtClean="0"/>
              <a:t>; quarantine robots; </a:t>
            </a:r>
            <a:r>
              <a:rPr lang="en-US" altLang="en-US" sz="1600" dirty="0" smtClean="0">
                <a:solidFill>
                  <a:srgbClr val="7030A0"/>
                </a:solidFill>
              </a:rPr>
              <a:t>“contactless”</a:t>
            </a:r>
            <a:endParaRPr lang="en-US" altLang="en-US" sz="1600" dirty="0">
              <a:solidFill>
                <a:srgbClr val="7030A0"/>
              </a:solidFill>
            </a:endParaRPr>
          </a:p>
          <a:p>
            <a:pPr marL="341313" indent="-341313"/>
            <a:r>
              <a:rPr lang="en-US" altLang="en-US" sz="1800" b="1" i="1" dirty="0" smtClean="0"/>
              <a:t>porter robots </a:t>
            </a:r>
            <a:r>
              <a:rPr lang="en-US" altLang="en-US" sz="1600" dirty="0" smtClean="0"/>
              <a:t>help </a:t>
            </a:r>
            <a:r>
              <a:rPr lang="en-US" altLang="en-US" sz="1600" dirty="0"/>
              <a:t>minimize inconvenience for </a:t>
            </a:r>
            <a:r>
              <a:rPr lang="en-US" altLang="en-US" sz="1600" dirty="0" smtClean="0"/>
              <a:t>travelers </a:t>
            </a:r>
            <a:r>
              <a:rPr lang="en-US" altLang="en-US" sz="1600" dirty="0"/>
              <a:t>by reducing slow service and long wait times. This robot can also facilitate express check-in and check-out service by handling payment and delivering luggage to a waiting vehicle in a fraction of the time;</a:t>
            </a:r>
          </a:p>
          <a:p>
            <a:pPr marL="341313" indent="-341313"/>
            <a:r>
              <a:rPr lang="en-US" altLang="en-US" sz="1800" b="1" i="1" dirty="0" smtClean="0"/>
              <a:t>shopping </a:t>
            </a:r>
            <a:r>
              <a:rPr lang="en-US" altLang="en-US" sz="1800" b="1" i="1" dirty="0"/>
              <a:t>cart </a:t>
            </a:r>
            <a:r>
              <a:rPr lang="en-US" altLang="en-US" sz="1800" b="1" i="1" dirty="0" smtClean="0"/>
              <a:t>robots</a:t>
            </a:r>
            <a:r>
              <a:rPr lang="en-US" altLang="en-US" sz="2000" b="1" i="1" dirty="0" smtClean="0"/>
              <a:t> </a:t>
            </a:r>
            <a:r>
              <a:rPr lang="en-US" altLang="en-US" sz="1600" dirty="0" smtClean="0"/>
              <a:t>help </a:t>
            </a:r>
            <a:r>
              <a:rPr lang="en-US" altLang="en-US" sz="1600" dirty="0"/>
              <a:t>customers get necessary information and get “hands free” while </a:t>
            </a:r>
            <a:r>
              <a:rPr lang="en-US" altLang="en-US" sz="1600" dirty="0" smtClean="0"/>
              <a:t>shopping</a:t>
            </a:r>
            <a:endParaRPr lang="en-US" altLang="en-US" sz="1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3" y="2352335"/>
            <a:ext cx="3821487" cy="105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9" y="1235380"/>
            <a:ext cx="3835742" cy="966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8" y="3631768"/>
            <a:ext cx="3835741" cy="1078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50701" y="4581329"/>
            <a:ext cx="372409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Source: LG Global </a:t>
            </a:r>
            <a:r>
              <a:rPr lang="en-US" sz="800" dirty="0" err="1" smtClean="0"/>
              <a:t>YouTub</a:t>
            </a:r>
            <a:r>
              <a:rPr lang="en-US" sz="800" dirty="0" smtClean="0"/>
              <a:t> https</a:t>
            </a:r>
            <a:r>
              <a:rPr lang="en-US" sz="800" dirty="0"/>
              <a:t>://www.youtube.com/watch?v=umKVtkT-wvA</a:t>
            </a:r>
          </a:p>
        </p:txBody>
      </p:sp>
    </p:spTree>
    <p:extLst>
      <p:ext uri="{BB962C8B-B14F-4D97-AF65-F5344CB8AC3E}">
        <p14:creationId xmlns:p14="http://schemas.microsoft.com/office/powerpoint/2010/main" val="40796617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Market Potentials of Service Robots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endParaRPr lang="en-GB" altLang="en-US" sz="2000" dirty="0" smtClean="0"/>
          </a:p>
          <a:p>
            <a:pPr marL="341313" indent="-341313"/>
            <a:r>
              <a:rPr lang="en-GB" altLang="en-US" sz="2000" dirty="0" smtClean="0"/>
              <a:t>Revenue in Smart Appliances (including robots):</a:t>
            </a:r>
          </a:p>
          <a:p>
            <a:pPr marL="739815" lvl="1" indent="-341313"/>
            <a:r>
              <a:rPr lang="en-GB" altLang="en-US" sz="1600" dirty="0" smtClean="0"/>
              <a:t>US$22B in 2020</a:t>
            </a:r>
          </a:p>
          <a:p>
            <a:pPr marL="739815" lvl="1" indent="-341313"/>
            <a:r>
              <a:rPr lang="en-GB" altLang="en-US" sz="1600" dirty="0" smtClean="0"/>
              <a:t>US$40B in 2024 expected (based on an expected annual growth rate of 16.5% CAGR)</a:t>
            </a:r>
          </a:p>
          <a:p>
            <a:pPr marL="739815" lvl="1" indent="-341313"/>
            <a:r>
              <a:rPr lang="en-GB" altLang="en-US" sz="1600" dirty="0" smtClean="0"/>
              <a:t>Household penetrations: 4.2% in 2020, expected 9.3% by 2024</a:t>
            </a:r>
          </a:p>
          <a:p>
            <a:pPr marL="739815" lvl="1" indent="-341313"/>
            <a:endParaRPr lang="en-GB" altLang="en-US" sz="16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268916" y="3910336"/>
            <a:ext cx="24882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09648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39602</TotalTime>
  <Words>1636</Words>
  <Application>Microsoft Office PowerPoint</Application>
  <PresentationFormat>On-screen Show (16:9)</PresentationFormat>
  <Paragraphs>248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Theme</vt:lpstr>
      <vt:lpstr>Custom Design</vt:lpstr>
      <vt:lpstr>PowerPoint Presentation</vt:lpstr>
      <vt:lpstr>Service-Oriented Robots (1/)</vt:lpstr>
      <vt:lpstr>Service-Oriented Robots (2/)</vt:lpstr>
      <vt:lpstr>Service-Oriented Robots (3/)</vt:lpstr>
      <vt:lpstr>The Objective</vt:lpstr>
      <vt:lpstr>Annex</vt:lpstr>
      <vt:lpstr>Robots (as an embedded UE*)</vt:lpstr>
      <vt:lpstr>Examples of Service-Oriented Robots</vt:lpstr>
      <vt:lpstr>Market Potentials of Service Robots</vt:lpstr>
      <vt:lpstr>Robots (3GPP)</vt:lpstr>
      <vt:lpstr>How they differ? Uncanny Valley</vt:lpstr>
      <vt:lpstr>How they differ? ADM</vt:lpstr>
      <vt:lpstr>Different Roles</vt:lpstr>
      <vt:lpstr>Implications from Different Roles</vt:lpstr>
      <vt:lpstr>References</vt:lpstr>
      <vt:lpstr>Market Review/Expectation (1/)</vt:lpstr>
      <vt:lpstr>Market Review/Expectation (2/)</vt:lpstr>
      <vt:lpstr>Market Review/Expectation (3/)</vt:lpstr>
      <vt:lpstr>Market Review/Expectation (4/)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kidong.lee</cp:lastModifiedBy>
  <cp:revision>1771</cp:revision>
  <cp:lastPrinted>2020-05-07T08:01:17Z</cp:lastPrinted>
  <dcterms:created xsi:type="dcterms:W3CDTF">2008-08-30T09:32:10Z</dcterms:created>
  <dcterms:modified xsi:type="dcterms:W3CDTF">2020-05-08T20:59:14Z</dcterms:modified>
</cp:coreProperties>
</file>