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5"/>
  </p:notesMasterIdLst>
  <p:handoutMasterIdLst>
    <p:handoutMasterId r:id="rId6"/>
  </p:handoutMasterIdLst>
  <p:sldIdLst>
    <p:sldId id="272" r:id="rId2"/>
    <p:sldId id="269" r:id="rId3"/>
    <p:sldId id="270" r:id="rId4"/>
  </p:sldIdLst>
  <p:sldSz cx="12192000" cy="6858000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33CC"/>
    <a:srgbClr val="66FF99"/>
    <a:srgbClr val="99CCFF"/>
    <a:srgbClr val="FF0066"/>
    <a:srgbClr val="F8F8F8"/>
    <a:srgbClr val="008000"/>
    <a:srgbClr val="0000FF"/>
    <a:srgbClr val="FF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64" autoAdjust="0"/>
    <p:restoredTop sz="99000" autoAdjust="0"/>
  </p:normalViewPr>
  <p:slideViewPr>
    <p:cSldViewPr>
      <p:cViewPr varScale="1">
        <p:scale>
          <a:sx n="81" d="100"/>
          <a:sy n="81" d="100"/>
        </p:scale>
        <p:origin x="750" y="90"/>
      </p:cViewPr>
      <p:guideLst>
        <p:guide orient="horz" pos="696"/>
        <p:guide pos="3840"/>
      </p:guideLst>
    </p:cSldViewPr>
  </p:slideViewPr>
  <p:outlineViewPr>
    <p:cViewPr>
      <p:scale>
        <a:sx n="33" d="100"/>
        <a:sy n="33" d="100"/>
      </p:scale>
      <p:origin x="0" y="81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96"/>
    </p:cViewPr>
  </p:sorterViewPr>
  <p:notesViewPr>
    <p:cSldViewPr>
      <p:cViewPr varScale="1">
        <p:scale>
          <a:sx n="47" d="100"/>
          <a:sy n="47" d="100"/>
        </p:scale>
        <p:origin x="3000" y="66"/>
      </p:cViewPr>
      <p:guideLst>
        <p:guide orient="horz" pos="3223"/>
        <p:guide pos="2235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495EE9-691B-43BF-AA81-176163F84BA9}" type="datetimeFigureOut">
              <a:rPr kumimoji="1" lang="ja-JP" altLang="en-US" smtClean="0"/>
              <a:t>2020/5/8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157CC-F12E-4E84-B711-0CE755149F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957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2875" y="768350"/>
            <a:ext cx="6818313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769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0CFF2B2-9549-4330-AE0C-1F712785C916}" type="slidenum">
              <a:rPr lang="en-GB" altLang="ja-JP"/>
              <a:pPr>
                <a:defRPr/>
              </a:pPr>
              <a:t>‹#›</a:t>
            </a:fld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245197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7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3"/>
            <a:ext cx="8534400" cy="1752600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7" y="4406904"/>
            <a:ext cx="103632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7" y="2906719"/>
            <a:ext cx="10363200" cy="1500187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87318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7051" y="1042992"/>
            <a:ext cx="10972800" cy="535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57" y="811212"/>
            <a:ext cx="11857567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 dirty="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 userDrawn="1"/>
        </p:nvSpPr>
        <p:spPr bwMode="auto">
          <a:xfrm>
            <a:off x="36007" y="6567514"/>
            <a:ext cx="216963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 smtClean="0">
                <a:solidFill>
                  <a:srgbClr val="808080"/>
                </a:solidFill>
                <a:ea typeface="ＭＳ Ｐゴシック" pitchFamily="50" charset="-128"/>
              </a:rPr>
              <a:t>© 2020 NTT </a:t>
            </a:r>
            <a:r>
              <a:rPr lang="en-US" altLang="ja-JP" sz="1200" dirty="0">
                <a:solidFill>
                  <a:srgbClr val="808080"/>
                </a:solidFill>
                <a:ea typeface="ＭＳ Ｐゴシック" pitchFamily="50" charset="-128"/>
              </a:rPr>
              <a:t>DOCOMO, </a:t>
            </a:r>
            <a:r>
              <a:rPr lang="en-US" altLang="ja-JP" sz="1200" dirty="0" smtClean="0">
                <a:solidFill>
                  <a:srgbClr val="808080"/>
                </a:solidFill>
                <a:ea typeface="ＭＳ Ｐゴシック" pitchFamily="50" charset="-128"/>
              </a:rPr>
              <a:t>INC.</a:t>
            </a:r>
            <a:endParaRPr lang="en-GB" altLang="ja-JP" sz="1200" dirty="0">
              <a:solidFill>
                <a:srgbClr val="80808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804972" y="6567514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1B18DDD6-107B-4ADA-9EBE-7FF28B99E62B}" type="slidenum">
              <a:rPr lang="en-GB" altLang="ja-JP" sz="1200">
                <a:solidFill>
                  <a:srgbClr val="808080"/>
                </a:solidFill>
                <a:ea typeface="ＭＳ Ｐゴシック" pitchFamily="50" charset="-128"/>
              </a:rPr>
              <a:pPr algn="r">
                <a:defRPr/>
              </a:pPr>
              <a:t>‹#›</a:t>
            </a:fld>
            <a:endParaRPr lang="en-GB" altLang="ja-JP" sz="1200" dirty="0">
              <a:solidFill>
                <a:srgbClr val="808080"/>
              </a:solidFill>
              <a:ea typeface="ＭＳ Ｐゴシック" pitchFamily="50" charset="-128"/>
            </a:endParaRPr>
          </a:p>
        </p:txBody>
      </p:sp>
      <p:pic>
        <p:nvPicPr>
          <p:cNvPr id="8" name="Picture 7" descr="01_corp_brandlogo_S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0236460" y="307979"/>
            <a:ext cx="17637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j-lt"/>
          <a:ea typeface="+mj-ea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anose="05000000000000000000" pitchFamily="2" charset="2"/>
        <a:buChar char="§"/>
        <a:defRPr kumimoji="1" sz="1600">
          <a:solidFill>
            <a:schemeClr val="tx1"/>
          </a:solidFill>
          <a:latin typeface="+mn-lt"/>
          <a:ea typeface="+mn-ea"/>
          <a:cs typeface="ＭＳ Ｐゴシック" charset="-128"/>
        </a:defRPr>
      </a:lvl1pPr>
      <a:lvl2pPr marL="538163" indent="-1920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1400">
          <a:solidFill>
            <a:schemeClr val="tx1"/>
          </a:solidFill>
          <a:latin typeface="+mn-lt"/>
          <a:ea typeface="+mn-ea"/>
        </a:defRPr>
      </a:lvl2pPr>
      <a:lvl3pPr marL="914400" indent="-1698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3pPr>
      <a:lvl4pPr marL="1260475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100">
          <a:solidFill>
            <a:schemeClr val="tx1"/>
          </a:solidFill>
          <a:latin typeface="+mn-lt"/>
          <a:ea typeface="+mn-ea"/>
        </a:defRPr>
      </a:lvl4pPr>
      <a:lvl5pPr marL="1541463" indent="-169863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55339" y="98630"/>
            <a:ext cx="10207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ja-JP" sz="1800" b="1" dirty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3GPP TSG-SA WG1 Meeting #</a:t>
            </a:r>
            <a:r>
              <a:rPr lang="en-GB" altLang="ja-JP" sz="1800" b="1" dirty="0" smtClean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90						      </a:t>
            </a:r>
            <a:r>
              <a:rPr lang="en-GB" altLang="ja-JP" sz="1800" b="1" dirty="0" smtClean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S1-202099</a:t>
            </a:r>
            <a:endParaRPr lang="ja-JP" altLang="ja-JP" sz="1200" dirty="0">
              <a:latin typeface="Arial" panose="020B06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ja-JP" sz="1800" b="1" dirty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Electronic Meeting, 18 - 22 May </a:t>
            </a:r>
            <a:r>
              <a:rPr lang="en-GB" altLang="ja-JP" sz="1800" b="1" dirty="0" smtClean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2020</a:t>
            </a:r>
            <a:endParaRPr lang="ja-JP" altLang="ja-JP" sz="1200" dirty="0">
              <a:latin typeface="Arial" panose="020B06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055440" y="2288483"/>
            <a:ext cx="104411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US" altLang="ja-JP" sz="2400" b="1" dirty="0" smtClean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Source:				NTT DOCOMO</a:t>
            </a: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ja-JP" sz="2400" b="1" dirty="0" smtClean="0">
                <a:latin typeface="Arial" panose="020B0604020202020204" pitchFamily="34" charset="0"/>
                <a:ea typeface="Batang"/>
              </a:rPr>
              <a:t>Title:				</a:t>
            </a:r>
            <a:r>
              <a:rPr lang="en-US" altLang="ja-JP" sz="2400" b="1" dirty="0" smtClean="0">
                <a:latin typeface="Arial" panose="020B0604020202020204" pitchFamily="34" charset="0"/>
                <a:ea typeface="Batang"/>
              </a:rPr>
              <a:t>Presentation </a:t>
            </a:r>
            <a:r>
              <a:rPr lang="en-US" altLang="ja-JP" sz="2400" b="1" dirty="0">
                <a:latin typeface="Arial" panose="020B0604020202020204" pitchFamily="34" charset="0"/>
                <a:ea typeface="Batang"/>
              </a:rPr>
              <a:t>for a proposed </a:t>
            </a:r>
            <a:r>
              <a:rPr lang="en-US" altLang="ja-JP" sz="2400" b="1" dirty="0" smtClean="0">
                <a:latin typeface="Arial" panose="020B0604020202020204" pitchFamily="34" charset="0"/>
                <a:ea typeface="Batang"/>
              </a:rPr>
              <a:t>new</a:t>
            </a: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US" altLang="ja-JP" sz="2400" b="1" dirty="0" smtClean="0">
                <a:latin typeface="Arial" panose="020B0604020202020204" pitchFamily="34" charset="0"/>
                <a:ea typeface="Batang"/>
              </a:rPr>
              <a:t>				Study </a:t>
            </a:r>
            <a:r>
              <a:rPr lang="en-US" altLang="ja-JP" sz="2400" b="1" dirty="0">
                <a:latin typeface="Arial" panose="020B0604020202020204" pitchFamily="34" charset="0"/>
                <a:ea typeface="Batang"/>
              </a:rPr>
              <a:t>on Subscriber-aware Northbound API </a:t>
            </a:r>
            <a:r>
              <a:rPr lang="en-US" altLang="ja-JP" sz="2400" b="1" dirty="0" smtClean="0">
                <a:latin typeface="Arial" panose="020B0604020202020204" pitchFamily="34" charset="0"/>
                <a:ea typeface="Batang"/>
              </a:rPr>
              <a:t>access</a:t>
            </a:r>
            <a:endParaRPr lang="ja-JP" altLang="ja-JP" sz="2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endParaRPr lang="en-GB" altLang="ja-JP" sz="1000" b="1" dirty="0" smtClean="0"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ja-JP" sz="2400" b="1" dirty="0" smtClean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Document </a:t>
            </a:r>
            <a:r>
              <a:rPr lang="en-GB" altLang="ja-JP" sz="2400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for:	</a:t>
            </a:r>
            <a:r>
              <a:rPr lang="en-GB" altLang="ja-JP" sz="2400" b="1" dirty="0" smtClean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Discussion</a:t>
            </a:r>
            <a:endParaRPr lang="ja-JP" altLang="ja-JP" sz="2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endParaRPr lang="en-GB" altLang="ja-JP" sz="1000" b="1" dirty="0" smtClean="0"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ja-JP" sz="2400" b="1" dirty="0" smtClean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Agenda </a:t>
            </a:r>
            <a:r>
              <a:rPr lang="en-GB" altLang="ja-JP" sz="2400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Item:	</a:t>
            </a:r>
            <a:r>
              <a:rPr lang="en-GB" altLang="ja-JP" sz="2400" b="1" dirty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endParaRPr lang="ja-JP" altLang="ja-JP" sz="2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62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dirty="0" smtClean="0"/>
              <a:t>Justification – a typical use case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27051" y="1042993"/>
            <a:ext cx="10972800" cy="501560"/>
          </a:xfrm>
          <a:solidFill>
            <a:srgbClr val="FFFF00"/>
          </a:solidFill>
        </p:spPr>
        <p:txBody>
          <a:bodyPr/>
          <a:lstStyle/>
          <a:p>
            <a:pPr marL="0" indent="0" algn="ctr">
              <a:buNone/>
            </a:pPr>
            <a:r>
              <a:rPr lang="en-US" altLang="ja-JP" sz="2400" dirty="0" smtClean="0"/>
              <a:t>The </a:t>
            </a:r>
            <a:r>
              <a:rPr lang="en-US" altLang="ja-JP" sz="2400" dirty="0"/>
              <a:t>subscriber-aware northbound API access authorization </a:t>
            </a:r>
            <a:r>
              <a:rPr lang="en-US" altLang="ja-JP" sz="2400" dirty="0" smtClean="0"/>
              <a:t>is overlooked. </a:t>
            </a:r>
          </a:p>
        </p:txBody>
      </p:sp>
      <p:sp>
        <p:nvSpPr>
          <p:cNvPr id="73" name="角丸四角形 72"/>
          <p:cNvSpPr/>
          <p:nvPr/>
        </p:nvSpPr>
        <p:spPr>
          <a:xfrm>
            <a:off x="7571862" y="4554126"/>
            <a:ext cx="836973" cy="1307220"/>
          </a:xfrm>
          <a:prstGeom prst="roundRect">
            <a:avLst>
              <a:gd name="adj" fmla="val 6125"/>
            </a:avLst>
          </a:prstGeom>
          <a:pattFill prst="pct30">
            <a:fgClr>
              <a:srgbClr val="5E5E5E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4" name="角丸四角形 73"/>
          <p:cNvSpPr/>
          <p:nvPr/>
        </p:nvSpPr>
        <p:spPr>
          <a:xfrm>
            <a:off x="7688755" y="4689141"/>
            <a:ext cx="593171" cy="900099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楕円 74"/>
          <p:cNvSpPr/>
          <p:nvPr/>
        </p:nvSpPr>
        <p:spPr>
          <a:xfrm>
            <a:off x="7601669" y="5319210"/>
            <a:ext cx="1059616" cy="454200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application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角丸四角形 87"/>
          <p:cNvSpPr/>
          <p:nvPr/>
        </p:nvSpPr>
        <p:spPr>
          <a:xfrm>
            <a:off x="9447274" y="4559908"/>
            <a:ext cx="1176066" cy="1884427"/>
          </a:xfrm>
          <a:prstGeom prst="roundRect">
            <a:avLst>
              <a:gd name="adj" fmla="val 6125"/>
            </a:avLst>
          </a:prstGeom>
          <a:solidFill>
            <a:srgbClr val="5E5E5E">
              <a:alpha val="94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89" name="角丸四角形 88"/>
          <p:cNvSpPr/>
          <p:nvPr/>
        </p:nvSpPr>
        <p:spPr>
          <a:xfrm>
            <a:off x="9601066" y="4739929"/>
            <a:ext cx="835084" cy="1493194"/>
          </a:xfrm>
          <a:prstGeom prst="roundRect">
            <a:avLst>
              <a:gd name="adj" fmla="val 0"/>
            </a:avLst>
          </a:prstGeom>
          <a:solidFill>
            <a:sysClr val="window" lastClr="FFFFFF">
              <a:lumMod val="95000"/>
              <a:alpha val="94000"/>
            </a:sys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楕円 89"/>
          <p:cNvSpPr/>
          <p:nvPr/>
        </p:nvSpPr>
        <p:spPr>
          <a:xfrm>
            <a:off x="9477081" y="5620333"/>
            <a:ext cx="1059616" cy="454200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application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8899763" y="2989321"/>
            <a:ext cx="2821862" cy="1120538"/>
          </a:xfrm>
          <a:prstGeom prst="rect">
            <a:avLst/>
          </a:prstGeom>
          <a:solidFill>
            <a:srgbClr val="EBEBEB"/>
          </a:solidFill>
          <a:ln w="38100">
            <a:noFill/>
            <a:headEnd type="none" w="med" len="med"/>
            <a:tailEnd type="triangle" w="med" len="med"/>
          </a:ln>
        </p:spPr>
        <p:txBody>
          <a:bodyPr lIns="36000" tIns="36000" rIns="36000" bIns="36000" rtlCol="0" anchor="ctr"/>
          <a:lstStyle/>
          <a:p>
            <a:pPr algn="ctr"/>
            <a:endParaRPr lang="ja-JP" altLang="en-US" sz="1500" dirty="0">
              <a:solidFill>
                <a:prstClr val="black">
                  <a:lumMod val="75000"/>
                  <a:lumOff val="25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楕円 91"/>
          <p:cNvSpPr/>
          <p:nvPr/>
        </p:nvSpPr>
        <p:spPr>
          <a:xfrm>
            <a:off x="10011602" y="1929923"/>
            <a:ext cx="1890043" cy="554664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AF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3" name="カギ線コネクタ 92"/>
          <p:cNvCxnSpPr/>
          <p:nvPr/>
        </p:nvCxnSpPr>
        <p:spPr>
          <a:xfrm flipV="1">
            <a:off x="10506490" y="2454571"/>
            <a:ext cx="963154" cy="3359694"/>
          </a:xfrm>
          <a:prstGeom prst="bentConnector2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カギ線コネクタ 93"/>
          <p:cNvCxnSpPr>
            <a:stCxn id="92" idx="4"/>
            <a:endCxn id="97" idx="0"/>
          </p:cNvCxnSpPr>
          <p:nvPr/>
        </p:nvCxnSpPr>
        <p:spPr>
          <a:xfrm rot="5400000">
            <a:off x="10081550" y="1931055"/>
            <a:ext cx="321543" cy="1428607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楕円 94"/>
          <p:cNvSpPr/>
          <p:nvPr/>
        </p:nvSpPr>
        <p:spPr>
          <a:xfrm>
            <a:off x="8987957" y="3235068"/>
            <a:ext cx="1125021" cy="55466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e.g. </a:t>
            </a:r>
            <a:r>
              <a:rPr lang="en-US" altLang="ja-JP" sz="1500" b="1" dirty="0" err="1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QoS</a:t>
            </a:r>
            <a:endParaRPr lang="en-US" altLang="ja-JP" sz="1500" b="1" dirty="0" smtClean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change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6" name="カギ線コネクタ 95"/>
          <p:cNvCxnSpPr/>
          <p:nvPr/>
        </p:nvCxnSpPr>
        <p:spPr>
          <a:xfrm rot="16200000" flipH="1">
            <a:off x="9446687" y="4028528"/>
            <a:ext cx="770176" cy="29258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角丸四角形 96"/>
          <p:cNvSpPr/>
          <p:nvPr/>
        </p:nvSpPr>
        <p:spPr>
          <a:xfrm>
            <a:off x="9077966" y="2806130"/>
            <a:ext cx="900101" cy="34034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56DA1"/>
              </a:gs>
              <a:gs pos="100000">
                <a:srgbClr val="479DCC"/>
              </a:gs>
            </a:gsLst>
            <a:lin ang="0" scaled="1"/>
            <a:tileRect/>
          </a:gra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NEF</a:t>
            </a:r>
            <a:endParaRPr lang="ja-JP" altLang="en-US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8" name="テキスト ボックス 97"/>
          <p:cNvSpPr txBox="1"/>
          <p:nvPr/>
        </p:nvSpPr>
        <p:spPr bwMode="auto">
          <a:xfrm flipH="1">
            <a:off x="10956540" y="4570652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(1)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99" name="テキスト ボックス 98"/>
          <p:cNvSpPr txBox="1"/>
          <p:nvPr/>
        </p:nvSpPr>
        <p:spPr bwMode="auto">
          <a:xfrm flipH="1">
            <a:off x="9319707" y="2206463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(2)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0" name="テキスト ボックス 99"/>
          <p:cNvSpPr txBox="1"/>
          <p:nvPr/>
        </p:nvSpPr>
        <p:spPr bwMode="auto">
          <a:xfrm flipH="1">
            <a:off x="8981090" y="4193375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(3)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01" name="カギ線コネクタ 100"/>
          <p:cNvCxnSpPr/>
          <p:nvPr/>
        </p:nvCxnSpPr>
        <p:spPr>
          <a:xfrm rot="16200000" flipV="1">
            <a:off x="9071609" y="4061035"/>
            <a:ext cx="742001" cy="21571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円柱 102"/>
          <p:cNvSpPr/>
          <p:nvPr/>
        </p:nvSpPr>
        <p:spPr>
          <a:xfrm>
            <a:off x="10101445" y="3225287"/>
            <a:ext cx="1228087" cy="608758"/>
          </a:xfrm>
          <a:prstGeom prst="can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Subscription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- Not allowed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8" name="角丸四角形 107"/>
          <p:cNvSpPr/>
          <p:nvPr/>
        </p:nvSpPr>
        <p:spPr>
          <a:xfrm>
            <a:off x="5265936" y="4559908"/>
            <a:ext cx="1176066" cy="1884427"/>
          </a:xfrm>
          <a:prstGeom prst="roundRect">
            <a:avLst>
              <a:gd name="adj" fmla="val 6125"/>
            </a:avLst>
          </a:prstGeom>
          <a:solidFill>
            <a:srgbClr val="5E5E5E">
              <a:alpha val="94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09" name="角丸四角形 108"/>
          <p:cNvSpPr/>
          <p:nvPr/>
        </p:nvSpPr>
        <p:spPr>
          <a:xfrm>
            <a:off x="5419728" y="4739929"/>
            <a:ext cx="835084" cy="1493194"/>
          </a:xfrm>
          <a:prstGeom prst="roundRect">
            <a:avLst>
              <a:gd name="adj" fmla="val 0"/>
            </a:avLst>
          </a:prstGeom>
          <a:solidFill>
            <a:sysClr val="window" lastClr="FFFFFF">
              <a:lumMod val="95000"/>
              <a:alpha val="94000"/>
            </a:sys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10" name="楕円 109"/>
          <p:cNvSpPr/>
          <p:nvPr/>
        </p:nvSpPr>
        <p:spPr>
          <a:xfrm>
            <a:off x="5295743" y="5620333"/>
            <a:ext cx="1059616" cy="454200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application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4718425" y="2989321"/>
            <a:ext cx="2821862" cy="1120538"/>
          </a:xfrm>
          <a:prstGeom prst="rect">
            <a:avLst/>
          </a:prstGeom>
          <a:solidFill>
            <a:srgbClr val="EBEBEB"/>
          </a:solidFill>
          <a:ln w="38100">
            <a:noFill/>
            <a:headEnd type="none" w="med" len="med"/>
            <a:tailEnd type="triangle" w="med" len="med"/>
          </a:ln>
        </p:spPr>
        <p:txBody>
          <a:bodyPr lIns="36000" tIns="36000" rIns="36000" bIns="36000" rtlCol="0" anchor="ctr"/>
          <a:lstStyle/>
          <a:p>
            <a:pPr algn="ctr"/>
            <a:r>
              <a:rPr lang="en-US" altLang="ja-JP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	</a:t>
            </a:r>
            <a:r>
              <a:rPr lang="en-US" altLang="ja-JP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5GS</a:t>
            </a:r>
            <a:endParaRPr lang="ja-JP" altLang="en-US" sz="1500" dirty="0">
              <a:solidFill>
                <a:prstClr val="black">
                  <a:lumMod val="75000"/>
                  <a:lumOff val="25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2" name="楕円 111"/>
          <p:cNvSpPr/>
          <p:nvPr/>
        </p:nvSpPr>
        <p:spPr>
          <a:xfrm>
            <a:off x="5830264" y="1929923"/>
            <a:ext cx="1890043" cy="554664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AF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3" name="カギ線コネクタ 112"/>
          <p:cNvCxnSpPr>
            <a:stCxn id="73" idx="1"/>
          </p:cNvCxnSpPr>
          <p:nvPr/>
        </p:nvCxnSpPr>
        <p:spPr>
          <a:xfrm rot="10800000">
            <a:off x="7288306" y="2454572"/>
            <a:ext cx="283556" cy="2753165"/>
          </a:xfrm>
          <a:prstGeom prst="bentConnector2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カギ線コネクタ 113"/>
          <p:cNvCxnSpPr>
            <a:stCxn id="112" idx="4"/>
            <a:endCxn id="117" idx="0"/>
          </p:cNvCxnSpPr>
          <p:nvPr/>
        </p:nvCxnSpPr>
        <p:spPr>
          <a:xfrm rot="5400000">
            <a:off x="5900212" y="1931055"/>
            <a:ext cx="321543" cy="1428607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楕円 114"/>
          <p:cNvSpPr/>
          <p:nvPr/>
        </p:nvSpPr>
        <p:spPr>
          <a:xfrm>
            <a:off x="4806619" y="3235068"/>
            <a:ext cx="1125021" cy="554664"/>
          </a:xfrm>
          <a:prstGeom prst="ellipse">
            <a:avLst/>
          </a:prstGeom>
          <a:gradFill flip="none" rotWithShape="1">
            <a:gsLst>
              <a:gs pos="0">
                <a:srgbClr val="156DA1"/>
              </a:gs>
              <a:gs pos="100000">
                <a:srgbClr val="479DCC"/>
              </a:gs>
            </a:gsLst>
            <a:lin ang="0" scaled="1"/>
            <a:tileRect/>
          </a:gra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e.g. </a:t>
            </a:r>
            <a:r>
              <a:rPr lang="en-US" altLang="ja-JP" sz="1500" b="1" dirty="0" err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QoS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change</a:t>
            </a:r>
          </a:p>
        </p:txBody>
      </p:sp>
      <p:cxnSp>
        <p:nvCxnSpPr>
          <p:cNvPr id="116" name="カギ線コネクタ 115"/>
          <p:cNvCxnSpPr/>
          <p:nvPr/>
        </p:nvCxnSpPr>
        <p:spPr>
          <a:xfrm rot="16200000" flipH="1">
            <a:off x="5265349" y="4028528"/>
            <a:ext cx="770176" cy="29258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角丸四角形 116"/>
          <p:cNvSpPr/>
          <p:nvPr/>
        </p:nvSpPr>
        <p:spPr>
          <a:xfrm>
            <a:off x="4896628" y="2806130"/>
            <a:ext cx="900101" cy="34034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56DA1"/>
              </a:gs>
              <a:gs pos="100000">
                <a:srgbClr val="479DCC"/>
              </a:gs>
            </a:gsLst>
            <a:lin ang="0" scaled="1"/>
            <a:tileRect/>
          </a:gra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NEF</a:t>
            </a:r>
            <a:endParaRPr lang="ja-JP" altLang="en-US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18" name="テキスト ボックス 117"/>
          <p:cNvSpPr txBox="1"/>
          <p:nvPr/>
        </p:nvSpPr>
        <p:spPr bwMode="auto">
          <a:xfrm flipH="1">
            <a:off x="6775202" y="4570652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(1)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9" name="テキスト ボックス 118"/>
          <p:cNvSpPr txBox="1"/>
          <p:nvPr/>
        </p:nvSpPr>
        <p:spPr bwMode="auto">
          <a:xfrm flipH="1">
            <a:off x="5138369" y="2206463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(2)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20" name="テキスト ボックス 119"/>
          <p:cNvSpPr txBox="1"/>
          <p:nvPr/>
        </p:nvSpPr>
        <p:spPr bwMode="auto">
          <a:xfrm flipH="1">
            <a:off x="4799752" y="4193375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(3)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21" name="カギ線コネクタ 120"/>
          <p:cNvCxnSpPr/>
          <p:nvPr/>
        </p:nvCxnSpPr>
        <p:spPr>
          <a:xfrm rot="16200000" flipV="1">
            <a:off x="4890271" y="4061035"/>
            <a:ext cx="742001" cy="21571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角丸四角形 126"/>
          <p:cNvSpPr/>
          <p:nvPr/>
        </p:nvSpPr>
        <p:spPr>
          <a:xfrm>
            <a:off x="1422931" y="4559908"/>
            <a:ext cx="1176066" cy="1884427"/>
          </a:xfrm>
          <a:prstGeom prst="roundRect">
            <a:avLst>
              <a:gd name="adj" fmla="val 6125"/>
            </a:avLst>
          </a:prstGeom>
          <a:solidFill>
            <a:srgbClr val="5E5E5E">
              <a:alpha val="94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28" name="角丸四角形 127"/>
          <p:cNvSpPr/>
          <p:nvPr/>
        </p:nvSpPr>
        <p:spPr>
          <a:xfrm>
            <a:off x="1576723" y="4739929"/>
            <a:ext cx="835084" cy="1493194"/>
          </a:xfrm>
          <a:prstGeom prst="roundRect">
            <a:avLst>
              <a:gd name="adj" fmla="val 0"/>
            </a:avLst>
          </a:prstGeom>
          <a:solidFill>
            <a:sysClr val="window" lastClr="FFFFFF">
              <a:lumMod val="95000"/>
              <a:alpha val="94000"/>
            </a:sys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ja-JP" altLang="en-US" sz="1300" kern="0" dirty="0">
              <a:solidFill>
                <a:prstClr val="white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29" name="楕円 128"/>
          <p:cNvSpPr/>
          <p:nvPr/>
        </p:nvSpPr>
        <p:spPr>
          <a:xfrm>
            <a:off x="1452738" y="5620333"/>
            <a:ext cx="1059616" cy="454200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application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875420" y="2989321"/>
            <a:ext cx="2821862" cy="1120538"/>
          </a:xfrm>
          <a:prstGeom prst="rect">
            <a:avLst/>
          </a:prstGeom>
          <a:solidFill>
            <a:srgbClr val="EBEBEB"/>
          </a:solidFill>
          <a:ln w="38100">
            <a:noFill/>
            <a:headEnd type="none" w="med" len="med"/>
            <a:tailEnd type="triangle" w="med" len="med"/>
          </a:ln>
        </p:spPr>
        <p:txBody>
          <a:bodyPr lIns="36000" tIns="36000" rIns="36000" bIns="36000" rtlCol="0" anchor="ctr"/>
          <a:lstStyle/>
          <a:p>
            <a:pPr algn="ctr"/>
            <a:r>
              <a:rPr lang="en-US" altLang="ja-JP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	5GS</a:t>
            </a:r>
            <a:endParaRPr lang="ja-JP" altLang="en-US" sz="1500" dirty="0">
              <a:solidFill>
                <a:prstClr val="black">
                  <a:lumMod val="75000"/>
                  <a:lumOff val="25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1" name="楕円 130"/>
          <p:cNvSpPr/>
          <p:nvPr/>
        </p:nvSpPr>
        <p:spPr>
          <a:xfrm>
            <a:off x="1987259" y="1929923"/>
            <a:ext cx="1890043" cy="554664"/>
          </a:xfrm>
          <a:prstGeom prst="ellipse">
            <a:avLst/>
          </a:prstGeom>
          <a:solidFill>
            <a:srgbClr val="FF0000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 smtClean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AF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32" name="カギ線コネクタ 131"/>
          <p:cNvCxnSpPr/>
          <p:nvPr/>
        </p:nvCxnSpPr>
        <p:spPr>
          <a:xfrm flipV="1">
            <a:off x="2482147" y="2454571"/>
            <a:ext cx="963154" cy="3359694"/>
          </a:xfrm>
          <a:prstGeom prst="bentConnector2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カギ線コネクタ 132"/>
          <p:cNvCxnSpPr>
            <a:stCxn id="131" idx="4"/>
            <a:endCxn id="136" idx="0"/>
          </p:cNvCxnSpPr>
          <p:nvPr/>
        </p:nvCxnSpPr>
        <p:spPr>
          <a:xfrm rot="5400000">
            <a:off x="2057207" y="1931055"/>
            <a:ext cx="321543" cy="1428607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楕円 133"/>
          <p:cNvSpPr/>
          <p:nvPr/>
        </p:nvSpPr>
        <p:spPr>
          <a:xfrm>
            <a:off x="963614" y="3235068"/>
            <a:ext cx="1125021" cy="554664"/>
          </a:xfrm>
          <a:prstGeom prst="ellipse">
            <a:avLst/>
          </a:prstGeom>
          <a:gradFill flip="none" rotWithShape="1">
            <a:gsLst>
              <a:gs pos="0">
                <a:srgbClr val="156DA1"/>
              </a:gs>
              <a:gs pos="100000">
                <a:srgbClr val="479DCC"/>
              </a:gs>
            </a:gsLst>
            <a:lin ang="0" scaled="1"/>
            <a:tileRect/>
          </a:gra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e.g. </a:t>
            </a:r>
            <a:r>
              <a:rPr lang="en-US" altLang="ja-JP" sz="1500" b="1" dirty="0" err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QoS</a:t>
            </a:r>
            <a:endParaRPr lang="en-US" altLang="ja-JP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change</a:t>
            </a:r>
          </a:p>
        </p:txBody>
      </p:sp>
      <p:cxnSp>
        <p:nvCxnSpPr>
          <p:cNvPr id="135" name="カギ線コネクタ 134"/>
          <p:cNvCxnSpPr/>
          <p:nvPr/>
        </p:nvCxnSpPr>
        <p:spPr>
          <a:xfrm rot="16200000" flipH="1">
            <a:off x="1422344" y="4028528"/>
            <a:ext cx="770176" cy="29258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角丸四角形 135"/>
          <p:cNvSpPr/>
          <p:nvPr/>
        </p:nvSpPr>
        <p:spPr>
          <a:xfrm>
            <a:off x="1053623" y="2806130"/>
            <a:ext cx="900101" cy="34034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56DA1"/>
              </a:gs>
              <a:gs pos="100000">
                <a:srgbClr val="479DCC"/>
              </a:gs>
            </a:gsLst>
            <a:lin ang="0" scaled="1"/>
            <a:tileRect/>
          </a:gra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ja-JP" sz="1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 UI" panose="020B0604030504040204" pitchFamily="50" charset="-128"/>
              </a:rPr>
              <a:t>NEF</a:t>
            </a:r>
            <a:endParaRPr lang="ja-JP" altLang="en-US" sz="1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7" name="テキスト ボックス 136"/>
          <p:cNvSpPr txBox="1"/>
          <p:nvPr/>
        </p:nvSpPr>
        <p:spPr bwMode="auto">
          <a:xfrm flipH="1">
            <a:off x="2932197" y="4570652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(1)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8" name="テキスト ボックス 137"/>
          <p:cNvSpPr txBox="1"/>
          <p:nvPr/>
        </p:nvSpPr>
        <p:spPr bwMode="auto">
          <a:xfrm flipH="1">
            <a:off x="1295364" y="2206463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(2)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9" name="テキスト ボックス 138"/>
          <p:cNvSpPr txBox="1"/>
          <p:nvPr/>
        </p:nvSpPr>
        <p:spPr bwMode="auto">
          <a:xfrm flipH="1">
            <a:off x="956747" y="4193375"/>
            <a:ext cx="461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(3)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40" name="カギ線コネクタ 139"/>
          <p:cNvCxnSpPr/>
          <p:nvPr/>
        </p:nvCxnSpPr>
        <p:spPr>
          <a:xfrm rot="16200000" flipV="1">
            <a:off x="1047266" y="4061035"/>
            <a:ext cx="742001" cy="215714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V="1">
            <a:off x="8661285" y="1763815"/>
            <a:ext cx="3420380" cy="4680520"/>
          </a:xfrm>
          <a:prstGeom prst="line">
            <a:avLst/>
          </a:prstGeom>
          <a:ln w="19050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/>
          <p:cNvCxnSpPr/>
          <p:nvPr/>
        </p:nvCxnSpPr>
        <p:spPr>
          <a:xfrm flipH="1" flipV="1">
            <a:off x="8728249" y="1763815"/>
            <a:ext cx="3300025" cy="4680520"/>
          </a:xfrm>
          <a:prstGeom prst="line">
            <a:avLst/>
          </a:prstGeom>
          <a:ln w="19050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線コネクタ 147"/>
          <p:cNvCxnSpPr/>
          <p:nvPr/>
        </p:nvCxnSpPr>
        <p:spPr>
          <a:xfrm flipV="1">
            <a:off x="4655840" y="1763815"/>
            <a:ext cx="3420380" cy="4680520"/>
          </a:xfrm>
          <a:prstGeom prst="line">
            <a:avLst/>
          </a:prstGeom>
          <a:ln w="19050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コネクタ 148"/>
          <p:cNvCxnSpPr/>
          <p:nvPr/>
        </p:nvCxnSpPr>
        <p:spPr>
          <a:xfrm flipH="1" flipV="1">
            <a:off x="4722804" y="1763815"/>
            <a:ext cx="3300025" cy="4680520"/>
          </a:xfrm>
          <a:prstGeom prst="line">
            <a:avLst/>
          </a:prstGeom>
          <a:ln w="19050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2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dirty="0" smtClean="0"/>
              <a:t>Objective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sz="2400" dirty="0" smtClean="0"/>
              <a:t>The </a:t>
            </a:r>
            <a:r>
              <a:rPr lang="en-US" altLang="ja-JP" sz="2400" dirty="0"/>
              <a:t>objective of this study is to examine use cases and potential requirements on Subscriber-aware Northbound API access, in particular including the following aspects</a:t>
            </a:r>
            <a:r>
              <a:rPr lang="en-US" altLang="ja-JP" sz="2400" dirty="0" smtClean="0"/>
              <a:t>.</a:t>
            </a:r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>
                <a:solidFill>
                  <a:srgbClr val="C00000"/>
                </a:solidFill>
              </a:rPr>
              <a:t>- </a:t>
            </a:r>
            <a:r>
              <a:rPr lang="en-US" altLang="ja-JP" sz="2400" dirty="0" smtClean="0">
                <a:solidFill>
                  <a:srgbClr val="C00000"/>
                </a:solidFill>
              </a:rPr>
              <a:t> Authorization </a:t>
            </a:r>
            <a:r>
              <a:rPr lang="en-US" altLang="ja-JP" sz="2400" dirty="0">
                <a:solidFill>
                  <a:srgbClr val="C00000"/>
                </a:solidFill>
              </a:rPr>
              <a:t>and a corresponding authentication for invocation of the northbound API via an AF by a subscriber;</a:t>
            </a:r>
          </a:p>
          <a:p>
            <a:pPr marL="368300" lvl="1" indent="0">
              <a:buNone/>
            </a:pPr>
            <a:r>
              <a:rPr lang="en-US" altLang="ja-JP" sz="2000" dirty="0" smtClean="0"/>
              <a:t>- Shall </a:t>
            </a:r>
            <a:r>
              <a:rPr lang="en-US" altLang="ja-JP" sz="2000" dirty="0"/>
              <a:t>5GS be capable of authorizing who (i.e. subscriber) is allowed to do what (i.e. operation or method) to what kind of northbound API(s) and resource(s)?</a:t>
            </a:r>
          </a:p>
          <a:p>
            <a:pPr marL="368300" lvl="1" indent="0">
              <a:buNone/>
            </a:pPr>
            <a:r>
              <a:rPr lang="en-US" altLang="ja-JP" sz="2000" dirty="0" smtClean="0"/>
              <a:t>- Shall </a:t>
            </a:r>
            <a:r>
              <a:rPr lang="en-US" altLang="ja-JP" sz="2000" dirty="0"/>
              <a:t>5GS be capable of authenticating this "who</a:t>
            </a:r>
            <a:r>
              <a:rPr lang="en-US" altLang="ja-JP" sz="2000" dirty="0" smtClean="0"/>
              <a:t>" </a:t>
            </a:r>
            <a:r>
              <a:rPr lang="en-US" altLang="ja-JP" sz="2000" dirty="0"/>
              <a:t>in what way?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r>
              <a:rPr lang="en-US" altLang="ja-JP" sz="2400" dirty="0"/>
              <a:t>- Related logging and charging aspects.</a:t>
            </a:r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129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ECFF"/>
        </a:solidFill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 wrap="square" rtlCol="0">
        <a:spAutoFit/>
      </a:bodyPr>
      <a:lstStyle>
        <a:defPPr marR="0" algn="l" defTabSz="914400" eaLnBrk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tabLst/>
          <a:defRPr kumimoji="1" sz="1600" i="0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cs typeface="+mn-cs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37354</TotalTime>
  <Words>179</Words>
  <Application>Microsoft Office PowerPoint</Application>
  <PresentationFormat>ワイド画面</PresentationFormat>
  <Paragraphs>49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3" baseType="lpstr">
      <vt:lpstr>Batang</vt:lpstr>
      <vt:lpstr>Meiryo UI</vt:lpstr>
      <vt:lpstr>ＭＳ Ｐゴシック</vt:lpstr>
      <vt:lpstr>ＭＳ Ｐ明朝</vt:lpstr>
      <vt:lpstr>游ゴシック</vt:lpstr>
      <vt:lpstr>游明朝</vt:lpstr>
      <vt:lpstr>Arial</vt:lpstr>
      <vt:lpstr>Times New Roman</vt:lpstr>
      <vt:lpstr>Wingdings</vt:lpstr>
      <vt:lpstr>2_標準デザイン</vt:lpstr>
      <vt:lpstr>PowerPoint プレゼンテーション</vt:lpstr>
      <vt:lpstr>PowerPoint プレゼンテーション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Inter-RAT</dc:title>
  <dc:creator>DoCoMo</dc:creator>
  <cp:lastModifiedBy>NTT DOCOMO</cp:lastModifiedBy>
  <cp:revision>12661</cp:revision>
  <cp:lastPrinted>2010-10-29T12:52:57Z</cp:lastPrinted>
  <dcterms:created xsi:type="dcterms:W3CDTF">2010-10-31T04:18:22Z</dcterms:created>
  <dcterms:modified xsi:type="dcterms:W3CDTF">2020-05-08T04:36:09Z</dcterms:modified>
</cp:coreProperties>
</file>