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9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0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11.xml" ContentType="application/vnd.openxmlformats-officedocument.theme+xml"/>
  <Override PartName="/ppt/slideLayouts/slideLayout66.xml" ContentType="application/vnd.openxmlformats-officedocument.presentationml.slideLayout+xml"/>
  <Override PartName="/ppt/theme/theme12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3.xml" ContentType="application/vnd.openxmlformats-officedocument.theme+xml"/>
  <Override PartName="/ppt/slideLayouts/slideLayout69.xml" ContentType="application/vnd.openxmlformats-officedocument.presentationml.slideLayout+xml"/>
  <Override PartName="/ppt/theme/theme14.xml" ContentType="application/vnd.openxmlformats-officedocument.theme+xml"/>
  <Override PartName="/ppt/slideLayouts/slideLayout70.xml" ContentType="application/vnd.openxmlformats-officedocument.presentationml.slideLayout+xml"/>
  <Override PartName="/ppt/theme/theme1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6"/>
    <p:sldMasterId id="2147483660" r:id="rId7"/>
    <p:sldMasterId id="2147483662" r:id="rId8"/>
    <p:sldMasterId id="2147483667" r:id="rId9"/>
    <p:sldMasterId id="2147483669" r:id="rId10"/>
    <p:sldMasterId id="2147483675" r:id="rId11"/>
    <p:sldMasterId id="2147483679" r:id="rId12"/>
    <p:sldMasterId id="2147483691" r:id="rId13"/>
    <p:sldMasterId id="2147483701" r:id="rId14"/>
    <p:sldMasterId id="2147483717" r:id="rId15"/>
    <p:sldMasterId id="2147483729" r:id="rId16"/>
    <p:sldMasterId id="2147483740" r:id="rId17"/>
    <p:sldMasterId id="2147483742" r:id="rId18"/>
    <p:sldMasterId id="2147483745" r:id="rId19"/>
    <p:sldMasterId id="2147483747" r:id="rId20"/>
    <p:sldMasterId id="2147483749" r:id="rId21"/>
  </p:sldMasterIdLst>
  <p:notesMasterIdLst>
    <p:notesMasterId r:id="rId34"/>
  </p:notesMasterIdLst>
  <p:handoutMasterIdLst>
    <p:handoutMasterId r:id="rId35"/>
  </p:handoutMasterIdLst>
  <p:sldIdLst>
    <p:sldId id="273" r:id="rId22"/>
    <p:sldId id="11079" r:id="rId23"/>
    <p:sldId id="11090" r:id="rId24"/>
    <p:sldId id="275" r:id="rId25"/>
    <p:sldId id="11092" r:id="rId26"/>
    <p:sldId id="11034" r:id="rId27"/>
    <p:sldId id="11086" r:id="rId28"/>
    <p:sldId id="276" r:id="rId29"/>
    <p:sldId id="11089" r:id="rId30"/>
    <p:sldId id="11081" r:id="rId31"/>
    <p:sldId id="11091" r:id="rId32"/>
    <p:sldId id="270" r:id="rId3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7F1AD"/>
    <a:srgbClr val="000000"/>
    <a:srgbClr val="F69B6E"/>
    <a:srgbClr val="4D5766"/>
    <a:srgbClr val="217513"/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48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26" Type="http://schemas.openxmlformats.org/officeDocument/2006/relationships/slide" Target="slides/slide5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6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2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1.xml"/><Relationship Id="rId20" Type="http://schemas.openxmlformats.org/officeDocument/2006/relationships/slideMaster" Target="slideMasters/slideMaster15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0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commentAuthors" Target="commentAuthors.xml"/><Relationship Id="rId10" Type="http://schemas.openxmlformats.org/officeDocument/2006/relationships/slideMaster" Target="slideMasters/slideMaster5.xml"/><Relationship Id="rId19" Type="http://schemas.openxmlformats.org/officeDocument/2006/relationships/slideMaster" Target="slideMasters/slideMaster14.xml"/><Relationship Id="rId31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Master" Target="slideMasters/slideMaster9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gre.org/userfiles/files/News/2018/TOR_JWG_B5_D2_67_Time_in_Communication_Networks_Protection_and_Control_Applications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igre.org/userfiles/files/News/2018/TOR_WG_D2_42_Synchronization_and_time_distribution_in_communication_networks_for_time_sensitive_distributed_operational_applications.pdf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hlinkClick r:id="rId3"/>
              </a:rPr>
              <a:t>JWG N° B5/D2.67</a:t>
            </a:r>
            <a:r>
              <a:rPr lang="en-US" sz="1200"/>
              <a:t> Scope: Establish a reference document for time sources and time distribution in Protection, Automation and Control Systems (PACS) including recommendations and best practices for related specifications and designs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hlinkClick r:id="rId4"/>
              </a:rPr>
              <a:t>WG N°D2.42</a:t>
            </a:r>
            <a:r>
              <a:rPr lang="en-US" sz="1200"/>
              <a:t> Scope: Assess time distribution and frequency synchronization requirements and solutions for synchronizing power System automation applications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0" y="36813"/>
            <a:ext cx="2512107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923" y="4655220"/>
            <a:ext cx="1562040" cy="41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923" y="4655220"/>
            <a:ext cx="1562040" cy="41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6614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40952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271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2932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940391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4000" y="897731"/>
            <a:ext cx="4243388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9" y="897731"/>
            <a:ext cx="4243387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9003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169069"/>
            <a:ext cx="8634413" cy="6203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4000" y="897731"/>
            <a:ext cx="8639175" cy="3671888"/>
          </a:xfr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17201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10463979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High Leve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7049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.1 High Leve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treet scene with focus on the side of a road&#10;&#10;Description automatically generated">
            <a:extLst>
              <a:ext uri="{FF2B5EF4-FFF2-40B4-BE49-F238E27FC236}">
                <a16:creationId xmlns:a16="http://schemas.microsoft.com/office/drawing/2014/main" id="{7774CC01-2F9F-4A8D-B104-F07FB8F7B3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FE1049-13D0-495B-BA00-5DAEBB06CE69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9EB4C2-4D0C-4ED2-BC93-0C294189BC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36EDC2-59A7-4648-AD0F-CB4D76D7CB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7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.1 High Leve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view of a city&#10;&#10;Description automatically generated">
            <a:extLst>
              <a:ext uri="{FF2B5EF4-FFF2-40B4-BE49-F238E27FC236}">
                <a16:creationId xmlns:a16="http://schemas.microsoft.com/office/drawing/2014/main" id="{D66BA94A-3B5D-40A6-855C-3469A8530F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7"/>
            <a:ext cx="9144000" cy="5137643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FE1049-13D0-495B-BA00-5DAEBB06CE69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9EB4C2-4D0C-4ED2-BC93-0C294189BC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36EDC2-59A7-4648-AD0F-CB4D76D7CB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414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.1 High Leve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mountain, nature, grass&#10;&#10;Description automatically generated">
            <a:extLst>
              <a:ext uri="{FF2B5EF4-FFF2-40B4-BE49-F238E27FC236}">
                <a16:creationId xmlns:a16="http://schemas.microsoft.com/office/drawing/2014/main" id="{7A7F769C-F5A1-4454-9EC0-875BFE15A6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FE1049-13D0-495B-BA00-5DAEBB06CE69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9EB4C2-4D0C-4ED2-BC93-0C294189BC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36EDC2-59A7-4648-AD0F-CB4D76D7CB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75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1 High Leve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09363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High 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52000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80B83B61-B262-45F3-972C-EC43468155B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17513" y="995680"/>
            <a:ext cx="8308800" cy="35763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 marL="464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</a:defRPr>
            </a:lvl3pPr>
            <a:lvl4pPr marL="6948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036051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High Level Large Tex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4C17F-501F-4D52-AC68-56F1BAE176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681" y="1381760"/>
            <a:ext cx="7560000" cy="64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800">
                <a:solidFill>
                  <a:schemeClr val="accent3"/>
                </a:solidFill>
                <a:latin typeface="Nokia Pure Headline Ultra Light" panose="020B02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643BF22-4250-40A7-8993-0E66E05E9A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7681" y="2224194"/>
            <a:ext cx="7560000" cy="648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1503483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High Level Large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7197854-47F8-4B30-A878-F0C268C51FA0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0182C0-15C2-49FD-981D-2E8208940E01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7DA380-0740-4B4F-8590-7E50E6AEAC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F3F53C1-787F-4310-B502-16BD8B1986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681" y="1381760"/>
            <a:ext cx="7560000" cy="648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800">
                <a:solidFill>
                  <a:schemeClr val="accent3"/>
                </a:solidFill>
                <a:latin typeface="Nokia Pure Headline Ultra Light" panose="020B02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0C8178-9ED0-4478-88E5-E7626C3A11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7681" y="2224194"/>
            <a:ext cx="7560000" cy="648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4955795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78039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051420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598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3681663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99176" y="333644"/>
            <a:ext cx="3083676" cy="31115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Nokia Pure Headline Extra Bold" panose="020B0904040602060303" pitchFamily="34" charset="0"/>
              </a:defRPr>
            </a:lvl1pPr>
          </a:lstStyle>
          <a:p>
            <a:r>
              <a:rPr lang="en-US"/>
              <a:t>&lt; INSERT AREA NAME &gt;</a:t>
            </a:r>
          </a:p>
        </p:txBody>
      </p:sp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417513" y="333644"/>
            <a:ext cx="3083676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1800" b="1" kern="1200" baseline="0">
                <a:solidFill>
                  <a:schemeClr val="bg1"/>
                </a:solidFill>
                <a:latin typeface="Nokia Pure Headline Extra Bold" panose="020B0904040602060303" pitchFamily="34" charset="0"/>
                <a:ea typeface="ヒラギノ角ゴ Pro W3" charset="0"/>
                <a:cs typeface="Arial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TAKE AWAY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13" y="922149"/>
            <a:ext cx="3083676" cy="3959817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099176" y="922149"/>
            <a:ext cx="4541587" cy="184666"/>
          </a:xfr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200" dirty="0" smtClean="0">
                <a:solidFill>
                  <a:schemeClr val="tx1"/>
                </a:solidFill>
                <a:latin typeface="+mj-lt"/>
                <a:ea typeface="ヒラギノ角ゴ Pro W3"/>
                <a:cs typeface="ヒラギノ角ゴ Pro W3"/>
              </a:defRPr>
            </a:lvl1pPr>
            <a:lvl2pPr marL="228600" indent="0">
              <a:buNone/>
              <a:defRPr lang="en-US" dirty="0" smtClean="0">
                <a:solidFill>
                  <a:schemeClr val="tx1"/>
                </a:solidFill>
                <a:latin typeface="Arial" charset="0"/>
                <a:ea typeface="ヒラギノ角ゴ Pro W3"/>
              </a:defRPr>
            </a:lvl2pPr>
          </a:lstStyle>
          <a:p>
            <a:pPr marL="171450" lvl="0" indent="-171450">
              <a:spcAft>
                <a:spcPct val="0"/>
              </a:spcAft>
              <a:buClr>
                <a:schemeClr val="accent1"/>
              </a:buClr>
              <a:buFont typeface="Nokia Pure Headline Extra Bold" panose="020B0904040602060303" pitchFamily="34" charset="0"/>
              <a:buChar char="&gt;"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0236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843164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3276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52874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892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39601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1087310"/>
            <a:ext cx="4038600" cy="2545556"/>
          </a:xfrm>
        </p:spPr>
        <p:txBody>
          <a:bodyPr tIns="0" rIns="91434" bIns="0"/>
          <a:lstStyle>
            <a:lvl1pPr>
              <a:buNone/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1087310"/>
            <a:ext cx="4038600" cy="2545556"/>
          </a:xfrm>
        </p:spPr>
        <p:txBody>
          <a:bodyPr tIns="0" rIns="91434" bIns="0"/>
          <a:lstStyle>
            <a:lvl1pPr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 tIns="0" bIns="0"/>
          <a:lstStyle>
            <a:lvl1pPr marL="0" indent="0">
              <a:buFont typeface="Arial"/>
              <a:buNone/>
              <a:defRPr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87885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12419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124191"/>
                </a:solidFill>
              </a:rPr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14653188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286" y="279249"/>
            <a:ext cx="7982858" cy="355751"/>
          </a:xfrm>
        </p:spPr>
        <p:txBody>
          <a:bodyPr/>
          <a:lstStyle>
            <a:lvl1pPr>
              <a:defRPr/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44286" y="1087438"/>
            <a:ext cx="7973785" cy="357527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text</a:t>
            </a:r>
            <a:r>
              <a:rPr lang="fi-FI"/>
              <a:t> </a:t>
            </a:r>
            <a:r>
              <a:rPr lang="fi-FI" err="1"/>
              <a:t>styles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776145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8075" y="4567224"/>
            <a:ext cx="4309200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>
              <a:defRPr lang="en-US" sz="800" dirty="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>
                <a:solidFill>
                  <a:srgbClr val="68717A"/>
                </a:solidFill>
              </a:rPr>
              <a:t>Public – 5G Enhanced Time Synchronization as a Service</a:t>
            </a:r>
            <a:endParaRPr>
              <a:solidFill>
                <a:srgbClr val="6871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002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11150" y="4713288"/>
            <a:ext cx="117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NSN internal</a:t>
            </a:r>
          </a:p>
        </p:txBody>
      </p:sp>
    </p:spTree>
    <p:extLst>
      <p:ext uri="{BB962C8B-B14F-4D97-AF65-F5344CB8AC3E}">
        <p14:creationId xmlns:p14="http://schemas.microsoft.com/office/powerpoint/2010/main" val="26132575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22180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21703904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52141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51532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50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62433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1 Whi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" y="36000"/>
            <a:ext cx="2516212" cy="6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06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 lIns="91395" tIns="45697" rIns="91395" bIns="45697"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89956" tIns="0" rIns="0" bIns="0"/>
          <a:lstStyle>
            <a:lvl1pPr marL="0" marR="0" indent="0" algn="l" defTabSz="4569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69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340986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7211061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 lIns="91395" tIns="45697" rIns="91395" bIns="45697"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89956" tIns="0" rIns="0" bIns="0"/>
          <a:lstStyle>
            <a:lvl1pPr marL="0" marR="0" indent="0" algn="l" defTabSz="4569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69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715953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3681663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99176" y="333644"/>
            <a:ext cx="3083676" cy="31115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Nokia Pure Headline Extra Bold" panose="020B0904040602060303" pitchFamily="34" charset="0"/>
              </a:defRPr>
            </a:lvl1pPr>
          </a:lstStyle>
          <a:p>
            <a:r>
              <a:rPr lang="en-US"/>
              <a:t>&lt; INSERT AREA NAME &gt;</a:t>
            </a:r>
          </a:p>
        </p:txBody>
      </p:sp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417513" y="333644"/>
            <a:ext cx="3083676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1800" b="1" kern="1200" baseline="0">
                <a:solidFill>
                  <a:schemeClr val="bg1"/>
                </a:solidFill>
                <a:latin typeface="Nokia Pure Headline Extra Bold" panose="020B0904040602060303" pitchFamily="34" charset="0"/>
                <a:ea typeface="ヒラギノ角ゴ Pro W3" charset="0"/>
                <a:cs typeface="Arial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TAKE AWAY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13" y="922149"/>
            <a:ext cx="3083676" cy="3959817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099176" y="922149"/>
            <a:ext cx="4541587" cy="184666"/>
          </a:xfr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200" dirty="0" smtClean="0">
                <a:solidFill>
                  <a:schemeClr val="tx1"/>
                </a:solidFill>
                <a:latin typeface="+mj-lt"/>
                <a:ea typeface="ヒラギノ角ゴ Pro W3"/>
                <a:cs typeface="ヒラギノ角ゴ Pro W3"/>
              </a:defRPr>
            </a:lvl1pPr>
            <a:lvl2pPr marL="228600" indent="0">
              <a:buNone/>
              <a:defRPr lang="en-US" dirty="0" smtClean="0">
                <a:solidFill>
                  <a:schemeClr val="tx1"/>
                </a:solidFill>
                <a:latin typeface="Arial" charset="0"/>
                <a:ea typeface="ヒラギノ角ゴ Pro W3"/>
              </a:defRPr>
            </a:lvl2pPr>
          </a:lstStyle>
          <a:p>
            <a:pPr marL="171450" lvl="0" indent="-171450">
              <a:spcAft>
                <a:spcPct val="0"/>
              </a:spcAft>
              <a:buClr>
                <a:schemeClr val="accent1"/>
              </a:buClr>
              <a:buFont typeface="Nokia Pure Headline Extra Bold" panose="020B0904040602060303" pitchFamily="34" charset="0"/>
              <a:buChar char="&gt;"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0323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41700474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905556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091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783527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1 Whi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" y="36000"/>
            <a:ext cx="2516212" cy="6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248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6968275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068801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2592183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5725978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9232907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10184433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0572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219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900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79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0772143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32691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42656766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8586740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2199765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3681663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99176" y="333644"/>
            <a:ext cx="3083676" cy="31115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Nokia Pure Headline Extra Bold" panose="020B0904040602060303" pitchFamily="34" charset="0"/>
              </a:defRPr>
            </a:lvl1pPr>
          </a:lstStyle>
          <a:p>
            <a:r>
              <a:rPr lang="en-US"/>
              <a:t>&lt; INSERT AREA NAME &gt;</a:t>
            </a:r>
          </a:p>
        </p:txBody>
      </p:sp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417513" y="333644"/>
            <a:ext cx="3083676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1800" b="1" kern="1200" baseline="0">
                <a:solidFill>
                  <a:schemeClr val="bg1"/>
                </a:solidFill>
                <a:latin typeface="Nokia Pure Headline Extra Bold" panose="020B0904040602060303" pitchFamily="34" charset="0"/>
                <a:ea typeface="ヒラギノ角ゴ Pro W3" charset="0"/>
                <a:cs typeface="Arial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ea typeface="ヒラギノ角ゴ Pro W3" charset="0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TAKE AWAY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13" y="922149"/>
            <a:ext cx="3083676" cy="3959817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099176" y="922149"/>
            <a:ext cx="4541587" cy="184666"/>
          </a:xfr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1200" dirty="0" smtClean="0">
                <a:solidFill>
                  <a:schemeClr val="tx1"/>
                </a:solidFill>
                <a:latin typeface="+mj-lt"/>
                <a:ea typeface="ヒラギノ角ゴ Pro W3"/>
                <a:cs typeface="ヒラギノ角ゴ Pro W3"/>
              </a:defRPr>
            </a:lvl1pPr>
            <a:lvl2pPr marL="228600" indent="0">
              <a:buNone/>
              <a:defRPr lang="en-US" dirty="0" smtClean="0">
                <a:solidFill>
                  <a:schemeClr val="tx1"/>
                </a:solidFill>
                <a:latin typeface="Arial" charset="0"/>
                <a:ea typeface="ヒラギノ角ゴ Pro W3"/>
              </a:defRPr>
            </a:lvl2pPr>
          </a:lstStyle>
          <a:p>
            <a:pPr marL="171450" lvl="0" indent="-171450">
              <a:spcAft>
                <a:spcPct val="0"/>
              </a:spcAft>
              <a:buClr>
                <a:schemeClr val="accent1"/>
              </a:buClr>
              <a:buFont typeface="Nokia Pure Headline Extra Bold" panose="020B0904040602060303" pitchFamily="34" charset="0"/>
              <a:buChar char="&gt;"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942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 sz="800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 sz="600"/>
              <a:t>Eighth Level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" y="36000"/>
            <a:ext cx="2516212" cy="6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66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69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7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9.png"/><Relationship Id="rId4" Type="http://schemas.openxmlformats.org/officeDocument/2006/relationships/theme" Target="../theme/theme1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G-logo 500px">
            <a:extLst>
              <a:ext uri="{FF2B5EF4-FFF2-40B4-BE49-F238E27FC236}">
                <a16:creationId xmlns:a16="http://schemas.microsoft.com/office/drawing/2014/main" id="{6C47B07B-5559-496C-8E5B-08AB75D1706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2" b="17200"/>
          <a:stretch/>
        </p:blipFill>
        <p:spPr bwMode="auto">
          <a:xfrm>
            <a:off x="8229600" y="0"/>
            <a:ext cx="914400" cy="5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47" y="4657601"/>
            <a:ext cx="1556413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73" r:id="rId4"/>
    <p:sldLayoutId id="2147483674" r:id="rId5"/>
    <p:sldLayoutId id="2147483678" r:id="rId6"/>
    <p:sldLayoutId id="2147483689" r:id="rId7"/>
    <p:sldLayoutId id="2147483700" r:id="rId8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47" y="4657601"/>
            <a:ext cx="1556413" cy="410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A13394-69A5-4BAE-B6A9-27C63F26CEA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402070" y="75499"/>
            <a:ext cx="64866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7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2" descr="5G-logo 500px">
            <a:extLst>
              <a:ext uri="{FF2B5EF4-FFF2-40B4-BE49-F238E27FC236}">
                <a16:creationId xmlns:a16="http://schemas.microsoft.com/office/drawing/2014/main" id="{D4928AA4-37A7-4E31-87B1-9E5B283A602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2" b="17200"/>
          <a:stretch/>
        </p:blipFill>
        <p:spPr bwMode="auto">
          <a:xfrm>
            <a:off x="8229600" y="0"/>
            <a:ext cx="914400" cy="5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79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5" name="Picture 2" descr="5G-logo 500px">
            <a:extLst>
              <a:ext uri="{FF2B5EF4-FFF2-40B4-BE49-F238E27FC236}">
                <a16:creationId xmlns:a16="http://schemas.microsoft.com/office/drawing/2014/main" id="{B5EF8496-95BC-4519-AAF8-2B24A1AB9C4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2" b="17200"/>
          <a:stretch/>
        </p:blipFill>
        <p:spPr bwMode="auto">
          <a:xfrm>
            <a:off x="8229600" y="0"/>
            <a:ext cx="914400" cy="5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02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967539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0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Public – 5G Enhanced Time Synchronization as a Service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8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pic>
        <p:nvPicPr>
          <p:cNvPr id="5" name="Picture 2" descr="5G-logo 500px">
            <a:extLst>
              <a:ext uri="{FF2B5EF4-FFF2-40B4-BE49-F238E27FC236}">
                <a16:creationId xmlns:a16="http://schemas.microsoft.com/office/drawing/2014/main" id="{220AD499-D3A6-45CF-83D9-F266A06DA85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2" b="17200"/>
          <a:stretch/>
        </p:blipFill>
        <p:spPr bwMode="auto">
          <a:xfrm>
            <a:off x="8229600" y="0"/>
            <a:ext cx="914400" cy="5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1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1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07/05/2020</a:t>
            </a:fld>
            <a:endParaRPr lang="en-GB" sz="80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>
                <a:solidFill>
                  <a:schemeClr val="bg2"/>
                </a:solidFill>
                <a:cs typeface="Arial" charset="0"/>
              </a:rPr>
              <a:t>© Nokia 2014   - File Name   - Version   - Creator   - DocID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8292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1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07/05/2020</a:t>
            </a:fld>
            <a:endParaRPr lang="en-GB" sz="80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chemeClr val="bg2"/>
                </a:solidFill>
                <a:latin typeface="+mn-lt"/>
                <a:cs typeface="Arial" charset="0"/>
              </a:rPr>
              <a:t>© Nokia 2015         </a:t>
            </a:r>
            <a:r>
              <a:rPr lang="en-US" sz="800" err="1">
                <a:solidFill>
                  <a:schemeClr val="bg2"/>
                </a:solidFill>
                <a:latin typeface="+mn-lt"/>
                <a:cs typeface="Arial" charset="0"/>
              </a:rPr>
              <a:t>tkolding</a:t>
            </a:r>
            <a:r>
              <a:rPr lang="en-US" sz="800">
                <a:solidFill>
                  <a:schemeClr val="bg2"/>
                </a:solidFill>
                <a:latin typeface="+mn-lt"/>
                <a:cs typeface="Arial" charset="0"/>
              </a:rPr>
              <a:t>   Cloud-based RAN</a:t>
            </a:r>
            <a:endParaRPr lang="en-GB" sz="80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1619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aeng.org.uk/publications/reports/global-navigation-space-systems" TargetMode="External"/><Relationship Id="rId13" Type="http://schemas.openxmlformats.org/officeDocument/2006/relationships/hyperlink" Target="https://www.netnod.se/time-and-frequency" TargetMode="External"/><Relationship Id="rId3" Type="http://schemas.openxmlformats.org/officeDocument/2006/relationships/hyperlink" Target="https://www.congress.gov/bill/115th-congress/senate-bill/2220/" TargetMode="External"/><Relationship Id="rId7" Type="http://schemas.openxmlformats.org/officeDocument/2006/relationships/hyperlink" Target="https://www.gps.gov/systems/gps/performance/2018-GPS-SPS-performance-analysis.pdf" TargetMode="External"/><Relationship Id="rId12" Type="http://schemas.openxmlformats.org/officeDocument/2006/relationships/hyperlink" Target="https://www.pts.se/sv/bransch/internet/robust-kommunikation/atgarder/korrekt-och-sparbar-tid-och-takt/" TargetMode="External"/><Relationship Id="rId2" Type="http://schemas.openxmlformats.org/officeDocument/2006/relationships/hyperlink" Target="http://www.albedotelecom.com/src/lib/WP-Sync-Market.pdf" TargetMode="External"/><Relationship Id="rId16" Type="http://schemas.openxmlformats.org/officeDocument/2006/relationships/hyperlink" Target="http://empir.npl.co.uk/tifoon/" TargetMode="External"/><Relationship Id="rId1" Type="http://schemas.openxmlformats.org/officeDocument/2006/relationships/slideLayout" Target="../slideLayouts/slideLayout58.xml"/><Relationship Id="rId6" Type="http://schemas.openxmlformats.org/officeDocument/2006/relationships/hyperlink" Target="https://www.gps.gov/governance/advisory/meetings/2016-12/calabro.pdf" TargetMode="External"/><Relationship Id="rId11" Type="http://schemas.openxmlformats.org/officeDocument/2006/relationships/hyperlink" Target="https://www.silicon.co.uk/security/support-gps-backup-hacking-219441" TargetMode="External"/><Relationship Id="rId5" Type="http://schemas.openxmlformats.org/officeDocument/2006/relationships/hyperlink" Target="https://ufm.dk/publikationer/2019/denmarks-economic-vulnerability-to-a-loss-of-satellite-based-pnt" TargetMode="External"/><Relationship Id="rId15" Type="http://schemas.openxmlformats.org/officeDocument/2006/relationships/hyperlink" Target="http://www.refimeve.fr/index.php/en/presentation-eng/description-of-the-project.html" TargetMode="External"/><Relationship Id="rId10" Type="http://schemas.openxmlformats.org/officeDocument/2006/relationships/hyperlink" Target="https://www.gpsworld.com/gps-backup-demonstration-projects-explained/" TargetMode="External"/><Relationship Id="rId4" Type="http://schemas.openxmlformats.org/officeDocument/2006/relationships/hyperlink" Target="https://ec.europa.eu/docsroom/documents/28325/attachments/1/translations/en/renditions/native" TargetMode="External"/><Relationship Id="rId9" Type="http://schemas.openxmlformats.org/officeDocument/2006/relationships/hyperlink" Target="https://assets.publishing.service.gov.uk/government/uploads/system/uploads/attachment_data/file/619544/17.3254_Economic_impact_to_UK_of_a_disruption_to_GNSS_-_Full_Report.pdf" TargetMode="External"/><Relationship Id="rId14" Type="http://schemas.openxmlformats.org/officeDocument/2006/relationships/hyperlink" Target="https://www.npl.co.uk/npltime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gre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aspi.org/" TargetMode="External"/><Relationship Id="rId5" Type="http://schemas.openxmlformats.org/officeDocument/2006/relationships/hyperlink" Target="https://www.cigre.org/userfiles/files/News/2018/TOR_WG_D2_42_Synchronization_and_time_distribution_in_communication_networks_for_time_sensitive_distributed_operational_applications.pdf" TargetMode="External"/><Relationship Id="rId4" Type="http://schemas.openxmlformats.org/officeDocument/2006/relationships/hyperlink" Target="https://www.cigre.org/userfiles/files/News/2018/TOR_JWG_B5_D2_67_Time_in_Communication_Networks_Protection_and_Control_Applications.pd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1.jpeg">
            <a:extLst>
              <a:ext uri="{FF2B5EF4-FFF2-40B4-BE49-F238E27FC236}">
                <a16:creationId xmlns:a16="http://schemas.microsoft.com/office/drawing/2014/main" id="{6E02258B-F813-4CB2-A94A-056706FBFF2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7200" y="2241499"/>
            <a:ext cx="8409600" cy="221856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Nokia Pure Headline Extra Bold" panose="020B0904040602060303" pitchFamily="34" charset="0"/>
              </a:rPr>
              <a:t>Feasibility Study on 5G Timing Resiliency System (FS_5TRS)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67200" y="1783350"/>
            <a:ext cx="8291898" cy="1576800"/>
          </a:xfrm>
        </p:spPr>
        <p:txBody>
          <a:bodyPr lIns="0" tIns="0" rIns="0" bIns="0" anchor="t"/>
          <a:lstStyle/>
          <a:p>
            <a:pPr hangingPunct="0"/>
            <a:r>
              <a:rPr lang="en-US" b="1" dirty="0"/>
              <a:t>3GPP TSG SA WG1 Meeting #90e					</a:t>
            </a:r>
            <a:r>
              <a:rPr lang="en-US" b="1"/>
              <a:t>	S1-202082</a:t>
            </a:r>
            <a:endParaRPr lang="en-US" b="1" dirty="0"/>
          </a:p>
          <a:p>
            <a:r>
              <a:rPr lang="en-GB" b="1" dirty="0"/>
              <a:t>E-meeting, 18-22 May 2020 </a:t>
            </a:r>
          </a:p>
          <a:p>
            <a:endParaRPr lang="en-US" dirty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</p:spTree>
    <p:extLst>
      <p:ext uri="{BB962C8B-B14F-4D97-AF65-F5344CB8AC3E}">
        <p14:creationId xmlns:p14="http://schemas.microsoft.com/office/powerpoint/2010/main" val="353922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8B0A7A7-9534-4530-843D-0361FB9AC1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Public – 5G Timing Resiliency System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AF8C8-B851-4EEC-9574-DD29CD1E13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Proposed way forward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B89D25-D4A5-4E35-B978-DDD6DE62AA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US" dirty="0"/>
              <a:t>3GPP to engage with Public and Vertical eco-system to investigate potential of supporting 5G synchronization beyond manufacturing use-cases (US gov, ATIS, CIGRE, </a:t>
            </a:r>
            <a:r>
              <a:rPr lang="en-US" dirty="0" err="1"/>
              <a:t>etc</a:t>
            </a:r>
            <a:r>
              <a:rPr lang="en-US" dirty="0"/>
              <a:t>), including 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Timing backup/alternate for GPS offering same performance and fulfilling requirements of e.g. the National Timing Resiliency &amp; Security 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Enhancements to 5G resiliency if GPS is compromised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Positioning backup/alternate for GPS, especially for dense/indoor areas and working in concert with other positioning backup systems (e.g., </a:t>
            </a:r>
            <a:r>
              <a:rPr lang="en-US" dirty="0" err="1"/>
              <a:t>eLoran</a:t>
            </a:r>
            <a:r>
              <a:rPr lang="en-US" dirty="0"/>
              <a:t>) for wide area</a:t>
            </a:r>
            <a:endParaRPr lang="en-GB" dirty="0"/>
          </a:p>
          <a:p>
            <a:endParaRPr lang="en-US" dirty="0"/>
          </a:p>
          <a:p>
            <a:r>
              <a:rPr lang="en-US" dirty="0"/>
              <a:t>Approach in 3GPP and time-line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Collect requirements and use cases in new Release-18 SID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05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D710B40-83BC-4B7C-BB92-0F15355470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Public – 5G Timing Resiliency System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1CB08A-A356-497E-B874-2F46C95484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Selected 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C2170-E9FE-47C5-9073-EAD5100B58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08212"/>
            <a:ext cx="8308800" cy="3932188"/>
          </a:xfrm>
        </p:spPr>
        <p:txBody>
          <a:bodyPr>
            <a:normAutofit fontScale="92500" lnSpcReduction="10000"/>
          </a:bodyPr>
          <a:lstStyle/>
          <a:p>
            <a:r>
              <a:rPr lang="en-US" sz="1100" dirty="0"/>
              <a:t>Synchronization market: </a:t>
            </a:r>
            <a:r>
              <a:rPr lang="da-DK" sz="1100" dirty="0">
                <a:hlinkClick r:id="rId2"/>
              </a:rPr>
              <a:t>http://www.albedotelecom.com/src/lib/WP-Sync-Market.pdf</a:t>
            </a:r>
            <a:endParaRPr lang="en-US" sz="1100" dirty="0"/>
          </a:p>
          <a:p>
            <a:r>
              <a:rPr lang="en-US" sz="1100" dirty="0"/>
              <a:t>National Timing Resiliency and Security Act: </a:t>
            </a:r>
            <a:r>
              <a:rPr lang="da-DK" sz="1100" dirty="0">
                <a:hlinkClick r:id="rId3"/>
              </a:rPr>
              <a:t>https://www.congress.gov/bill/115th-congress/senate-bill/2220/</a:t>
            </a:r>
            <a:endParaRPr lang="en-US" sz="1100" dirty="0"/>
          </a:p>
          <a:p>
            <a:r>
              <a:rPr lang="en-US" sz="1100" dirty="0"/>
              <a:t>Other emerging requirements: </a:t>
            </a:r>
            <a:r>
              <a:rPr lang="da-DK" sz="1100" dirty="0">
                <a:hlinkClick r:id="rId4"/>
              </a:rPr>
              <a:t>https://ec.europa.eu/docsroom/documents/28325/attachments/1/translations/en/renditions/native</a:t>
            </a:r>
            <a:endParaRPr lang="da-DK" sz="1100" dirty="0">
              <a:hlinkClick r:id="rId5"/>
            </a:endParaRPr>
          </a:p>
          <a:p>
            <a:r>
              <a:rPr lang="en-US" sz="1100" dirty="0"/>
              <a:t>Some studies related to GNSS/GPS vulnerabilities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6"/>
              </a:rPr>
              <a:t>https://www.gps.gov/governance/advisory/meetings/2016-12/calabro.pdf</a:t>
            </a:r>
            <a:endParaRPr lang="da-DK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7"/>
              </a:rPr>
              <a:t>https://www.gps.gov/systems/gps/performance/2018-GPS-SPS-performance-analysis.pdf</a:t>
            </a:r>
            <a:endParaRPr lang="da-DK" sz="1100" dirty="0">
              <a:hlinkClick r:id="rId5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5"/>
              </a:rPr>
              <a:t>https://ufm.dk/publikationer/2019/denmarks-economic-vulnerability-to-a-loss-of-satellite-based-pnt</a:t>
            </a:r>
            <a:endParaRPr lang="en-US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8"/>
              </a:rPr>
              <a:t>https://www.raeng.org.uk/publications/reports/global-navigation-space-systems</a:t>
            </a:r>
            <a:endParaRPr lang="da-DK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9"/>
              </a:rPr>
              <a:t>https://assets.publishing.service.gov.uk/government/uploads/system/uploads/attachment_data/file/619544/17.3254_Economic_impact_to_UK_of_a_disruption_to_GNSS_-_Full_Report.pdf</a:t>
            </a:r>
            <a:endParaRPr lang="en-US" sz="1100" dirty="0"/>
          </a:p>
          <a:p>
            <a:r>
              <a:rPr lang="en-US" sz="1100" dirty="0"/>
              <a:t>Additional reading: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10"/>
              </a:rPr>
              <a:t>https://www.gpsworld.com/gps-backup-demonstration-projects-explained/</a:t>
            </a:r>
            <a:endParaRPr lang="da-DK" sz="1100" dirty="0">
              <a:hlinkClick r:id="" action="ppaction://noaction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" action="ppaction://noaction"/>
              </a:rPr>
              <a:t>https://insidegnss.com/gps-backup-may-get-more-attention-as-lawmakers-highlight-risks-to-space-assets-critical-infrastructure/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" action="ppaction://noaction"/>
              </a:rPr>
              <a:t>https://electronics.howstuffworks.com/everyday-tech/why-united-states-needs-backup-for-gps.htm</a:t>
            </a:r>
            <a:endParaRPr lang="da-DK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dirty="0">
                <a:hlinkClick r:id="rId11"/>
              </a:rPr>
              <a:t>https://www.silicon.co.uk/security/support-gps-backup-hacking-219441</a:t>
            </a:r>
            <a:endParaRPr lang="da-DK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u="sng" dirty="0">
                <a:hlinkClick r:id="rId12"/>
              </a:rPr>
              <a:t>https://www.pts.se/sv/bransch/internet/robust-kommunikation/atgarder/korrekt-och-sparbar-tid-och-takt/</a:t>
            </a:r>
            <a:endParaRPr lang="en-US" sz="1100" u="sn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u="sng" dirty="0">
                <a:hlinkClick r:id="rId13"/>
              </a:rPr>
              <a:t>https://www.netnod.se/time-and-frequency</a:t>
            </a:r>
            <a:endParaRPr lang="en-US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u="sng" dirty="0">
                <a:hlinkClick r:id="rId14"/>
              </a:rPr>
              <a:t>https://www.npl.co.uk/npltime</a:t>
            </a:r>
            <a:endParaRPr lang="da-DK" sz="1100" u="sn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a-DK" sz="1100" u="sng" dirty="0">
                <a:hlinkClick r:id="rId15"/>
              </a:rPr>
              <a:t>http://www.refimeve.fr/index.php/en/presentation-eng/description-of-the-project.html</a:t>
            </a:r>
            <a:endParaRPr lang="en-US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u="sng" dirty="0">
                <a:hlinkClick r:id="rId16"/>
              </a:rPr>
              <a:t>http://empir.npl.co.uk/tifoon/</a:t>
            </a:r>
            <a:endParaRPr lang="en-US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da-DK" sz="1000" dirty="0"/>
          </a:p>
        </p:txBody>
      </p:sp>
    </p:spTree>
    <p:extLst>
      <p:ext uri="{BB962C8B-B14F-4D97-AF65-F5344CB8AC3E}">
        <p14:creationId xmlns:p14="http://schemas.microsoft.com/office/powerpoint/2010/main" val="1120213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59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brary of printable banner free stock us map free png files ...">
            <a:extLst>
              <a:ext uri="{FF2B5EF4-FFF2-40B4-BE49-F238E27FC236}">
                <a16:creationId xmlns:a16="http://schemas.microsoft.com/office/drawing/2014/main" id="{DD16DA61-C17F-44B2-9EFF-779BA33DC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400" y="1247004"/>
            <a:ext cx="4808291" cy="297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8C6910-514D-44BC-9D76-31E9EAAB876A}"/>
              </a:ext>
            </a:extLst>
          </p:cNvPr>
          <p:cNvSpPr/>
          <p:nvPr/>
        </p:nvSpPr>
        <p:spPr>
          <a:xfrm>
            <a:off x="3619180" y="1054010"/>
            <a:ext cx="5200955" cy="316719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B58D863-734B-4A71-82E5-36352F104FD8}"/>
              </a:ext>
            </a:extLst>
          </p:cNvPr>
          <p:cNvSpPr/>
          <p:nvPr/>
        </p:nvSpPr>
        <p:spPr>
          <a:xfrm>
            <a:off x="5351386" y="2547401"/>
            <a:ext cx="1917729" cy="552810"/>
          </a:xfrm>
          <a:prstGeom prst="ellipse">
            <a:avLst/>
          </a:prstGeom>
          <a:solidFill>
            <a:srgbClr val="B7F1A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7F5DE-E0E1-41C7-8794-548F22A7F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Overall motivation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D9183E-BE31-4A3E-B3EE-52BD9C4B88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400" y="4841015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45F5E08-4594-4282-91A7-EAE9FB200B14}"/>
              </a:ext>
            </a:extLst>
          </p:cNvPr>
          <p:cNvCxnSpPr>
            <a:cxnSpLocks/>
          </p:cNvCxnSpPr>
          <p:nvPr/>
        </p:nvCxnSpPr>
        <p:spPr>
          <a:xfrm flipV="1">
            <a:off x="4417233" y="1795410"/>
            <a:ext cx="666840" cy="22838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C9F8E0-7BCE-4833-90E7-80DA85A55F6D}"/>
              </a:ext>
            </a:extLst>
          </p:cNvPr>
          <p:cNvCxnSpPr>
            <a:cxnSpLocks/>
          </p:cNvCxnSpPr>
          <p:nvPr/>
        </p:nvCxnSpPr>
        <p:spPr>
          <a:xfrm flipH="1" flipV="1">
            <a:off x="5064715" y="1801450"/>
            <a:ext cx="474341" cy="36539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7128014-5ABA-484C-B5A4-93BB274A8A0F}"/>
              </a:ext>
            </a:extLst>
          </p:cNvPr>
          <p:cNvCxnSpPr>
            <a:cxnSpLocks/>
          </p:cNvCxnSpPr>
          <p:nvPr/>
        </p:nvCxnSpPr>
        <p:spPr>
          <a:xfrm flipH="1" flipV="1">
            <a:off x="5485834" y="2147384"/>
            <a:ext cx="468266" cy="1665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6A8F7776-CF28-4132-B753-87FE86FEF579}"/>
              </a:ext>
            </a:extLst>
          </p:cNvPr>
          <p:cNvSpPr/>
          <p:nvPr/>
        </p:nvSpPr>
        <p:spPr>
          <a:xfrm>
            <a:off x="5417153" y="2042218"/>
            <a:ext cx="212890" cy="18352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099DEEDC-F0EE-444A-8F13-2CFFA1FA8DFF}"/>
              </a:ext>
            </a:extLst>
          </p:cNvPr>
          <p:cNvSpPr/>
          <p:nvPr/>
        </p:nvSpPr>
        <p:spPr>
          <a:xfrm>
            <a:off x="4977628" y="1690226"/>
            <a:ext cx="212890" cy="18352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Flowchart: Decision 37">
            <a:extLst>
              <a:ext uri="{FF2B5EF4-FFF2-40B4-BE49-F238E27FC236}">
                <a16:creationId xmlns:a16="http://schemas.microsoft.com/office/drawing/2014/main" id="{ECA9EE6A-BE06-4CF7-AC18-7049FB56C72E}"/>
              </a:ext>
            </a:extLst>
          </p:cNvPr>
          <p:cNvSpPr/>
          <p:nvPr/>
        </p:nvSpPr>
        <p:spPr>
          <a:xfrm>
            <a:off x="4261804" y="1911089"/>
            <a:ext cx="344061" cy="230521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5E5EE60-190D-4266-970A-C9861BA46330}"/>
              </a:ext>
            </a:extLst>
          </p:cNvPr>
          <p:cNvCxnSpPr>
            <a:cxnSpLocks/>
          </p:cNvCxnSpPr>
          <p:nvPr/>
        </p:nvCxnSpPr>
        <p:spPr>
          <a:xfrm>
            <a:off x="6007655" y="2156580"/>
            <a:ext cx="246908" cy="15983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Decision 54">
            <a:extLst>
              <a:ext uri="{FF2B5EF4-FFF2-40B4-BE49-F238E27FC236}">
                <a16:creationId xmlns:a16="http://schemas.microsoft.com/office/drawing/2014/main" id="{57592D12-E861-43FE-B216-52FD95A3F3EC}"/>
              </a:ext>
            </a:extLst>
          </p:cNvPr>
          <p:cNvSpPr/>
          <p:nvPr/>
        </p:nvSpPr>
        <p:spPr>
          <a:xfrm>
            <a:off x="5835624" y="2048783"/>
            <a:ext cx="344061" cy="230521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pic>
        <p:nvPicPr>
          <p:cNvPr id="1028" name="Picture 4" descr="Clock Icon - Free Download, PNG and Vector">
            <a:extLst>
              <a:ext uri="{FF2B5EF4-FFF2-40B4-BE49-F238E27FC236}">
                <a16:creationId xmlns:a16="http://schemas.microsoft.com/office/drawing/2014/main" id="{C3EAAAF8-755D-4617-B67D-19E1EB19B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578" y="2679296"/>
            <a:ext cx="491188" cy="49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Clock Icon - Free Download, PNG and Vector">
            <a:extLst>
              <a:ext uri="{FF2B5EF4-FFF2-40B4-BE49-F238E27FC236}">
                <a16:creationId xmlns:a16="http://schemas.microsoft.com/office/drawing/2014/main" id="{86709456-E88B-4D44-A695-DCBE4F4A5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184" y="3225229"/>
            <a:ext cx="491188" cy="49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Clock Icon - Free Download, PNG and Vector">
            <a:extLst>
              <a:ext uri="{FF2B5EF4-FFF2-40B4-BE49-F238E27FC236}">
                <a16:creationId xmlns:a16="http://schemas.microsoft.com/office/drawing/2014/main" id="{6D5A15FF-3FD7-45DE-B1EF-84C4F422E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574" y="2715276"/>
            <a:ext cx="491188" cy="49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ireless symbol - Free networking icons">
            <a:extLst>
              <a:ext uri="{FF2B5EF4-FFF2-40B4-BE49-F238E27FC236}">
                <a16:creationId xmlns:a16="http://schemas.microsoft.com/office/drawing/2014/main" id="{CA2D22E8-23E5-47D8-AE9F-25D38E4BB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00442">
            <a:off x="5417530" y="2599576"/>
            <a:ext cx="487001" cy="48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Wireless symbol - Free networking icons">
            <a:extLst>
              <a:ext uri="{FF2B5EF4-FFF2-40B4-BE49-F238E27FC236}">
                <a16:creationId xmlns:a16="http://schemas.microsoft.com/office/drawing/2014/main" id="{F8737823-CE44-4D81-B8A3-BBABF38E8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5994562" y="2853510"/>
            <a:ext cx="487001" cy="48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Wireless symbol - Free networking icons">
            <a:extLst>
              <a:ext uri="{FF2B5EF4-FFF2-40B4-BE49-F238E27FC236}">
                <a16:creationId xmlns:a16="http://schemas.microsoft.com/office/drawing/2014/main" id="{45BCCB15-3E72-4FD5-9A4F-1D687B50A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6787193" y="2555332"/>
            <a:ext cx="487001" cy="48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DB246FD7-321E-4116-951A-DA6F09AD77DF}"/>
              </a:ext>
            </a:extLst>
          </p:cNvPr>
          <p:cNvSpPr txBox="1"/>
          <p:nvPr/>
        </p:nvSpPr>
        <p:spPr>
          <a:xfrm>
            <a:off x="4208165" y="2070244"/>
            <a:ext cx="76934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200" b="1">
                <a:solidFill>
                  <a:schemeClr val="tx2"/>
                </a:solidFill>
                <a:latin typeface="+mn-lt"/>
              </a:rPr>
              <a:t>GTTS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8E64B9-6BAC-4353-9E56-73A1F49AD969}"/>
              </a:ext>
            </a:extLst>
          </p:cNvPr>
          <p:cNvSpPr txBox="1"/>
          <p:nvPr/>
        </p:nvSpPr>
        <p:spPr>
          <a:xfrm>
            <a:off x="6964047" y="1680434"/>
            <a:ext cx="470800" cy="330072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200" b="1">
                <a:solidFill>
                  <a:schemeClr val="tx2"/>
                </a:solidFill>
              </a:rPr>
              <a:t>GPS</a:t>
            </a:r>
            <a:endParaRPr lang="en-US" sz="1200" b="1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F12389-59D5-4735-92C8-58FE66A4E7D4}"/>
              </a:ext>
            </a:extLst>
          </p:cNvPr>
          <p:cNvSpPr/>
          <p:nvPr/>
        </p:nvSpPr>
        <p:spPr>
          <a:xfrm>
            <a:off x="6464224" y="912057"/>
            <a:ext cx="2352502" cy="536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Nokia Pure Text Light"/>
                <a:ea typeface="Nokia Pure Text Light" panose="020B0403020202020204" pitchFamily="34" charset="0"/>
              </a:rPr>
              <a:t>Fiber based timing services rolled out (e.g., GTTS)</a:t>
            </a:r>
            <a:endParaRPr lang="en-US" sz="1200" dirty="0">
              <a:solidFill>
                <a:schemeClr val="bg1"/>
              </a:solidFill>
              <a:latin typeface="Nokia Pure Text Light"/>
              <a:ea typeface="Nokia Pure Text Light" panose="020B04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65C182-2919-4254-9FBA-53FD4141AFBC}"/>
              </a:ext>
            </a:extLst>
          </p:cNvPr>
          <p:cNvSpPr/>
          <p:nvPr/>
        </p:nvSpPr>
        <p:spPr>
          <a:xfrm>
            <a:off x="3788229" y="917255"/>
            <a:ext cx="2643474" cy="538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Nokia Pure Text Light"/>
                <a:ea typeface="Nokia Pure Text Light" panose="020B0403020202020204" pitchFamily="34" charset="0"/>
              </a:rPr>
              <a:t>Lawmakers mandate land-based backup/alternate systems for GPS</a:t>
            </a:r>
            <a:endParaRPr lang="en-US" sz="1200" dirty="0">
              <a:solidFill>
                <a:schemeClr val="bg1"/>
              </a:solidFill>
              <a:latin typeface="Nokia Pure Text Light"/>
              <a:ea typeface="Nokia Pure Text Light" panose="020B04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786AA7-7955-4A10-A0B6-17630205F94B}"/>
              </a:ext>
            </a:extLst>
          </p:cNvPr>
          <p:cNvSpPr/>
          <p:nvPr/>
        </p:nvSpPr>
        <p:spPr>
          <a:xfrm>
            <a:off x="417600" y="3615794"/>
            <a:ext cx="8374091" cy="10658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dirty="0"/>
              <a:t>Vision: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5GS as timing backup/alternate for GPS offering same performance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5GS resilient to loss of GNSS/GPS, incl. integration with global fiber-based timing services for 5G resiliency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5GS as Positioning backup/alternate for GPS, especially for dense/indoor areas and working in concert with other positioning backup systems (ex. </a:t>
            </a:r>
            <a:r>
              <a:rPr lang="en-US" sz="1200" dirty="0" err="1"/>
              <a:t>eLoran</a:t>
            </a:r>
            <a:r>
              <a:rPr lang="en-US" sz="1200" dirty="0"/>
              <a:t>) for wide area</a:t>
            </a:r>
          </a:p>
          <a:p>
            <a:endParaRPr lang="en-US" sz="1200" dirty="0">
              <a:solidFill>
                <a:schemeClr val="bg1"/>
              </a:solidFill>
              <a:latin typeface="Nokia Pure Text Light"/>
              <a:ea typeface="Nokia Pure Text Light" panose="020B0403020202020204" pitchFamily="34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BC277CCF-FE44-44C5-A723-CF37F93C9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268" y="1447322"/>
            <a:ext cx="409426" cy="40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>
            <a:extLst>
              <a:ext uri="{FF2B5EF4-FFF2-40B4-BE49-F238E27FC236}">
                <a16:creationId xmlns:a16="http://schemas.microsoft.com/office/drawing/2014/main" id="{08184B04-02D4-43B0-9C9D-5F4D9DFEA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33880">
            <a:off x="6549477" y="1451653"/>
            <a:ext cx="409426" cy="40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692C9B2D-BC04-4676-8451-54548BA2A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5311" y="1984454"/>
            <a:ext cx="233230" cy="29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F404388-BD6C-4A2A-B2CA-7C8F1C2B47D2}"/>
              </a:ext>
            </a:extLst>
          </p:cNvPr>
          <p:cNvCxnSpPr>
            <a:cxnSpLocks/>
          </p:cNvCxnSpPr>
          <p:nvPr/>
        </p:nvCxnSpPr>
        <p:spPr>
          <a:xfrm flipH="1">
            <a:off x="6497085" y="2201164"/>
            <a:ext cx="233506" cy="10771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85B47DFE-E636-4EB4-B252-119B08328E87}"/>
              </a:ext>
            </a:extLst>
          </p:cNvPr>
          <p:cNvSpPr/>
          <p:nvPr/>
        </p:nvSpPr>
        <p:spPr>
          <a:xfrm>
            <a:off x="6203297" y="2257617"/>
            <a:ext cx="102531" cy="10253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327018F5-20C3-4ECE-B2A5-2A7958A104BE}"/>
              </a:ext>
            </a:extLst>
          </p:cNvPr>
          <p:cNvSpPr/>
          <p:nvPr/>
        </p:nvSpPr>
        <p:spPr>
          <a:xfrm>
            <a:off x="6464224" y="2264275"/>
            <a:ext cx="102531" cy="10253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E20884B-73DF-4963-ADD8-536D0A9046A5}"/>
              </a:ext>
            </a:extLst>
          </p:cNvPr>
          <p:cNvSpPr/>
          <p:nvPr/>
        </p:nvSpPr>
        <p:spPr>
          <a:xfrm>
            <a:off x="6336279" y="2476370"/>
            <a:ext cx="102531" cy="10253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 b="1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582878D-F434-46F6-B93A-E0276C86DEEF}"/>
              </a:ext>
            </a:extLst>
          </p:cNvPr>
          <p:cNvCxnSpPr>
            <a:cxnSpLocks/>
          </p:cNvCxnSpPr>
          <p:nvPr/>
        </p:nvCxnSpPr>
        <p:spPr>
          <a:xfrm>
            <a:off x="6387544" y="2493223"/>
            <a:ext cx="0" cy="29086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04BE9A71-64FD-4C19-95F8-0B2AE274A20B}"/>
              </a:ext>
            </a:extLst>
          </p:cNvPr>
          <p:cNvSpPr/>
          <p:nvPr/>
        </p:nvSpPr>
        <p:spPr>
          <a:xfrm>
            <a:off x="5896413" y="2631451"/>
            <a:ext cx="860203" cy="2824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 System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381D5DD-2003-4160-AA7C-9898F5928D06}"/>
              </a:ext>
            </a:extLst>
          </p:cNvPr>
          <p:cNvCxnSpPr>
            <a:cxnSpLocks/>
          </p:cNvCxnSpPr>
          <p:nvPr/>
        </p:nvCxnSpPr>
        <p:spPr>
          <a:xfrm flipH="1">
            <a:off x="6355024" y="2314038"/>
            <a:ext cx="161512" cy="24759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>
            <a:extLst>
              <a:ext uri="{FF2B5EF4-FFF2-40B4-BE49-F238E27FC236}">
                <a16:creationId xmlns:a16="http://schemas.microsoft.com/office/drawing/2014/main" id="{F445B182-0BD0-49F0-A0DF-D52BD1217E0E}"/>
              </a:ext>
            </a:extLst>
          </p:cNvPr>
          <p:cNvSpPr/>
          <p:nvPr/>
        </p:nvSpPr>
        <p:spPr>
          <a:xfrm rot="18982936">
            <a:off x="6223015" y="2385136"/>
            <a:ext cx="295968" cy="295968"/>
          </a:xfrm>
          <a:prstGeom prst="arc">
            <a:avLst/>
          </a:prstGeom>
          <a:ln>
            <a:solidFill>
              <a:schemeClr val="tx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B39743-7A3C-43A7-9F5F-030B3C2FB3AA}"/>
              </a:ext>
            </a:extLst>
          </p:cNvPr>
          <p:cNvSpPr/>
          <p:nvPr/>
        </p:nvSpPr>
        <p:spPr>
          <a:xfrm>
            <a:off x="417600" y="918100"/>
            <a:ext cx="3309817" cy="26566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Critical infrastructure of society relies on timing acquired from GPS / satellite</a:t>
            </a:r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Telecoms, finance, transportation, power, utility sector, banking, etc. </a:t>
            </a:r>
          </a:p>
          <a:p>
            <a:pPr marL="171450" indent="-171450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Estimated economic impact of GPS is $1.4 trillion dollars in US alone</a:t>
            </a:r>
          </a:p>
          <a:p>
            <a:pPr marL="171450" indent="-171450" algn="l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~3% of companies rely on timing from GPS</a:t>
            </a:r>
          </a:p>
          <a:p>
            <a:pPr marL="171450" indent="-171450" algn="l">
              <a:buFontTx/>
              <a:buChar char="-"/>
            </a:pPr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Satellite and GPS is prone to vulnerabilities</a:t>
            </a:r>
          </a:p>
          <a:p>
            <a:pPr marL="171450" indent="-171450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Spoofing, jamming, and other malicious attacks</a:t>
            </a:r>
          </a:p>
          <a:p>
            <a:pPr marL="171450" indent="-171450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Space junk, solar storms, etc.</a:t>
            </a:r>
          </a:p>
          <a:p>
            <a:pPr marL="171450" indent="-171450">
              <a:buFontTx/>
              <a:buChar char="-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Insufficient for high-availability cases</a:t>
            </a:r>
          </a:p>
        </p:txBody>
      </p:sp>
    </p:spTree>
    <p:extLst>
      <p:ext uri="{BB962C8B-B14F-4D97-AF65-F5344CB8AC3E}">
        <p14:creationId xmlns:p14="http://schemas.microsoft.com/office/powerpoint/2010/main" val="361471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22591-07B3-4AF0-A9BD-25BC91EAD1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tIns="0" rIns="0" bIns="0" anchor="t"/>
          <a:lstStyle/>
          <a:p>
            <a:r>
              <a:rPr lang="en-US" dirty="0"/>
              <a:t>Potential drivers for 5G Time Synchronization Service &amp; GPS resiliency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BCF677-CA47-4A37-B5F9-CCDF91CB22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05113" y="4801500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5DE944-D838-41CF-B9D0-D6DA44AD4FD6}"/>
              </a:ext>
            </a:extLst>
          </p:cNvPr>
          <p:cNvSpPr txBox="1"/>
          <p:nvPr/>
        </p:nvSpPr>
        <p:spPr>
          <a:xfrm>
            <a:off x="417600" y="1027522"/>
            <a:ext cx="2787513" cy="3177005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/>
              <a:t>3GPP</a:t>
            </a:r>
            <a:r>
              <a:rPr lang="en-US" sz="1400">
                <a:solidFill>
                  <a:schemeClr val="tx2"/>
                </a:solidFill>
              </a:rPr>
              <a:t> as organization to solve critical use-cases of society with 5G technology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/>
              <a:t>Cellular Service Providers</a:t>
            </a:r>
            <a:r>
              <a:rPr lang="en-US" sz="1400"/>
              <a:t> </a:t>
            </a:r>
            <a:r>
              <a:rPr lang="en-US" sz="1400">
                <a:solidFill>
                  <a:schemeClr val="tx2"/>
                </a:solidFill>
              </a:rPr>
              <a:t>who distribute sync (and PNT) services from their network and also need GPS resiliency solution integration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/>
              <a:t>5G Infrastructure Vendors</a:t>
            </a:r>
            <a:r>
              <a:rPr lang="en-US" sz="1400">
                <a:solidFill>
                  <a:schemeClr val="tx2"/>
                </a:solidFill>
              </a:rPr>
              <a:t> to align their products with critical use-cases addressed by lawmakers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>
                <a:latin typeface="+mn-lt"/>
              </a:rPr>
              <a:t>5G </a:t>
            </a:r>
            <a:r>
              <a:rPr lang="en-US" sz="1400" b="1"/>
              <a:t>synchronization device vendors </a:t>
            </a:r>
            <a:r>
              <a:rPr lang="en-US" sz="1400">
                <a:solidFill>
                  <a:schemeClr val="tx2"/>
                </a:solidFill>
              </a:rPr>
              <a:t>offering products for vertical integration</a:t>
            </a:r>
            <a:endParaRPr lang="en-US" sz="14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D153B0-1696-4712-A281-DE1E8F7808CB}"/>
              </a:ext>
            </a:extLst>
          </p:cNvPr>
          <p:cNvSpPr txBox="1"/>
          <p:nvPr/>
        </p:nvSpPr>
        <p:spPr>
          <a:xfrm>
            <a:off x="3520911" y="1027522"/>
            <a:ext cx="5205489" cy="3330894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Vertical users </a:t>
            </a:r>
            <a:r>
              <a:rPr lang="en-US" sz="1400" dirty="0">
                <a:solidFill>
                  <a:schemeClr val="tx2"/>
                </a:solidFill>
              </a:rPr>
              <a:t>in need of GPS resiliency or backup solutions for their use-cases, incl.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Regulatory drivers for many use-cases</a:t>
            </a:r>
            <a:r>
              <a:rPr lang="en-US" sz="1400" dirty="0">
                <a:solidFill>
                  <a:schemeClr val="tx2"/>
                </a:solidFill>
              </a:rPr>
              <a:t>, e.g., NIST, ATIS, governmental contacts, etc.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Power systems sector</a:t>
            </a:r>
            <a:r>
              <a:rPr lang="en-US" sz="1400" dirty="0">
                <a:solidFill>
                  <a:schemeClr val="tx2"/>
                </a:solidFill>
              </a:rPr>
              <a:t>, e.g., organizations such as CIGRE, NASPI, ABB, etc.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Banking sector</a:t>
            </a:r>
            <a:r>
              <a:rPr lang="en-US" sz="1400" dirty="0">
                <a:solidFill>
                  <a:schemeClr val="tx2"/>
                </a:solidFill>
              </a:rPr>
              <a:t>, e.g., NIST, European Securities and Markets Authority (ESMA), Securities and Exchange Commission (SEC), (e.g., fraud detection in mobile transactions)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Transportation, Smart City, Autonomous cars</a:t>
            </a:r>
            <a:r>
              <a:rPr lang="en-US" sz="1400" dirty="0">
                <a:solidFill>
                  <a:schemeClr val="tx2"/>
                </a:solidFill>
              </a:rPr>
              <a:t>, e.g., Deutsche Telecom, </a:t>
            </a:r>
            <a:r>
              <a:rPr lang="en-US" sz="1400" dirty="0" err="1">
                <a:solidFill>
                  <a:schemeClr val="tx2"/>
                </a:solidFill>
              </a:rPr>
              <a:t>Mobatime</a:t>
            </a:r>
            <a:r>
              <a:rPr lang="en-US" sz="1400" dirty="0">
                <a:solidFill>
                  <a:schemeClr val="tx2"/>
                </a:solidFill>
              </a:rPr>
              <a:t>, NIST, etc.</a:t>
            </a:r>
          </a:p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/>
              <a:t>Traditional clock systems, incl 5G test devices</a:t>
            </a:r>
            <a:r>
              <a:rPr lang="en-US" sz="1400" dirty="0">
                <a:solidFill>
                  <a:schemeClr val="tx2"/>
                </a:solidFill>
              </a:rPr>
              <a:t>, e.g., Rhode &amp; Schwartz, Apple, etc.</a:t>
            </a:r>
          </a:p>
        </p:txBody>
      </p:sp>
    </p:spTree>
    <p:extLst>
      <p:ext uri="{BB962C8B-B14F-4D97-AF65-F5344CB8AC3E}">
        <p14:creationId xmlns:p14="http://schemas.microsoft.com/office/powerpoint/2010/main" val="84733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27D0EE3-5626-4110-835C-05EA23DD8989}"/>
              </a:ext>
            </a:extLst>
          </p:cNvPr>
          <p:cNvSpPr/>
          <p:nvPr/>
        </p:nvSpPr>
        <p:spPr>
          <a:xfrm>
            <a:off x="388834" y="1100313"/>
            <a:ext cx="2811566" cy="330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5F368F-1C9E-4D2C-88AD-9DAA81C0B1C0}"/>
              </a:ext>
            </a:extLst>
          </p:cNvPr>
          <p:cNvSpPr/>
          <p:nvPr/>
        </p:nvSpPr>
        <p:spPr>
          <a:xfrm>
            <a:off x="3232550" y="1100313"/>
            <a:ext cx="5493850" cy="33002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34564E-78A8-4910-BB46-695D7C767B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Where are envisioned gaps in 5G solution after R17?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DE333-F498-494E-8630-A4269178CF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 Timing Resiliency System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15E9CC-E2D4-4AC2-9C9A-71FCA73DF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7017" y="4862700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44FD51-A6B6-4585-AB60-2D295805CDCD}"/>
              </a:ext>
            </a:extLst>
          </p:cNvPr>
          <p:cNvSpPr txBox="1"/>
          <p:nvPr/>
        </p:nvSpPr>
        <p:spPr>
          <a:xfrm>
            <a:off x="545081" y="1121654"/>
            <a:ext cx="2218442" cy="360850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 dirty="0">
                <a:solidFill>
                  <a:schemeClr val="bg1"/>
                </a:solidFill>
                <a:latin typeface="+mn-lt"/>
              </a:rPr>
              <a:t>Scope for Rel-17*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E2B375-79CB-415E-9BF2-2330B92FCEB2}"/>
              </a:ext>
            </a:extLst>
          </p:cNvPr>
          <p:cNvSpPr txBox="1"/>
          <p:nvPr/>
        </p:nvSpPr>
        <p:spPr>
          <a:xfrm>
            <a:off x="3232550" y="1110444"/>
            <a:ext cx="5493850" cy="372060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400" b="1">
                <a:solidFill>
                  <a:schemeClr val="bg1"/>
                </a:solidFill>
              </a:rPr>
              <a:t>Scope for Rel-18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BE5F45-60A5-4044-ACF0-199AE2A5A8B6}"/>
              </a:ext>
            </a:extLst>
          </p:cNvPr>
          <p:cNvSpPr/>
          <p:nvPr/>
        </p:nvSpPr>
        <p:spPr>
          <a:xfrm>
            <a:off x="542380" y="1286970"/>
            <a:ext cx="2540727" cy="3179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 Time-Synchronization service decoupling from TSN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Synchronization service/capabilities exposure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and reusing Rel-16 mechanisms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Introduction </a:t>
            </a: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of TT/S as a subset of sync functionalities</a:t>
            </a:r>
          </a:p>
          <a:p>
            <a:pPr algn="l"/>
            <a:endParaRPr lang="en-US" sz="12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l"/>
            <a:r>
              <a:rPr lang="en-US" sz="1200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PTP support over UPD/IP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Distribution of 5G clock with PTP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TT/S acting as a PTP Boundary Clock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D8909B7-8084-48C7-B9D7-71E3D6946C69}"/>
              </a:ext>
            </a:extLst>
          </p:cNvPr>
          <p:cNvSpPr/>
          <p:nvPr/>
        </p:nvSpPr>
        <p:spPr>
          <a:xfrm>
            <a:off x="3347143" y="1534296"/>
            <a:ext cx="5187257" cy="3179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ea typeface="+mn-lt"/>
              </a:rPr>
              <a:t>Enhancements to 5G resiliency if GPS is compromised</a:t>
            </a:r>
            <a:endParaRPr lang="en-US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171450" indent="-171450">
              <a:buFont typeface="Arial,Sans-Serif"/>
              <a:buChar char="•"/>
            </a:pPr>
            <a:r>
              <a:rPr lang="en-US" sz="1200" dirty="0">
                <a:solidFill>
                  <a:schemeClr val="bg1"/>
                </a:solidFill>
                <a:ea typeface="+mn-lt"/>
              </a:rPr>
              <a:t>5GS integration with other timing reference systems (i.e., GTTS)</a:t>
            </a:r>
            <a:endParaRPr lang="en-US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171450" indent="-171450">
              <a:buFont typeface="Arial,Sans-Serif"/>
              <a:buChar char="•"/>
            </a:pPr>
            <a:r>
              <a:rPr lang="en-US" sz="1200" dirty="0">
                <a:solidFill>
                  <a:schemeClr val="bg1"/>
                </a:solidFill>
                <a:ea typeface="+mn-lt"/>
              </a:rPr>
              <a:t>Tightened holdover capabilities for network equipment</a:t>
            </a:r>
            <a:endParaRPr lang="en-US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171450" indent="-171450">
              <a:buFont typeface="Arial,Sans-Serif"/>
              <a:buChar char="•"/>
            </a:pPr>
            <a:r>
              <a:rPr lang="en-US" sz="1200" dirty="0">
                <a:solidFill>
                  <a:schemeClr val="bg1"/>
                </a:solidFill>
                <a:ea typeface="+mn-lt"/>
              </a:rPr>
              <a:t>Robustness towards jamming, coverage extensions, etc.</a:t>
            </a:r>
            <a:endParaRPr lang="en-US" sz="1200" dirty="0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1200" b="1" dirty="0">
              <a:solidFill>
                <a:schemeClr val="bg1"/>
              </a:solidFill>
              <a:ea typeface="Nokia Pure Text Light" panose="020B0403020202020204" pitchFamily="34" charset="0"/>
            </a:endParaRPr>
          </a:p>
          <a:p>
            <a:r>
              <a:rPr lang="en-US" sz="1200" b="1" dirty="0">
                <a:solidFill>
                  <a:schemeClr val="bg1"/>
                </a:solidFill>
                <a:ea typeface="Nokia Pure Text Light" panose="020B0403020202020204" pitchFamily="34" charset="0"/>
              </a:rPr>
              <a:t>5GS serving as timing backup/alternate for GPS offering high performance</a:t>
            </a:r>
            <a:endParaRPr lang="en-US" dirty="0">
              <a:solidFill>
                <a:schemeClr val="bg1"/>
              </a:solidFill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Time reference management and distribution requirements within the whole 5GS network</a:t>
            </a:r>
            <a:endParaRPr lang="en-US" sz="1200" dirty="0">
              <a:solidFill>
                <a:schemeClr val="bg1"/>
              </a:solidFill>
              <a:latin typeface="Nokia Pure Text Light"/>
              <a:ea typeface="Nokia Pure Text Light" panose="020B0403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b="1" dirty="0">
                <a:solidFill>
                  <a:schemeClr val="bg1"/>
                </a:solidFill>
                <a:ea typeface="Nokia Pure Text Light" panose="020B0403020202020204" pitchFamily="34" charset="0"/>
              </a:rPr>
              <a:t>Positioning backup/alternate for GPS,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ea typeface="Nokia Pure Text Light" panose="020B0403020202020204" pitchFamily="34" charset="0"/>
              </a:rPr>
              <a:t>especially for dense/indoor areas and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ea typeface="Nokia Pure Text Light" panose="020B0403020202020204" pitchFamily="34" charset="0"/>
              </a:rPr>
              <a:t>working in concert with other positioning backup systems (ex. </a:t>
            </a:r>
            <a:r>
              <a:rPr lang="en-US" sz="1200" dirty="0" err="1">
                <a:solidFill>
                  <a:schemeClr val="bg1"/>
                </a:solidFill>
                <a:ea typeface="Nokia Pure Text Light" panose="020B0403020202020204" pitchFamily="34" charset="0"/>
              </a:rPr>
              <a:t>eLoran</a:t>
            </a:r>
            <a:r>
              <a:rPr lang="en-US" sz="1200" dirty="0">
                <a:solidFill>
                  <a:schemeClr val="bg1"/>
                </a:solidFill>
                <a:ea typeface="Nokia Pure Text Light" panose="020B0403020202020204" pitchFamily="34" charset="0"/>
              </a:rPr>
              <a:t>) for wide area</a:t>
            </a:r>
            <a:endParaRPr lang="en-US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205879-950F-489A-AA7F-88AF8B882FD8}"/>
              </a:ext>
            </a:extLst>
          </p:cNvPr>
          <p:cNvSpPr txBox="1"/>
          <p:nvPr/>
        </p:nvSpPr>
        <p:spPr>
          <a:xfrm>
            <a:off x="388834" y="4400550"/>
            <a:ext cx="8337566" cy="330072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200" dirty="0">
                <a:solidFill>
                  <a:schemeClr val="tx2"/>
                </a:solidFill>
                <a:latin typeface="+mn-lt"/>
              </a:rPr>
              <a:t>*) Service requirements already established and are pre-requisite for </a:t>
            </a:r>
            <a:r>
              <a:rPr lang="en-US" sz="1200" dirty="0">
                <a:solidFill>
                  <a:schemeClr val="tx2"/>
                </a:solidFill>
              </a:rPr>
              <a:t>FS_5TRS </a:t>
            </a:r>
            <a:r>
              <a:rPr lang="en-US" sz="1200" dirty="0">
                <a:solidFill>
                  <a:schemeClr val="tx2"/>
                </a:solidFill>
                <a:latin typeface="+mn-lt"/>
              </a:rPr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344253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6D1E77-74D4-44DA-AEA6-7C77864F72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Public – 5G Enhanced Time Synchronization as a Service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B4536-49C9-462F-9406-8EEFE03E0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04047"/>
            <a:ext cx="8308800" cy="3636352"/>
          </a:xfrm>
        </p:spPr>
        <p:txBody>
          <a:bodyPr lIns="0" tIns="0" rIns="0" bIns="0" anchor="t"/>
          <a:lstStyle/>
          <a:p>
            <a:pPr marL="0" indent="0">
              <a:buNone/>
            </a:pPr>
            <a:endParaRPr lang="en-US" sz="3600" b="1" dirty="0">
              <a:highlight>
                <a:srgbClr val="FFFFFF"/>
              </a:highlight>
            </a:endParaRPr>
          </a:p>
          <a:p>
            <a:pPr marL="0" indent="0">
              <a:buNone/>
            </a:pPr>
            <a:endParaRPr lang="en-US" sz="3600" b="1" dirty="0">
              <a:highlight>
                <a:srgbClr val="FFFFFF"/>
              </a:highlight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  <a:highlight>
                  <a:srgbClr val="FFFFFF"/>
                </a:highlight>
              </a:rPr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963159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00154B-5293-4DB9-9765-6599F81BD5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Some market messages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13E52F-5093-4FDF-9D4A-6629220B1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2753" y="4862700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A95D7B-3614-4099-9D73-24B294C5DE36}"/>
              </a:ext>
            </a:extLst>
          </p:cNvPr>
          <p:cNvSpPr/>
          <p:nvPr/>
        </p:nvSpPr>
        <p:spPr>
          <a:xfrm>
            <a:off x="4662538" y="877002"/>
            <a:ext cx="4028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/>
              <a:t>1.5 million Synchronization Nodes world-wide in 2017 (ref: GNSS agency)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DAAA47-F202-4803-88B5-BC535E395ED0}"/>
              </a:ext>
            </a:extLst>
          </p:cNvPr>
          <p:cNvSpPr/>
          <p:nvPr/>
        </p:nvSpPr>
        <p:spPr>
          <a:xfrm>
            <a:off x="4662538" y="4391864"/>
            <a:ext cx="373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900">
                <a:solidFill>
                  <a:schemeClr val="accent6">
                    <a:lumMod val="75000"/>
                  </a:schemeClr>
                </a:solidFill>
              </a:rPr>
              <a:t>*) </a:t>
            </a:r>
            <a:r>
              <a:rPr lang="da-DK" sz="900" err="1">
                <a:solidFill>
                  <a:schemeClr val="accent6">
                    <a:lumMod val="75000"/>
                  </a:schemeClr>
                </a:solidFill>
              </a:rPr>
              <a:t>Area</a:t>
            </a:r>
            <a:r>
              <a:rPr lang="da-DK" sz="900">
                <a:solidFill>
                  <a:schemeClr val="accent6">
                    <a:lumMod val="75000"/>
                  </a:schemeClr>
                </a:solidFill>
              </a:rPr>
              <a:t> under </a:t>
            </a:r>
            <a:r>
              <a:rPr lang="da-DK" sz="900" err="1">
                <a:solidFill>
                  <a:schemeClr val="accent6">
                    <a:lumMod val="75000"/>
                  </a:schemeClr>
                </a:solidFill>
              </a:rPr>
              <a:t>consideration</a:t>
            </a:r>
            <a:r>
              <a:rPr lang="da-DK" sz="900">
                <a:solidFill>
                  <a:schemeClr val="accent6">
                    <a:lumMod val="75000"/>
                  </a:schemeClr>
                </a:solidFill>
              </a:rPr>
              <a:t> for </a:t>
            </a:r>
            <a:r>
              <a:rPr lang="da-DK" sz="900" err="1">
                <a:solidFill>
                  <a:schemeClr val="accent6">
                    <a:lumMod val="75000"/>
                  </a:schemeClr>
                </a:solidFill>
              </a:rPr>
              <a:t>growth</a:t>
            </a:r>
            <a:r>
              <a:rPr lang="da-DK" sz="900">
                <a:solidFill>
                  <a:schemeClr val="accent6">
                    <a:lumMod val="75000"/>
                  </a:schemeClr>
                </a:solidFill>
              </a:rPr>
              <a:t> by </a:t>
            </a:r>
            <a:r>
              <a:rPr lang="da-DK" sz="900" err="1">
                <a:solidFill>
                  <a:schemeClr val="accent6">
                    <a:lumMod val="75000"/>
                  </a:schemeClr>
                </a:solidFill>
              </a:rPr>
              <a:t>e.g</a:t>
            </a:r>
            <a:r>
              <a:rPr lang="da-DK" sz="900">
                <a:solidFill>
                  <a:schemeClr val="accent6">
                    <a:lumMod val="75000"/>
                  </a:schemeClr>
                </a:solidFill>
              </a:rPr>
              <a:t>. CIGRE </a:t>
            </a:r>
            <a:r>
              <a:rPr lang="da-DK" sz="900" err="1">
                <a:solidFill>
                  <a:schemeClr val="accent6">
                    <a:lumMod val="75000"/>
                  </a:schemeClr>
                </a:solidFill>
              </a:rPr>
              <a:t>organization</a:t>
            </a:r>
            <a:endParaRPr lang="da-DK" sz="9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da-DK" sz="900">
                <a:solidFill>
                  <a:schemeClr val="accent2"/>
                </a:solidFill>
              </a:rPr>
              <a:t>Source ISBN 978-92-9206-032-9 </a:t>
            </a:r>
            <a:r>
              <a:rPr lang="da-DK" sz="900" err="1">
                <a:solidFill>
                  <a:schemeClr val="accent2"/>
                </a:solidFill>
              </a:rPr>
              <a:t>report</a:t>
            </a:r>
            <a:r>
              <a:rPr lang="da-DK" sz="900">
                <a:solidFill>
                  <a:schemeClr val="accent2"/>
                </a:solidFill>
              </a:rPr>
              <a:t>, Albedo Telecom, Inc</a:t>
            </a:r>
            <a:endParaRPr lang="en-US" sz="900">
              <a:solidFill>
                <a:schemeClr val="accent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4F6EBA-9EEA-4C6B-9099-1A645B36F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890" y="1354340"/>
            <a:ext cx="4416310" cy="3025028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77AA9EC-2378-4CA1-B22F-909A9D2FCA81}"/>
              </a:ext>
            </a:extLst>
          </p:cNvPr>
          <p:cNvSpPr>
            <a:spLocks noGrp="1"/>
          </p:cNvSpPr>
          <p:nvPr/>
        </p:nvSpPr>
        <p:spPr>
          <a:xfrm>
            <a:off x="417600" y="961534"/>
            <a:ext cx="3739621" cy="3390416"/>
          </a:xfrm>
          <a:prstGeom prst="rect">
            <a:avLst/>
          </a:prstGeom>
        </p:spPr>
        <p:txBody>
          <a:bodyPr lIns="0" tIns="0" rIns="0" bIns="0" anchor="t"/>
          <a:lstStyle>
            <a:lvl1pPr marL="230400" indent="-2304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91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216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520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82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/>
            <a:r>
              <a:rPr lang="en-US" dirty="0"/>
              <a:t>Criticality and vulnerability of GPS provided timing to infrastructure has been assessed in many recent reports</a:t>
            </a:r>
            <a:endParaRPr lang="en-US"/>
          </a:p>
          <a:p>
            <a:pPr marL="460375" lvl="1" indent="-229870"/>
            <a:r>
              <a:rPr lang="en-US" dirty="0"/>
              <a:t>E.g., US ATIS, EU UFM, etc.</a:t>
            </a:r>
          </a:p>
          <a:p>
            <a:pPr marL="229870" indent="-229870"/>
            <a:r>
              <a:rPr lang="en-US" dirty="0"/>
              <a:t>Sync services are mainly consumed by the telecoms sector, but other sectors usage is growing</a:t>
            </a:r>
            <a:endParaRPr lang="en-US"/>
          </a:p>
          <a:p>
            <a:pPr marL="460375" lvl="1" indent="-229870"/>
            <a:r>
              <a:rPr lang="en-US" dirty="0"/>
              <a:t>E.g., Power/utility sector is looking into adopting 5G as alternative to GPS timing systems (ref: CIGRE)</a:t>
            </a:r>
            <a:endParaRPr lang="en-US"/>
          </a:p>
          <a:p>
            <a:pPr marL="229870" indent="-229870"/>
            <a:r>
              <a:rPr lang="en-US" dirty="0"/>
              <a:t>Such use-cases cannot be addressed by existing </a:t>
            </a:r>
            <a:r>
              <a:rPr lang="en-US" dirty="0" err="1"/>
              <a:t>gPTP</a:t>
            </a:r>
            <a:r>
              <a:rPr lang="en-US" dirty="0"/>
              <a:t>/TSN solution 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C5A678E-732E-487D-B727-1F5380F748F0}"/>
              </a:ext>
            </a:extLst>
          </p:cNvPr>
          <p:cNvSpPr/>
          <p:nvPr/>
        </p:nvSpPr>
        <p:spPr>
          <a:xfrm>
            <a:off x="6287678" y="3205113"/>
            <a:ext cx="2613191" cy="443060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4E20C8-3715-43C4-A9AF-3EBCA90C9B96}"/>
              </a:ext>
            </a:extLst>
          </p:cNvPr>
          <p:cNvSpPr txBox="1"/>
          <p:nvPr/>
        </p:nvSpPr>
        <p:spPr>
          <a:xfrm>
            <a:off x="8668206" y="3010075"/>
            <a:ext cx="301657" cy="637849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3200">
                <a:solidFill>
                  <a:schemeClr val="accent6">
                    <a:lumMod val="75000"/>
                  </a:schemeClr>
                </a:solidFill>
                <a:latin typeface="+mn-lt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531362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CEBA36-D035-4B63-960B-646C89F94C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US National Timing Resilience and Security Act (TRSA)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35635-F933-4E56-956C-E6EC5A4DAD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Movement by lawmakers – mandating land-based GPS alternatives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A193EF-E4CB-49DB-B8E0-F484C136CF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400" y="4801500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8F6D0F4-A6EE-4817-A7DD-7BCD500F7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1209600"/>
            <a:ext cx="4026247" cy="32209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AD326C-CF0E-4809-9EFD-16D544D2A430}"/>
              </a:ext>
            </a:extLst>
          </p:cNvPr>
          <p:cNvSpPr txBox="1"/>
          <p:nvPr/>
        </p:nvSpPr>
        <p:spPr>
          <a:xfrm>
            <a:off x="4572000" y="1209600"/>
            <a:ext cx="4154400" cy="3220998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chemeClr val="tx2"/>
                </a:solidFill>
                <a:latin typeface="+mn-lt"/>
              </a:rPr>
              <a:t>Key requirements</a:t>
            </a:r>
            <a:endParaRPr lang="en-US" sz="1400" dirty="0">
              <a:solidFill>
                <a:schemeClr val="tx2"/>
              </a:solidFill>
            </a:endParaRP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Terrestrial, wireless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Synchronized to UTC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Difficult to disrupt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Able to penetrate underground/inside buildings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Capable of deployment to remote locations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  <a:latin typeface="+mn-lt"/>
              </a:rPr>
              <a:t>Expandable to provide position, navigation and timing (PNT), and, work in concert with similar systems such as </a:t>
            </a:r>
            <a:r>
              <a:rPr lang="en-US" sz="1400" dirty="0" err="1">
                <a:solidFill>
                  <a:schemeClr val="tx2"/>
                </a:solidFill>
                <a:latin typeface="+mn-lt"/>
              </a:rPr>
              <a:t>eLoran</a:t>
            </a:r>
            <a:endParaRPr lang="en-US" sz="1400" dirty="0">
              <a:solidFill>
                <a:schemeClr val="tx2"/>
              </a:solidFill>
              <a:latin typeface="+mn-lt"/>
            </a:endParaRPr>
          </a:p>
          <a:p>
            <a:pPr marL="285750" indent="-285750">
              <a:spcAft>
                <a:spcPts val="300"/>
              </a:spcAft>
              <a:buSzPct val="100000"/>
              <a:buFont typeface="Wingdings" panose="05000000000000000000" pitchFamily="2" charset="2"/>
              <a:buChar char="à"/>
            </a:pPr>
            <a:r>
              <a:rPr lang="en-US" sz="1400" b="1" dirty="0">
                <a:solidFill>
                  <a:schemeClr val="tx2"/>
                </a:solidFill>
              </a:rPr>
              <a:t>5G can match above requirements </a:t>
            </a:r>
          </a:p>
          <a:p>
            <a:pPr marL="285750" indent="-285750">
              <a:spcAft>
                <a:spcPts val="300"/>
              </a:spcAft>
              <a:buSzPct val="100000"/>
              <a:buFont typeface="Wingdings" panose="05000000000000000000" pitchFamily="2" charset="2"/>
              <a:buChar char="à"/>
            </a:pPr>
            <a:r>
              <a:rPr lang="en-US" sz="1400" b="1" dirty="0">
                <a:solidFill>
                  <a:schemeClr val="tx2"/>
                </a:solidFill>
              </a:rPr>
              <a:t>5G will be attractive alternative due to global footprint and infrastructure justified by many diverse use-cases</a:t>
            </a:r>
            <a:endParaRPr lang="en-US" sz="1400" b="1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1804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DE333-F498-494E-8630-A4269178CF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Smart Grid industry exploring use of 5G for Time Sync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15E9CC-E2D4-4AC2-9C9A-71FCA73DF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400" y="4862700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C1C76E-0399-45B3-A6F7-B8BCADF1EA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1"/>
            <a:ext cx="4802582" cy="2611844"/>
          </a:xfrm>
        </p:spPr>
        <p:txBody>
          <a:bodyPr/>
          <a:lstStyle/>
          <a:p>
            <a:pPr marL="0" indent="0">
              <a:buNone/>
            </a:pPr>
            <a:r>
              <a:rPr lang="en-US" sz="1200" b="1">
                <a:hlinkClick r:id="rId3"/>
              </a:rPr>
              <a:t>CIGRE</a:t>
            </a:r>
            <a:r>
              <a:rPr lang="en-US" sz="1200" b="1"/>
              <a:t> is a global community for power system:</a:t>
            </a:r>
          </a:p>
          <a:p>
            <a:r>
              <a:rPr lang="en-US" sz="1200">
                <a:hlinkClick r:id="rId4"/>
              </a:rPr>
              <a:t>JWG N° B5/D2.67</a:t>
            </a:r>
            <a:r>
              <a:rPr lang="en-US" sz="1200"/>
              <a:t>: Time in Communication Networks, Protection and Control Applications – Time Sources and Distribution Methods</a:t>
            </a:r>
          </a:p>
          <a:p>
            <a:pPr lvl="1"/>
            <a:r>
              <a:rPr lang="en-US" sz="1200"/>
              <a:t>Telecom distribution of timing signals as back-up to local clocks</a:t>
            </a:r>
          </a:p>
          <a:p>
            <a:pPr lvl="1"/>
            <a:r>
              <a:rPr lang="en-US" sz="1200"/>
              <a:t>Within the WG purpose they are considering 5G as one of the potential way of doing synchronize time in power system substations</a:t>
            </a:r>
          </a:p>
          <a:p>
            <a:r>
              <a:rPr lang="en-US" sz="1200">
                <a:hlinkClick r:id="rId5"/>
              </a:rPr>
              <a:t>WG N°D2.42</a:t>
            </a:r>
            <a:r>
              <a:rPr lang="en-US" sz="1200"/>
              <a:t>: Synchronization and time distribution in communication networks for time sensitive distributed operational applications in the power grid</a:t>
            </a:r>
          </a:p>
          <a:p>
            <a:pPr lvl="2"/>
            <a:r>
              <a:rPr lang="en-US"/>
              <a:t>In the motivation the adequate design of telecommunication networks is mentioned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B4397F-0307-46DB-A83B-738DC21B1CEA}"/>
              </a:ext>
            </a:extLst>
          </p:cNvPr>
          <p:cNvSpPr/>
          <p:nvPr/>
        </p:nvSpPr>
        <p:spPr>
          <a:xfrm>
            <a:off x="417600" y="3994880"/>
            <a:ext cx="8308800" cy="5840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400"/>
              <a:t>CIGRE and NASPI efforts mainly focus on identifying methods for reliable delivery of precise, accurate time signals for wide-area device and data synchronization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8556652-9C1E-4D08-909F-D03F8DFA7AF1}"/>
              </a:ext>
            </a:extLst>
          </p:cNvPr>
          <p:cNvSpPr txBox="1">
            <a:spLocks/>
          </p:cNvSpPr>
          <p:nvPr/>
        </p:nvSpPr>
        <p:spPr>
          <a:xfrm>
            <a:off x="5584371" y="1080001"/>
            <a:ext cx="3202790" cy="1160584"/>
          </a:xfrm>
          <a:prstGeom prst="rect">
            <a:avLst/>
          </a:prstGeom>
        </p:spPr>
        <p:txBody>
          <a:bodyPr lIns="0" tIns="0" rIns="0" bIns="0"/>
          <a:lstStyle>
            <a:lvl1pPr marL="230400" indent="-2304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91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216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520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82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dirty="0">
                <a:hlinkClick r:id="rId6"/>
              </a:rPr>
              <a:t>NASPI</a:t>
            </a:r>
            <a:r>
              <a:rPr lang="en-US" sz="1200" b="1" dirty="0"/>
              <a:t> (North American </a:t>
            </a:r>
            <a:r>
              <a:rPr lang="en-US" sz="1200" b="1" dirty="0" err="1"/>
              <a:t>SynchroPhasor</a:t>
            </a:r>
            <a:r>
              <a:rPr lang="en-US" sz="1200" b="1" dirty="0"/>
              <a:t> Initiative)</a:t>
            </a:r>
          </a:p>
          <a:p>
            <a:r>
              <a:rPr lang="en-US" sz="1200" dirty="0"/>
              <a:t>Time Synchronization Task Force goals: help the user community implement consistent, reliable time across a substation and synchronized across a power system</a:t>
            </a:r>
          </a:p>
          <a:p>
            <a:pPr marL="0" indent="0"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37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18506-9770-40E1-B241-2C9FD124C7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Example applications and mapping to 5G synchronization performance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BB0AB-EE8E-4ACC-8561-EEB779F554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400" y="4785613"/>
            <a:ext cx="2581200" cy="122400"/>
          </a:xfrm>
        </p:spPr>
        <p:txBody>
          <a:bodyPr/>
          <a:lstStyle/>
          <a:p>
            <a:pPr algn="ctr"/>
            <a:r>
              <a:rPr lang="en-US" dirty="0">
                <a:cs typeface="Arial" panose="020B0604020202020204" pitchFamily="34" charset="0"/>
              </a:rPr>
              <a:t>Public – 5G Timing Resiliency System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1C07808-8D58-46F1-A6FC-5AC62D59DAD2}"/>
              </a:ext>
            </a:extLst>
          </p:cNvPr>
          <p:cNvSpPr/>
          <p:nvPr/>
        </p:nvSpPr>
        <p:spPr>
          <a:xfrm>
            <a:off x="417600" y="3166649"/>
            <a:ext cx="1957955" cy="50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Release 18+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D949842-2C53-4E6F-8FC1-B1547FE027D8}"/>
              </a:ext>
            </a:extLst>
          </p:cNvPr>
          <p:cNvSpPr/>
          <p:nvPr/>
        </p:nvSpPr>
        <p:spPr>
          <a:xfrm>
            <a:off x="2375555" y="3166649"/>
            <a:ext cx="1263191" cy="5090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Release 17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F2B160-D95E-4E27-ABCB-DD0EB9921FC2}"/>
              </a:ext>
            </a:extLst>
          </p:cNvPr>
          <p:cNvSpPr txBox="1"/>
          <p:nvPr/>
        </p:nvSpPr>
        <p:spPr>
          <a:xfrm>
            <a:off x="339364" y="3675697"/>
            <a:ext cx="1583703" cy="391628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b="1">
                <a:latin typeface="+mn-lt"/>
              </a:rPr>
              <a:t>Sync error*: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C1AA0F-D655-4EC0-A51B-4362034DFDFA}"/>
              </a:ext>
            </a:extLst>
          </p:cNvPr>
          <p:cNvSpPr txBox="1"/>
          <p:nvPr/>
        </p:nvSpPr>
        <p:spPr>
          <a:xfrm>
            <a:off x="1853777" y="3675697"/>
            <a:ext cx="1043555" cy="391628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>
                <a:latin typeface="+mn-lt"/>
              </a:rPr>
              <a:t>250ns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6423082-D909-4792-A25C-C49EB3D8988D}"/>
              </a:ext>
            </a:extLst>
          </p:cNvPr>
          <p:cNvSpPr txBox="1"/>
          <p:nvPr/>
        </p:nvSpPr>
        <p:spPr>
          <a:xfrm>
            <a:off x="417600" y="4106193"/>
            <a:ext cx="8308800" cy="483960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050" dirty="0">
                <a:latin typeface="+mn-lt"/>
              </a:rPr>
              <a:t>*) For wide applicability, the achieved time synchronization error should be achievable in the frequency bands applicable for wide area deployments (e.g</a:t>
            </a:r>
            <a:r>
              <a:rPr lang="en-US" sz="1050" dirty="0"/>
              <a:t>.,</a:t>
            </a:r>
            <a:r>
              <a:rPr lang="en-US" sz="1050" dirty="0">
                <a:latin typeface="+mn-lt"/>
              </a:rPr>
              <a:t> 30kHz sub-carrier spacing, FR1)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D81783B-B441-4725-825C-480163D0191A}"/>
              </a:ext>
            </a:extLst>
          </p:cNvPr>
          <p:cNvSpPr txBox="1"/>
          <p:nvPr/>
        </p:nvSpPr>
        <p:spPr>
          <a:xfrm>
            <a:off x="3148312" y="3675697"/>
            <a:ext cx="1043555" cy="391628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>
                <a:latin typeface="+mn-lt"/>
              </a:rPr>
              <a:t>500ns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D7AF55E-4038-4428-A31D-44E1919A1057}"/>
              </a:ext>
            </a:extLst>
          </p:cNvPr>
          <p:cNvSpPr txBox="1"/>
          <p:nvPr/>
        </p:nvSpPr>
        <p:spPr>
          <a:xfrm>
            <a:off x="4442847" y="3675697"/>
            <a:ext cx="1043555" cy="391628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dirty="0"/>
              <a:t>1</a:t>
            </a:r>
            <a:r>
              <a:rPr lang="en-US" sz="1600" dirty="0">
                <a:latin typeface="Symbol"/>
                <a:sym typeface="Symbol"/>
              </a:rPr>
              <a:t>m</a:t>
            </a:r>
            <a:r>
              <a:rPr lang="en-US" sz="1600" dirty="0"/>
              <a:t>s</a:t>
            </a:r>
            <a:endParaRPr lang="en-US" sz="1600" dirty="0">
              <a:latin typeface="+mn-l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CC078F7-10E3-4105-80B2-97B25BD60E4C}"/>
              </a:ext>
            </a:extLst>
          </p:cNvPr>
          <p:cNvSpPr/>
          <p:nvPr/>
        </p:nvSpPr>
        <p:spPr>
          <a:xfrm>
            <a:off x="3638746" y="3166649"/>
            <a:ext cx="1263191" cy="5090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Release 16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70F9F65-600C-4AB5-BE80-ACB6785D786C}"/>
              </a:ext>
            </a:extLst>
          </p:cNvPr>
          <p:cNvSpPr/>
          <p:nvPr/>
        </p:nvSpPr>
        <p:spPr>
          <a:xfrm>
            <a:off x="4901937" y="3166649"/>
            <a:ext cx="1263191" cy="5090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99428F6-C0F2-49D1-A7B6-5956175F29D1}"/>
              </a:ext>
            </a:extLst>
          </p:cNvPr>
          <p:cNvSpPr txBox="1"/>
          <p:nvPr/>
        </p:nvSpPr>
        <p:spPr>
          <a:xfrm>
            <a:off x="5580663" y="3675697"/>
            <a:ext cx="1043555" cy="391628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dirty="0"/>
              <a:t>10</a:t>
            </a:r>
            <a:r>
              <a:rPr lang="en-US" sz="1600" dirty="0">
                <a:latin typeface="Symbol"/>
                <a:sym typeface="Symbol"/>
              </a:rPr>
              <a:t>m</a:t>
            </a:r>
            <a:r>
              <a:rPr lang="en-US" sz="1600" dirty="0"/>
              <a:t>s</a:t>
            </a:r>
            <a:endParaRPr lang="en-US" sz="1600" dirty="0">
              <a:latin typeface="+mn-lt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82F1293-6DB2-4B7C-A61E-C05267D57B6A}"/>
              </a:ext>
            </a:extLst>
          </p:cNvPr>
          <p:cNvSpPr/>
          <p:nvPr/>
        </p:nvSpPr>
        <p:spPr>
          <a:xfrm>
            <a:off x="6165128" y="3166649"/>
            <a:ext cx="1263191" cy="5090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F532AF5-29C2-40B0-A811-55990FE65129}"/>
              </a:ext>
            </a:extLst>
          </p:cNvPr>
          <p:cNvSpPr txBox="1"/>
          <p:nvPr/>
        </p:nvSpPr>
        <p:spPr>
          <a:xfrm>
            <a:off x="6843854" y="3675697"/>
            <a:ext cx="1043555" cy="391628"/>
          </a:xfrm>
          <a:prstGeom prst="rect">
            <a:avLst/>
          </a:prstGeom>
          <a:noFill/>
        </p:spPr>
        <p:txBody>
          <a:bodyPr wrap="square" lIns="72000" tIns="72000" rIns="72000" bIns="72000" rtlCol="0" anchor="t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dirty="0"/>
              <a:t>100</a:t>
            </a:r>
            <a:r>
              <a:rPr lang="en-US" sz="1600" dirty="0">
                <a:latin typeface="Symbol"/>
                <a:sym typeface="Symbol"/>
              </a:rPr>
              <a:t>m</a:t>
            </a:r>
            <a:r>
              <a:rPr lang="en-US" sz="1600" dirty="0"/>
              <a:t>s</a:t>
            </a:r>
            <a:endParaRPr lang="en-US" sz="1600" dirty="0">
              <a:latin typeface="+mn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B21C93F-905E-469E-A7A6-DFF3C136D994}"/>
              </a:ext>
            </a:extLst>
          </p:cNvPr>
          <p:cNvSpPr txBox="1"/>
          <p:nvPr/>
        </p:nvSpPr>
        <p:spPr>
          <a:xfrm>
            <a:off x="8175853" y="3675697"/>
            <a:ext cx="804101" cy="391628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>
                <a:latin typeface="+mn-lt"/>
              </a:rPr>
              <a:t>1ms+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E46798E-BDBB-4D3A-B5C0-C7D558DF2183}"/>
              </a:ext>
            </a:extLst>
          </p:cNvPr>
          <p:cNvSpPr/>
          <p:nvPr/>
        </p:nvSpPr>
        <p:spPr>
          <a:xfrm>
            <a:off x="7428319" y="3166649"/>
            <a:ext cx="1263191" cy="5090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2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Callout: Double Bent Line with No Border 59">
            <a:extLst>
              <a:ext uri="{FF2B5EF4-FFF2-40B4-BE49-F238E27FC236}">
                <a16:creationId xmlns:a16="http://schemas.microsoft.com/office/drawing/2014/main" id="{2400C301-7E9C-4CB4-A21F-FBE645A7805D}"/>
              </a:ext>
            </a:extLst>
          </p:cNvPr>
          <p:cNvSpPr/>
          <p:nvPr/>
        </p:nvSpPr>
        <p:spPr>
          <a:xfrm>
            <a:off x="1131215" y="1946697"/>
            <a:ext cx="1140644" cy="754145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17500"/>
              <a:gd name="adj6" fmla="val -16667"/>
              <a:gd name="adj7" fmla="val 195463"/>
              <a:gd name="adj8" fmla="val 10489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Smart grid:</a:t>
            </a:r>
          </a:p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Synchro-phasors</a:t>
            </a:r>
          </a:p>
        </p:txBody>
      </p:sp>
      <p:sp>
        <p:nvSpPr>
          <p:cNvPr id="61" name="Callout: Double Bent Line with No Border 60">
            <a:extLst>
              <a:ext uri="{FF2B5EF4-FFF2-40B4-BE49-F238E27FC236}">
                <a16:creationId xmlns:a16="http://schemas.microsoft.com/office/drawing/2014/main" id="{91574823-004E-4845-B229-A657B3E3B676}"/>
              </a:ext>
            </a:extLst>
          </p:cNvPr>
          <p:cNvSpPr/>
          <p:nvPr/>
        </p:nvSpPr>
        <p:spPr>
          <a:xfrm>
            <a:off x="2375554" y="1648934"/>
            <a:ext cx="1140644" cy="1051907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64286"/>
              <a:gd name="adj8" fmla="val 10737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IRT loops:</a:t>
            </a:r>
          </a:p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UE-UE sync (5G R17)</a:t>
            </a: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Prof. audio production</a:t>
            </a:r>
          </a:p>
        </p:txBody>
      </p:sp>
      <p:sp>
        <p:nvSpPr>
          <p:cNvPr id="62" name="Callout: Double Bent Line with No Border 61">
            <a:extLst>
              <a:ext uri="{FF2B5EF4-FFF2-40B4-BE49-F238E27FC236}">
                <a16:creationId xmlns:a16="http://schemas.microsoft.com/office/drawing/2014/main" id="{68EEF875-5A35-40BA-B024-B1189DF07A2B}"/>
              </a:ext>
            </a:extLst>
          </p:cNvPr>
          <p:cNvSpPr/>
          <p:nvPr/>
        </p:nvSpPr>
        <p:spPr>
          <a:xfrm>
            <a:off x="3700019" y="1196447"/>
            <a:ext cx="1140644" cy="860286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7639"/>
              <a:gd name="adj6" fmla="val -15841"/>
              <a:gd name="adj7" fmla="val 243156"/>
              <a:gd name="adj8" fmla="val 104890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Automation, VIAPA, TSN, etc. (5G R16/R17)</a:t>
            </a: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Callout: Double Bent Line with No Border 62">
            <a:extLst>
              <a:ext uri="{FF2B5EF4-FFF2-40B4-BE49-F238E27FC236}">
                <a16:creationId xmlns:a16="http://schemas.microsoft.com/office/drawing/2014/main" id="{BB0777FB-E240-4474-A422-973CABC20C35}"/>
              </a:ext>
            </a:extLst>
          </p:cNvPr>
          <p:cNvSpPr/>
          <p:nvPr/>
        </p:nvSpPr>
        <p:spPr>
          <a:xfrm>
            <a:off x="6053896" y="1004826"/>
            <a:ext cx="1140644" cy="1051907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95890"/>
              <a:gd name="adj6" fmla="val -13362"/>
              <a:gd name="adj7" fmla="val 224984"/>
              <a:gd name="adj8" fmla="val 72791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HFT for automated orders </a:t>
            </a:r>
          </a:p>
          <a:p>
            <a:pPr algn="l"/>
            <a:endParaRPr lang="en-US" sz="1200" dirty="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Railway, metro solutions</a:t>
            </a:r>
          </a:p>
          <a:p>
            <a:endParaRPr lang="en-US" sz="1200" dirty="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r>
              <a:rPr lang="en-US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Tele-surgery, tele-diagnosis</a:t>
            </a:r>
          </a:p>
        </p:txBody>
      </p:sp>
      <p:sp>
        <p:nvSpPr>
          <p:cNvPr id="64" name="Callout: Double Bent Line with No Border 63">
            <a:extLst>
              <a:ext uri="{FF2B5EF4-FFF2-40B4-BE49-F238E27FC236}">
                <a16:creationId xmlns:a16="http://schemas.microsoft.com/office/drawing/2014/main" id="{33612207-F700-419C-8BB7-111D47CD06DA}"/>
              </a:ext>
            </a:extLst>
          </p:cNvPr>
          <p:cNvSpPr/>
          <p:nvPr/>
        </p:nvSpPr>
        <p:spPr>
          <a:xfrm>
            <a:off x="7448574" y="920506"/>
            <a:ext cx="1140644" cy="1051907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200370"/>
              <a:gd name="adj6" fmla="val -16831"/>
              <a:gd name="adj7" fmla="val 223432"/>
              <a:gd name="adj8" fmla="val 105716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HFT for manual orders</a:t>
            </a: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Basic clock systems, incl. smart watches</a:t>
            </a: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l"/>
            <a:r>
              <a:rPr lang="en-US"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grid: Dynamic disturbance recorders</a:t>
            </a:r>
          </a:p>
          <a:p>
            <a:pPr algn="l"/>
            <a:endParaRPr lang="en-US" sz="1200">
              <a:solidFill>
                <a:schemeClr val="tx2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674295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F0568685-10CD-49ED-9FD1-AF7D60592970}"/>
    </a:ext>
  </a:extLst>
</a:theme>
</file>

<file path=ppt/theme/theme10.xml><?xml version="1.0" encoding="utf-8"?>
<a:theme xmlns:a="http://schemas.openxmlformats.org/drawingml/2006/main" name="1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F0568685-10CD-49ED-9FD1-AF7D60592970}"/>
    </a:ext>
  </a:extLst>
</a:theme>
</file>

<file path=ppt/theme/theme1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S21015_Nokia Pure PowerPoint" id="{DB366936-CDBD-4680-BE6A-529E8906FE8F}" vid="{596A7182-A3CB-4127-A499-66CF58D365AE}"/>
    </a:ext>
  </a:extLst>
</a:theme>
</file>

<file path=ppt/theme/theme1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S21015_Nokia Pure PowerPoint" id="{DB366936-CDBD-4680-BE6A-529E8906FE8F}" vid="{C0AD08C2-AA5D-4B73-A738-D7D0C9E1D721}"/>
    </a:ext>
  </a:extLst>
</a:theme>
</file>

<file path=ppt/theme/theme1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571487A9-480B-4B80-83FB-6E3761D8F2DE}"/>
    </a:ext>
  </a:extLst>
</a:theme>
</file>

<file path=ppt/theme/theme1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C90C5733-D248-41AA-94E1-AE931B179280}"/>
    </a:ext>
  </a:extLst>
</a:theme>
</file>

<file path=ppt/theme/theme1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D30BE608-2AEA-44CB-878B-6F3D784F0BD2}"/>
    </a:ext>
  </a:extLst>
</a:theme>
</file>

<file path=ppt/theme/theme1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S21015_Nokia Pure PowerPoint" id="{DB366936-CDBD-4680-BE6A-529E8906FE8F}" vid="{B5CCBDF6-BBAD-4A8A-A132-5F2D954EC56A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 Nokia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70D8909A-9C5D-4EDE-B77D-18A501EE4941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8669E3B8-FAB8-4BA1-AEAF-0854F75DDE88}"/>
    </a:ext>
  </a:extLst>
</a:theme>
</file>

<file path=ppt/theme/theme4.xml><?xml version="1.0" encoding="utf-8"?>
<a:theme xmlns:a="http://schemas.openxmlformats.org/drawingml/2006/main" name="4 Nokia Blu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78C4C1E5-EBD6-4CBC-A5AE-6E328BE63ED6}"/>
    </a:ext>
  </a:extLst>
</a:theme>
</file>

<file path=ppt/theme/theme5.xml><?xml version="1.0" encoding="utf-8"?>
<a:theme xmlns:a="http://schemas.openxmlformats.org/drawingml/2006/main" name="5 Nokia Whit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2247D0D1-1C0C-4DA8-8B60-0439AE2432E7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t"/>
      <a:lstStyle>
        <a:defPPr algn="l">
          <a:defRPr sz="1600" dirty="0" err="1" smtClean="0"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_Pure_PPT_Nokia_Bell_Labs_V2.2" id="{3D50CFEB-6631-41F9-8C52-15C0221B8474}" vid="{03DFCFF4-BC9B-465C-A4E1-20ED0B42060D}"/>
    </a:ext>
  </a:extLst>
</a:theme>
</file>

<file path=ppt/theme/theme7.xml><?xml version="1.0" encoding="utf-8"?>
<a:theme xmlns:a="http://schemas.openxmlformats.org/drawingml/2006/main" name="Nokia_PowerPoint_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8.xml><?xml version="1.0" encoding="utf-8"?>
<a:theme xmlns:a="http://schemas.openxmlformats.org/drawingml/2006/main" name="2.0 High Level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aster -Nokia Pure PowerPoint_update_v5" id="{FAF1D460-1B55-40A9-B1ED-6519EA0543BD}" vid="{EB390EC4-A1C7-43C1-ABE2-B562D3FF2D39}"/>
    </a:ext>
  </a:extLst>
</a:theme>
</file>

<file path=ppt/theme/theme9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5AIRPNAIUNRU-1155806433-75942</_dlc_DocId>
    <_dlc_DocIdUrl xmlns="71c5aaf6-e6ce-465b-b873-5148d2a4c105">
      <Url>https://nokia.sharepoint.com/sites/c5g/projects/IIoT/_layouts/15/DocIdRedir.aspx?ID=5AIRPNAIUNRU-1155806433-75942</Url>
      <Description>5AIRPNAIUNRU-1155806433-75942</Description>
    </_dlc_DocIdUrl>
    <HideFromDelve xmlns="71c5aaf6-e6ce-465b-b873-5148d2a4c105">false</HideFromDelve>
  </documentManagement>
</p:properties>
</file>

<file path=customXml/item4.xml><?xml version="1.0" encoding="utf-8"?>
<?mso-contentType ?>
<spe:Receivers xmlns:spe="http://schemas.microsoft.com/sharepoint/events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7D5627-AB08-41CA-BAF6-B6BE04E63285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7524868-0229-4DBE-9A65-F6706FB4EE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572A05-1904-47A0-A4C3-EA4A3EC086A1}">
  <ds:schemaRefs>
    <ds:schemaRef ds:uri="71c5aaf6-e6ce-465b-b873-5148d2a4c105"/>
    <ds:schemaRef ds:uri="http://purl.org/dc/elements/1.1/"/>
    <ds:schemaRef ds:uri="http://schemas.openxmlformats.org/package/2006/metadata/core-properties"/>
    <ds:schemaRef ds:uri="687e87d0-d0a8-4c48-8f94-14f0c67212c5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b4d06219-a142-4c5f-be55-53f74cb980c7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AC278D80-AC1B-4ECE-9E82-BF994A1FABC3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FBE0305F-9667-4D1F-BF39-3621AAD20F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Nokia_Pure_PPT_NOKIA_BELL_LABS_V2.2</Template>
  <TotalTime>0</TotalTime>
  <Words>1432</Words>
  <Application>Microsoft Office PowerPoint</Application>
  <PresentationFormat>On-screen Show (16:9)</PresentationFormat>
  <Paragraphs>165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12</vt:i4>
      </vt:variant>
    </vt:vector>
  </HeadingPairs>
  <TitlesOfParts>
    <vt:vector size="39" baseType="lpstr">
      <vt:lpstr>Arial</vt:lpstr>
      <vt:lpstr>Arial,Sans-Serif</vt:lpstr>
      <vt:lpstr>Calibri</vt:lpstr>
      <vt:lpstr>Lucida Grande</vt:lpstr>
      <vt:lpstr>Nokia Pure Headline Extra Bold</vt:lpstr>
      <vt:lpstr>Nokia Pure Headline Light</vt:lpstr>
      <vt:lpstr>Nokia Pure Headline Ultra Light</vt:lpstr>
      <vt:lpstr>Nokia Pure Text</vt:lpstr>
      <vt:lpstr>Nokia Pure Text Light</vt:lpstr>
      <vt:lpstr>Symbol</vt:lpstr>
      <vt:lpstr>Wingdings</vt:lpstr>
      <vt:lpstr>Nokia White Master with headline</vt:lpstr>
      <vt:lpstr>2 Nokia White Master plain</vt:lpstr>
      <vt:lpstr>3 Nokia Blue Master plain</vt:lpstr>
      <vt:lpstr>4 Nokia Blue Master end slide</vt:lpstr>
      <vt:lpstr>5 Nokia White Master end slide</vt:lpstr>
      <vt:lpstr>6 Nokia Divider Master plain</vt:lpstr>
      <vt:lpstr>Nokia_PowerPoint_Template</vt:lpstr>
      <vt:lpstr>2.0 High Level Master</vt:lpstr>
      <vt:lpstr>Nokia PowerPoint Template Nokia Pure v13</vt:lpstr>
      <vt:lpstr>1_Nokia White Master with headline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45</cp:revision>
  <dcterms:created xsi:type="dcterms:W3CDTF">2016-11-01T09:08:03Z</dcterms:created>
  <dcterms:modified xsi:type="dcterms:W3CDTF">2020-05-07T20:34:47Z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{FA867ADF-0854-4EEA-9888-D8B44F01242E}</vt:lpwstr>
  </property>
  <property fmtid="{D5CDD505-2E9C-101B-9397-08002B2CF9AE}" pid="3" name="ContentTypeId">
    <vt:lpwstr>0x01010083185B6FD968AC4F8244C98DADFCDDF2</vt:lpwstr>
  </property>
  <property fmtid="{D5CDD505-2E9C-101B-9397-08002B2CF9AE}" pid="4" name="_dlc_DocIdItemGuid">
    <vt:lpwstr>79ecd875-9f00-408d-8ed3-75190dc65463</vt:lpwstr>
  </property>
</Properties>
</file>