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notesMasterIdLst>
    <p:notesMasterId r:id="rId7"/>
  </p:notesMasterIdLst>
  <p:handoutMasterIdLst>
    <p:handoutMasterId r:id="rId8"/>
  </p:handoutMasterIdLst>
  <p:sldIdLst>
    <p:sldId id="257" r:id="rId2"/>
    <p:sldId id="276" r:id="rId3"/>
    <p:sldId id="267" r:id="rId4"/>
    <p:sldId id="264" r:id="rId5"/>
    <p:sldId id="268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8" d="100"/>
          <a:sy n="68" d="100"/>
        </p:scale>
        <p:origin x="1410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9DFC90-30C8-45EC-9E2B-EEEC5E2C248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C01AFB3-2D9D-4694-8266-0F65BA6830EA}">
      <dgm:prSet phldrT="[文本]" custT="1"/>
      <dgm:spPr/>
      <dgm:t>
        <a:bodyPr/>
        <a:lstStyle/>
        <a:p>
          <a:r>
            <a:rPr lang="en-US" altLang="zh-CN" sz="2000" dirty="0" smtClean="0"/>
            <a:t>Smart logistics management </a:t>
          </a:r>
          <a:endParaRPr lang="zh-CN" altLang="en-US" sz="2000" dirty="0"/>
        </a:p>
      </dgm:t>
    </dgm:pt>
    <dgm:pt modelId="{F2450FEC-51A7-405A-8FD1-9A643682D584}" type="parTrans" cxnId="{5A0CB9A5-4593-4370-833E-66F8E04D2F72}">
      <dgm:prSet/>
      <dgm:spPr/>
      <dgm:t>
        <a:bodyPr/>
        <a:lstStyle/>
        <a:p>
          <a:endParaRPr lang="zh-CN" altLang="en-US" sz="2000"/>
        </a:p>
      </dgm:t>
    </dgm:pt>
    <dgm:pt modelId="{C0A146C2-C10F-4097-83B3-7F1B05982451}" type="sibTrans" cxnId="{5A0CB9A5-4593-4370-833E-66F8E04D2F72}">
      <dgm:prSet/>
      <dgm:spPr/>
      <dgm:t>
        <a:bodyPr/>
        <a:lstStyle/>
        <a:p>
          <a:endParaRPr lang="zh-CN" altLang="en-US" sz="2000"/>
        </a:p>
      </dgm:t>
    </dgm:pt>
    <dgm:pt modelId="{9E0E4138-4A55-455F-880F-F1F9E3BD96EE}">
      <dgm:prSet phldrT="[文本]" custT="1"/>
      <dgm:spPr/>
      <dgm:t>
        <a:bodyPr/>
        <a:lstStyle/>
        <a:p>
          <a:r>
            <a:rPr lang="en-US" altLang="zh-CN" sz="2000" dirty="0" smtClean="0"/>
            <a:t>Smart Warehouse</a:t>
          </a:r>
          <a:endParaRPr lang="zh-CN" altLang="en-US" sz="2000" dirty="0"/>
        </a:p>
      </dgm:t>
    </dgm:pt>
    <dgm:pt modelId="{58D581DF-9C3A-4B03-A219-C09467C807DD}" type="parTrans" cxnId="{5B98F36C-23DF-4207-BA19-8A4E965EAF61}">
      <dgm:prSet/>
      <dgm:spPr/>
      <dgm:t>
        <a:bodyPr/>
        <a:lstStyle/>
        <a:p>
          <a:endParaRPr lang="zh-CN" altLang="en-US" sz="2000"/>
        </a:p>
      </dgm:t>
    </dgm:pt>
    <dgm:pt modelId="{ABE475A1-6E04-4883-A6BD-3DB25773A54E}" type="sibTrans" cxnId="{5B98F36C-23DF-4207-BA19-8A4E965EAF61}">
      <dgm:prSet/>
      <dgm:spPr/>
      <dgm:t>
        <a:bodyPr/>
        <a:lstStyle/>
        <a:p>
          <a:endParaRPr lang="zh-CN" altLang="en-US" sz="2000"/>
        </a:p>
      </dgm:t>
    </dgm:pt>
    <dgm:pt modelId="{7D07E467-7305-402C-BEE4-7F905FB558B6}">
      <dgm:prSet phldrT="[文本]" custT="1"/>
      <dgm:spPr/>
      <dgm:t>
        <a:bodyPr/>
        <a:lstStyle/>
        <a:p>
          <a:r>
            <a:rPr lang="en-US" altLang="zh-CN" sz="2000" dirty="0" smtClean="0"/>
            <a:t>Smart Transportation</a:t>
          </a:r>
          <a:endParaRPr lang="zh-CN" altLang="en-US" sz="2000" dirty="0"/>
        </a:p>
      </dgm:t>
    </dgm:pt>
    <dgm:pt modelId="{ACC7BFC0-9907-4B2D-ACD4-65AC14270EEA}" type="parTrans" cxnId="{2922DBA1-5AE2-4050-AAF7-1286A0941924}">
      <dgm:prSet/>
      <dgm:spPr/>
      <dgm:t>
        <a:bodyPr/>
        <a:lstStyle/>
        <a:p>
          <a:endParaRPr lang="zh-CN" altLang="en-US" sz="2000"/>
        </a:p>
      </dgm:t>
    </dgm:pt>
    <dgm:pt modelId="{0F58A887-B9AC-443C-8869-D0540AD10049}" type="sibTrans" cxnId="{2922DBA1-5AE2-4050-AAF7-1286A0941924}">
      <dgm:prSet/>
      <dgm:spPr/>
      <dgm:t>
        <a:bodyPr/>
        <a:lstStyle/>
        <a:p>
          <a:endParaRPr lang="zh-CN" altLang="en-US" sz="2000"/>
        </a:p>
      </dgm:t>
    </dgm:pt>
    <dgm:pt modelId="{6F13DE53-0B57-40E4-B954-4C91B3AE7149}" type="pres">
      <dgm:prSet presAssocID="{A79DFC90-30C8-45EC-9E2B-EEEC5E2C248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7769BED8-F21F-49F1-A159-78FCE09A4182}" type="pres">
      <dgm:prSet presAssocID="{8C01AFB3-2D9D-4694-8266-0F65BA6830EA}" presName="hierRoot1" presStyleCnt="0">
        <dgm:presLayoutVars>
          <dgm:hierBranch val="init"/>
        </dgm:presLayoutVars>
      </dgm:prSet>
      <dgm:spPr/>
    </dgm:pt>
    <dgm:pt modelId="{CEB739E2-8230-45F6-94CC-672687F4B651}" type="pres">
      <dgm:prSet presAssocID="{8C01AFB3-2D9D-4694-8266-0F65BA6830EA}" presName="rootComposite1" presStyleCnt="0"/>
      <dgm:spPr/>
    </dgm:pt>
    <dgm:pt modelId="{07DD2ADA-7748-4DDA-BDD6-D01C6C6AD505}" type="pres">
      <dgm:prSet presAssocID="{8C01AFB3-2D9D-4694-8266-0F65BA6830EA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B6AB611-3226-4B83-9F76-96F93AD06A91}" type="pres">
      <dgm:prSet presAssocID="{8C01AFB3-2D9D-4694-8266-0F65BA6830EA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91329EFF-2AE0-4335-ADB6-80D5F7C0BAA5}" type="pres">
      <dgm:prSet presAssocID="{8C01AFB3-2D9D-4694-8266-0F65BA6830EA}" presName="hierChild2" presStyleCnt="0"/>
      <dgm:spPr/>
    </dgm:pt>
    <dgm:pt modelId="{11E9AB50-491B-4C08-9719-BD349D1D62A8}" type="pres">
      <dgm:prSet presAssocID="{58D581DF-9C3A-4B03-A219-C09467C807DD}" presName="Name37" presStyleLbl="parChTrans1D2" presStyleIdx="0" presStyleCnt="2"/>
      <dgm:spPr/>
      <dgm:t>
        <a:bodyPr/>
        <a:lstStyle/>
        <a:p>
          <a:endParaRPr lang="zh-CN" altLang="en-US"/>
        </a:p>
      </dgm:t>
    </dgm:pt>
    <dgm:pt modelId="{1779D54E-FA10-4EEF-B692-F7C7307B3649}" type="pres">
      <dgm:prSet presAssocID="{9E0E4138-4A55-455F-880F-F1F9E3BD96EE}" presName="hierRoot2" presStyleCnt="0">
        <dgm:presLayoutVars>
          <dgm:hierBranch val="init"/>
        </dgm:presLayoutVars>
      </dgm:prSet>
      <dgm:spPr/>
    </dgm:pt>
    <dgm:pt modelId="{F972338D-263C-4B07-979E-881D97FFACAC}" type="pres">
      <dgm:prSet presAssocID="{9E0E4138-4A55-455F-880F-F1F9E3BD96EE}" presName="rootComposite" presStyleCnt="0"/>
      <dgm:spPr/>
    </dgm:pt>
    <dgm:pt modelId="{2494FDF1-8791-43C6-A666-930D56CB0C36}" type="pres">
      <dgm:prSet presAssocID="{9E0E4138-4A55-455F-880F-F1F9E3BD96EE}" presName="rootText" presStyleLbl="node2" presStyleIdx="0" presStyleCnt="2" custLinFactX="-6794" custLinFactNeighborX="-100000" custLinFactNeighborY="-179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B47C013-1762-4D19-9F1F-CEAE131FF181}" type="pres">
      <dgm:prSet presAssocID="{9E0E4138-4A55-455F-880F-F1F9E3BD96EE}" presName="rootConnector" presStyleLbl="node2" presStyleIdx="0" presStyleCnt="2"/>
      <dgm:spPr/>
      <dgm:t>
        <a:bodyPr/>
        <a:lstStyle/>
        <a:p>
          <a:endParaRPr lang="zh-CN" altLang="en-US"/>
        </a:p>
      </dgm:t>
    </dgm:pt>
    <dgm:pt modelId="{7354ED3A-6C63-4ECB-8D5D-C74977223ECF}" type="pres">
      <dgm:prSet presAssocID="{9E0E4138-4A55-455F-880F-F1F9E3BD96EE}" presName="hierChild4" presStyleCnt="0"/>
      <dgm:spPr/>
    </dgm:pt>
    <dgm:pt modelId="{0476F56B-429E-494F-AE74-441DAA701584}" type="pres">
      <dgm:prSet presAssocID="{9E0E4138-4A55-455F-880F-F1F9E3BD96EE}" presName="hierChild5" presStyleCnt="0"/>
      <dgm:spPr/>
    </dgm:pt>
    <dgm:pt modelId="{423BBC85-C20C-4CF4-9D5C-C88BD5DA44B6}" type="pres">
      <dgm:prSet presAssocID="{ACC7BFC0-9907-4B2D-ACD4-65AC14270EEA}" presName="Name37" presStyleLbl="parChTrans1D2" presStyleIdx="1" presStyleCnt="2"/>
      <dgm:spPr/>
      <dgm:t>
        <a:bodyPr/>
        <a:lstStyle/>
        <a:p>
          <a:endParaRPr lang="zh-CN" altLang="en-US"/>
        </a:p>
      </dgm:t>
    </dgm:pt>
    <dgm:pt modelId="{57AD845F-6614-439C-AB8A-E23114F484B4}" type="pres">
      <dgm:prSet presAssocID="{7D07E467-7305-402C-BEE4-7F905FB558B6}" presName="hierRoot2" presStyleCnt="0">
        <dgm:presLayoutVars>
          <dgm:hierBranch val="init"/>
        </dgm:presLayoutVars>
      </dgm:prSet>
      <dgm:spPr/>
    </dgm:pt>
    <dgm:pt modelId="{3F434355-A8CD-40A5-9698-F3D185A265D7}" type="pres">
      <dgm:prSet presAssocID="{7D07E467-7305-402C-BEE4-7F905FB558B6}" presName="rootComposite" presStyleCnt="0"/>
      <dgm:spPr/>
    </dgm:pt>
    <dgm:pt modelId="{696181B1-7BB9-46E3-901F-5ADBF75972E7}" type="pres">
      <dgm:prSet presAssocID="{7D07E467-7305-402C-BEE4-7F905FB558B6}" presName="rootText" presStyleLbl="node2" presStyleIdx="1" presStyleCnt="2" custScaleX="135629" custLinFactX="6794" custLinFactNeighborX="100000" custLinFactNeighborY="-179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32B19D9-C149-4993-BF20-B7E452FDF621}" type="pres">
      <dgm:prSet presAssocID="{7D07E467-7305-402C-BEE4-7F905FB558B6}" presName="rootConnector" presStyleLbl="node2" presStyleIdx="1" presStyleCnt="2"/>
      <dgm:spPr/>
      <dgm:t>
        <a:bodyPr/>
        <a:lstStyle/>
        <a:p>
          <a:endParaRPr lang="zh-CN" altLang="en-US"/>
        </a:p>
      </dgm:t>
    </dgm:pt>
    <dgm:pt modelId="{DE23B501-9921-4756-91A1-0C18482AA77C}" type="pres">
      <dgm:prSet presAssocID="{7D07E467-7305-402C-BEE4-7F905FB558B6}" presName="hierChild4" presStyleCnt="0"/>
      <dgm:spPr/>
    </dgm:pt>
    <dgm:pt modelId="{46DE8742-7756-4A99-B273-B6018903A3C5}" type="pres">
      <dgm:prSet presAssocID="{7D07E467-7305-402C-BEE4-7F905FB558B6}" presName="hierChild5" presStyleCnt="0"/>
      <dgm:spPr/>
    </dgm:pt>
    <dgm:pt modelId="{752D9938-859D-452F-94FE-474A9A855214}" type="pres">
      <dgm:prSet presAssocID="{8C01AFB3-2D9D-4694-8266-0F65BA6830EA}" presName="hierChild3" presStyleCnt="0"/>
      <dgm:spPr/>
    </dgm:pt>
  </dgm:ptLst>
  <dgm:cxnLst>
    <dgm:cxn modelId="{2922DBA1-5AE2-4050-AAF7-1286A0941924}" srcId="{8C01AFB3-2D9D-4694-8266-0F65BA6830EA}" destId="{7D07E467-7305-402C-BEE4-7F905FB558B6}" srcOrd="1" destOrd="0" parTransId="{ACC7BFC0-9907-4B2D-ACD4-65AC14270EEA}" sibTransId="{0F58A887-B9AC-443C-8869-D0540AD10049}"/>
    <dgm:cxn modelId="{B20830A2-4CE1-46F5-B62B-DC7422803DEC}" type="presOf" srcId="{9E0E4138-4A55-455F-880F-F1F9E3BD96EE}" destId="{2494FDF1-8791-43C6-A666-930D56CB0C36}" srcOrd="0" destOrd="0" presId="urn:microsoft.com/office/officeart/2005/8/layout/orgChart1"/>
    <dgm:cxn modelId="{1F14F7C6-7C0C-4271-83D6-6EB91D15A203}" type="presOf" srcId="{7D07E467-7305-402C-BEE4-7F905FB558B6}" destId="{696181B1-7BB9-46E3-901F-5ADBF75972E7}" srcOrd="0" destOrd="0" presId="urn:microsoft.com/office/officeart/2005/8/layout/orgChart1"/>
    <dgm:cxn modelId="{1CC74CF1-6DE7-45EF-AD11-82EC9DDF675D}" type="presOf" srcId="{A79DFC90-30C8-45EC-9E2B-EEEC5E2C2480}" destId="{6F13DE53-0B57-40E4-B954-4C91B3AE7149}" srcOrd="0" destOrd="0" presId="urn:microsoft.com/office/officeart/2005/8/layout/orgChart1"/>
    <dgm:cxn modelId="{5B98F36C-23DF-4207-BA19-8A4E965EAF61}" srcId="{8C01AFB3-2D9D-4694-8266-0F65BA6830EA}" destId="{9E0E4138-4A55-455F-880F-F1F9E3BD96EE}" srcOrd="0" destOrd="0" parTransId="{58D581DF-9C3A-4B03-A219-C09467C807DD}" sibTransId="{ABE475A1-6E04-4883-A6BD-3DB25773A54E}"/>
    <dgm:cxn modelId="{8D8F7BB2-BE46-48D7-9CD2-822008A07976}" type="presOf" srcId="{ACC7BFC0-9907-4B2D-ACD4-65AC14270EEA}" destId="{423BBC85-C20C-4CF4-9D5C-C88BD5DA44B6}" srcOrd="0" destOrd="0" presId="urn:microsoft.com/office/officeart/2005/8/layout/orgChart1"/>
    <dgm:cxn modelId="{5A0CB9A5-4593-4370-833E-66F8E04D2F72}" srcId="{A79DFC90-30C8-45EC-9E2B-EEEC5E2C2480}" destId="{8C01AFB3-2D9D-4694-8266-0F65BA6830EA}" srcOrd="0" destOrd="0" parTransId="{F2450FEC-51A7-405A-8FD1-9A643682D584}" sibTransId="{C0A146C2-C10F-4097-83B3-7F1B05982451}"/>
    <dgm:cxn modelId="{2F8C3957-45AD-4E7A-8FE6-C917A4D7A297}" type="presOf" srcId="{8C01AFB3-2D9D-4694-8266-0F65BA6830EA}" destId="{07DD2ADA-7748-4DDA-BDD6-D01C6C6AD505}" srcOrd="0" destOrd="0" presId="urn:microsoft.com/office/officeart/2005/8/layout/orgChart1"/>
    <dgm:cxn modelId="{43E34331-85D0-45AA-B479-36E87FDCAF56}" type="presOf" srcId="{7D07E467-7305-402C-BEE4-7F905FB558B6}" destId="{D32B19D9-C149-4993-BF20-B7E452FDF621}" srcOrd="1" destOrd="0" presId="urn:microsoft.com/office/officeart/2005/8/layout/orgChart1"/>
    <dgm:cxn modelId="{8FF30FC0-55A8-4F26-8F34-58085F36482C}" type="presOf" srcId="{9E0E4138-4A55-455F-880F-F1F9E3BD96EE}" destId="{EB47C013-1762-4D19-9F1F-CEAE131FF181}" srcOrd="1" destOrd="0" presId="urn:microsoft.com/office/officeart/2005/8/layout/orgChart1"/>
    <dgm:cxn modelId="{B0AAFD1A-5B07-42FD-9ACD-8081E28D1D21}" type="presOf" srcId="{58D581DF-9C3A-4B03-A219-C09467C807DD}" destId="{11E9AB50-491B-4C08-9719-BD349D1D62A8}" srcOrd="0" destOrd="0" presId="urn:microsoft.com/office/officeart/2005/8/layout/orgChart1"/>
    <dgm:cxn modelId="{FE01A1F1-9F03-4EEC-9240-7303613E0140}" type="presOf" srcId="{8C01AFB3-2D9D-4694-8266-0F65BA6830EA}" destId="{EB6AB611-3226-4B83-9F76-96F93AD06A91}" srcOrd="1" destOrd="0" presId="urn:microsoft.com/office/officeart/2005/8/layout/orgChart1"/>
    <dgm:cxn modelId="{23B2A9E3-552D-42C3-B252-FD4CA9E17C8F}" type="presParOf" srcId="{6F13DE53-0B57-40E4-B954-4C91B3AE7149}" destId="{7769BED8-F21F-49F1-A159-78FCE09A4182}" srcOrd="0" destOrd="0" presId="urn:microsoft.com/office/officeart/2005/8/layout/orgChart1"/>
    <dgm:cxn modelId="{9A39D10A-3A4D-4ED5-9EE3-76312F9DDCC8}" type="presParOf" srcId="{7769BED8-F21F-49F1-A159-78FCE09A4182}" destId="{CEB739E2-8230-45F6-94CC-672687F4B651}" srcOrd="0" destOrd="0" presId="urn:microsoft.com/office/officeart/2005/8/layout/orgChart1"/>
    <dgm:cxn modelId="{9A44FAED-7B7F-4C15-9812-802223F887EC}" type="presParOf" srcId="{CEB739E2-8230-45F6-94CC-672687F4B651}" destId="{07DD2ADA-7748-4DDA-BDD6-D01C6C6AD505}" srcOrd="0" destOrd="0" presId="urn:microsoft.com/office/officeart/2005/8/layout/orgChart1"/>
    <dgm:cxn modelId="{5FB66AC8-15E9-4A8C-9A01-5A7E0238CC99}" type="presParOf" srcId="{CEB739E2-8230-45F6-94CC-672687F4B651}" destId="{EB6AB611-3226-4B83-9F76-96F93AD06A91}" srcOrd="1" destOrd="0" presId="urn:microsoft.com/office/officeart/2005/8/layout/orgChart1"/>
    <dgm:cxn modelId="{170856F6-D1DE-406E-B28F-BBE64CC1E265}" type="presParOf" srcId="{7769BED8-F21F-49F1-A159-78FCE09A4182}" destId="{91329EFF-2AE0-4335-ADB6-80D5F7C0BAA5}" srcOrd="1" destOrd="0" presId="urn:microsoft.com/office/officeart/2005/8/layout/orgChart1"/>
    <dgm:cxn modelId="{938636F1-B0CB-4D23-A6BE-0FF457AA050D}" type="presParOf" srcId="{91329EFF-2AE0-4335-ADB6-80D5F7C0BAA5}" destId="{11E9AB50-491B-4C08-9719-BD349D1D62A8}" srcOrd="0" destOrd="0" presId="urn:microsoft.com/office/officeart/2005/8/layout/orgChart1"/>
    <dgm:cxn modelId="{F0F468DE-F59A-4898-9E46-153459E50023}" type="presParOf" srcId="{91329EFF-2AE0-4335-ADB6-80D5F7C0BAA5}" destId="{1779D54E-FA10-4EEF-B692-F7C7307B3649}" srcOrd="1" destOrd="0" presId="urn:microsoft.com/office/officeart/2005/8/layout/orgChart1"/>
    <dgm:cxn modelId="{55F6E5B6-26A4-4233-B9D6-9ACCF7780B16}" type="presParOf" srcId="{1779D54E-FA10-4EEF-B692-F7C7307B3649}" destId="{F972338D-263C-4B07-979E-881D97FFACAC}" srcOrd="0" destOrd="0" presId="urn:microsoft.com/office/officeart/2005/8/layout/orgChart1"/>
    <dgm:cxn modelId="{CD4B765D-30AB-4421-80A6-509CAA49848F}" type="presParOf" srcId="{F972338D-263C-4B07-979E-881D97FFACAC}" destId="{2494FDF1-8791-43C6-A666-930D56CB0C36}" srcOrd="0" destOrd="0" presId="urn:microsoft.com/office/officeart/2005/8/layout/orgChart1"/>
    <dgm:cxn modelId="{DFCAAE66-56A8-4EA9-AA46-62E7F8DD2FAD}" type="presParOf" srcId="{F972338D-263C-4B07-979E-881D97FFACAC}" destId="{EB47C013-1762-4D19-9F1F-CEAE131FF181}" srcOrd="1" destOrd="0" presId="urn:microsoft.com/office/officeart/2005/8/layout/orgChart1"/>
    <dgm:cxn modelId="{26154E14-31B6-4375-86A2-44C81D236A3C}" type="presParOf" srcId="{1779D54E-FA10-4EEF-B692-F7C7307B3649}" destId="{7354ED3A-6C63-4ECB-8D5D-C74977223ECF}" srcOrd="1" destOrd="0" presId="urn:microsoft.com/office/officeart/2005/8/layout/orgChart1"/>
    <dgm:cxn modelId="{93096901-623F-4A5C-B06F-D177FB2410BD}" type="presParOf" srcId="{1779D54E-FA10-4EEF-B692-F7C7307B3649}" destId="{0476F56B-429E-494F-AE74-441DAA701584}" srcOrd="2" destOrd="0" presId="urn:microsoft.com/office/officeart/2005/8/layout/orgChart1"/>
    <dgm:cxn modelId="{111A87E7-6716-44EA-B815-1056F999E9DA}" type="presParOf" srcId="{91329EFF-2AE0-4335-ADB6-80D5F7C0BAA5}" destId="{423BBC85-C20C-4CF4-9D5C-C88BD5DA44B6}" srcOrd="2" destOrd="0" presId="urn:microsoft.com/office/officeart/2005/8/layout/orgChart1"/>
    <dgm:cxn modelId="{34478CD6-7028-45DD-9F6D-AB552A572326}" type="presParOf" srcId="{91329EFF-2AE0-4335-ADB6-80D5F7C0BAA5}" destId="{57AD845F-6614-439C-AB8A-E23114F484B4}" srcOrd="3" destOrd="0" presId="urn:microsoft.com/office/officeart/2005/8/layout/orgChart1"/>
    <dgm:cxn modelId="{53C69343-C290-4ACF-82CC-E7EC79B09848}" type="presParOf" srcId="{57AD845F-6614-439C-AB8A-E23114F484B4}" destId="{3F434355-A8CD-40A5-9698-F3D185A265D7}" srcOrd="0" destOrd="0" presId="urn:microsoft.com/office/officeart/2005/8/layout/orgChart1"/>
    <dgm:cxn modelId="{EFBDF30E-347A-4E64-B300-FAECB5157557}" type="presParOf" srcId="{3F434355-A8CD-40A5-9698-F3D185A265D7}" destId="{696181B1-7BB9-46E3-901F-5ADBF75972E7}" srcOrd="0" destOrd="0" presId="urn:microsoft.com/office/officeart/2005/8/layout/orgChart1"/>
    <dgm:cxn modelId="{EFA7A3BB-F12A-466F-AEB9-2EEEE0D9C236}" type="presParOf" srcId="{3F434355-A8CD-40A5-9698-F3D185A265D7}" destId="{D32B19D9-C149-4993-BF20-B7E452FDF621}" srcOrd="1" destOrd="0" presId="urn:microsoft.com/office/officeart/2005/8/layout/orgChart1"/>
    <dgm:cxn modelId="{FA83DE34-AA45-47D4-8B16-0B970E80B9E3}" type="presParOf" srcId="{57AD845F-6614-439C-AB8A-E23114F484B4}" destId="{DE23B501-9921-4756-91A1-0C18482AA77C}" srcOrd="1" destOrd="0" presId="urn:microsoft.com/office/officeart/2005/8/layout/orgChart1"/>
    <dgm:cxn modelId="{8F86B97F-CAF3-4082-8393-48F4FB0B95AC}" type="presParOf" srcId="{57AD845F-6614-439C-AB8A-E23114F484B4}" destId="{46DE8742-7756-4A99-B273-B6018903A3C5}" srcOrd="2" destOrd="0" presId="urn:microsoft.com/office/officeart/2005/8/layout/orgChart1"/>
    <dgm:cxn modelId="{EBD8ACC3-AF15-4CC0-9B3E-2A3C98BA4368}" type="presParOf" srcId="{7769BED8-F21F-49F1-A159-78FCE09A4182}" destId="{752D9938-859D-452F-94FE-474A9A85521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3BBC85-C20C-4CF4-9D5C-C88BD5DA44B6}">
      <dsp:nvSpPr>
        <dsp:cNvPr id="0" name=""/>
        <dsp:cNvSpPr/>
      </dsp:nvSpPr>
      <dsp:spPr>
        <a:xfrm>
          <a:off x="2925079" y="674020"/>
          <a:ext cx="2012204" cy="2705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235"/>
              </a:lnTo>
              <a:lnTo>
                <a:pt x="2012204" y="129235"/>
              </a:lnTo>
              <a:lnTo>
                <a:pt x="2012204" y="27058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E9AB50-491B-4C08-9719-BD349D1D62A8}">
      <dsp:nvSpPr>
        <dsp:cNvPr id="0" name=""/>
        <dsp:cNvSpPr/>
      </dsp:nvSpPr>
      <dsp:spPr>
        <a:xfrm>
          <a:off x="673068" y="674020"/>
          <a:ext cx="2252011" cy="270580"/>
        </a:xfrm>
        <a:custGeom>
          <a:avLst/>
          <a:gdLst/>
          <a:ahLst/>
          <a:cxnLst/>
          <a:rect l="0" t="0" r="0" b="0"/>
          <a:pathLst>
            <a:path>
              <a:moveTo>
                <a:pt x="2252011" y="0"/>
              </a:moveTo>
              <a:lnTo>
                <a:pt x="2252011" y="129235"/>
              </a:lnTo>
              <a:lnTo>
                <a:pt x="0" y="129235"/>
              </a:lnTo>
              <a:lnTo>
                <a:pt x="0" y="27058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DD2ADA-7748-4DDA-BDD6-D01C6C6AD505}">
      <dsp:nvSpPr>
        <dsp:cNvPr id="0" name=""/>
        <dsp:cNvSpPr/>
      </dsp:nvSpPr>
      <dsp:spPr>
        <a:xfrm>
          <a:off x="2252011" y="952"/>
          <a:ext cx="1346136" cy="6730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/>
            <a:t>Smart logistics management </a:t>
          </a:r>
          <a:endParaRPr lang="zh-CN" altLang="en-US" sz="2000" kern="1200" dirty="0"/>
        </a:p>
      </dsp:txBody>
      <dsp:txXfrm>
        <a:off x="2252011" y="952"/>
        <a:ext cx="1346136" cy="673068"/>
      </dsp:txXfrm>
    </dsp:sp>
    <dsp:sp modelId="{2494FDF1-8791-43C6-A666-930D56CB0C36}">
      <dsp:nvSpPr>
        <dsp:cNvPr id="0" name=""/>
        <dsp:cNvSpPr/>
      </dsp:nvSpPr>
      <dsp:spPr>
        <a:xfrm>
          <a:off x="0" y="944600"/>
          <a:ext cx="1346136" cy="6730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/>
            <a:t>Smart Warehouse</a:t>
          </a:r>
          <a:endParaRPr lang="zh-CN" altLang="en-US" sz="2000" kern="1200" dirty="0"/>
        </a:p>
      </dsp:txBody>
      <dsp:txXfrm>
        <a:off x="0" y="944600"/>
        <a:ext cx="1346136" cy="673068"/>
      </dsp:txXfrm>
    </dsp:sp>
    <dsp:sp modelId="{696181B1-7BB9-46E3-901F-5ADBF75972E7}">
      <dsp:nvSpPr>
        <dsp:cNvPr id="0" name=""/>
        <dsp:cNvSpPr/>
      </dsp:nvSpPr>
      <dsp:spPr>
        <a:xfrm>
          <a:off x="4024408" y="944600"/>
          <a:ext cx="1825751" cy="6730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/>
            <a:t>Smart Transportation</a:t>
          </a:r>
          <a:endParaRPr lang="zh-CN" altLang="en-US" sz="2000" kern="1200" dirty="0"/>
        </a:p>
      </dsp:txBody>
      <dsp:txXfrm>
        <a:off x="4024408" y="944600"/>
        <a:ext cx="1825751" cy="6730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697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9204293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1628359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3971673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730016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891330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5689037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0818026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68063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2119165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7578543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85395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D71F1-3B81-4DC0-B984-7C995E6E30F1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596F7A4-FA51-44BF-8319-AAA0F40B49C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7" name="Picture 9" descr="3GPP_TM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3459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emf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Motivation for R18 smart logistics management SID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Spreadtrum</a:t>
            </a:r>
            <a:r>
              <a:rPr lang="en-US" dirty="0" smtClean="0"/>
              <a:t> Communications</a:t>
            </a:r>
          </a:p>
          <a:p>
            <a:r>
              <a:rPr lang="en-US" dirty="0" err="1" smtClean="0"/>
              <a:t>Chunhui</a:t>
            </a:r>
            <a:r>
              <a:rPr lang="en-US" dirty="0" smtClean="0"/>
              <a:t> Zhu, tom.zhu@unisoc.com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S1-202051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4052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#90</a:t>
            </a:r>
            <a:endParaRPr lang="en-GB" sz="1200" b="1" dirty="0"/>
          </a:p>
          <a:p>
            <a:r>
              <a:rPr lang="en-US" altLang="zh-CN" sz="1200" b="1" dirty="0"/>
              <a:t>Electronic Meeting, 18 - 22 May 2020</a:t>
            </a:r>
            <a:endParaRPr lang="en-GB" altLang="zh-CN" sz="1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Basic Concepts of logistics</a:t>
            </a:r>
            <a:endParaRPr lang="en-GB" sz="2800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13578" y="1368690"/>
            <a:ext cx="8506893" cy="43513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Logistics </a:t>
            </a:r>
            <a:r>
              <a:rPr lang="en-US" sz="1600" dirty="0">
                <a:latin typeface="Arial" charset="0"/>
              </a:rPr>
              <a:t>is the management of the flow of things between the point of origin and the point of consumption to meet requirements of customers or corporations. </a:t>
            </a:r>
            <a:endParaRPr lang="en-US" sz="1600" dirty="0">
              <a:latin typeface="Arial" charset="0"/>
            </a:endParaRPr>
          </a:p>
          <a:p>
            <a:pPr>
              <a:defRPr/>
            </a:pPr>
            <a:r>
              <a:rPr lang="en-US" sz="1600" dirty="0">
                <a:latin typeface="Arial" charset="0"/>
              </a:rPr>
              <a:t>It is a fundamental requirement for logistics management that how to identify and fix the location of the things. 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05275" y="6383959"/>
            <a:ext cx="2057400" cy="365125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  <p:sp>
        <p:nvSpPr>
          <p:cNvPr id="2" name="矩形 1"/>
          <p:cNvSpPr/>
          <p:nvPr/>
        </p:nvSpPr>
        <p:spPr>
          <a:xfrm>
            <a:off x="80795" y="2447616"/>
            <a:ext cx="136815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 smtClean="0"/>
              <a:t>Factory</a:t>
            </a:r>
            <a:endParaRPr lang="zh-CN" altLang="en-US" sz="1800" dirty="0"/>
          </a:p>
        </p:txBody>
      </p:sp>
      <p:sp>
        <p:nvSpPr>
          <p:cNvPr id="6" name="矩形 5"/>
          <p:cNvSpPr/>
          <p:nvPr/>
        </p:nvSpPr>
        <p:spPr>
          <a:xfrm>
            <a:off x="2612414" y="2430131"/>
            <a:ext cx="13236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 smtClean="0"/>
              <a:t>Warehouse</a:t>
            </a:r>
            <a:endParaRPr lang="zh-CN" altLang="en-US" sz="1800" dirty="0"/>
          </a:p>
        </p:txBody>
      </p:sp>
      <p:sp>
        <p:nvSpPr>
          <p:cNvPr id="8" name="矩形 7"/>
          <p:cNvSpPr/>
          <p:nvPr/>
        </p:nvSpPr>
        <p:spPr>
          <a:xfrm>
            <a:off x="7513628" y="2472181"/>
            <a:ext cx="151216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Customers </a:t>
            </a:r>
            <a:r>
              <a:rPr lang="en-US" altLang="zh-CN" sz="1600" dirty="0"/>
              <a:t>or </a:t>
            </a:r>
            <a:r>
              <a:rPr lang="en-US" altLang="zh-CN" sz="1600" dirty="0" smtClean="0"/>
              <a:t>Corporations</a:t>
            </a:r>
            <a:endParaRPr lang="zh-CN" altLang="en-US" sz="1600" dirty="0"/>
          </a:p>
        </p:txBody>
      </p:sp>
      <p:sp>
        <p:nvSpPr>
          <p:cNvPr id="3" name="右箭头 2"/>
          <p:cNvSpPr/>
          <p:nvPr/>
        </p:nvSpPr>
        <p:spPr>
          <a:xfrm>
            <a:off x="1532294" y="2591632"/>
            <a:ext cx="108012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3987195" y="2591632"/>
            <a:ext cx="108012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638" y="2920880"/>
            <a:ext cx="1089355" cy="848789"/>
          </a:xfrm>
          <a:prstGeom prst="rect">
            <a:avLst/>
          </a:prstGeom>
        </p:spPr>
      </p:pic>
      <p:pic>
        <p:nvPicPr>
          <p:cNvPr id="1028" name="Picture 4" descr="“DHL货车”的图片搜索结果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199" y="2944005"/>
            <a:ext cx="1127965" cy="759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“海轮轮船运输”的图片搜索结果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842" y="2736691"/>
            <a:ext cx="971686" cy="777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“包裹”的图片搜索结果&quot;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58" r="11964" b="18568"/>
          <a:stretch/>
        </p:blipFill>
        <p:spPr bwMode="auto">
          <a:xfrm>
            <a:off x="7764173" y="3039165"/>
            <a:ext cx="946553" cy="631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“工厂包装”的图片搜索结果&quot;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3014479"/>
            <a:ext cx="1423582" cy="65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“货运飞机”的图片搜索结果&quot;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739" y="4279831"/>
            <a:ext cx="1054334" cy="70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“货运火车”的图片搜索结果&quot;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831" y="3577807"/>
            <a:ext cx="976697" cy="648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663" y="2940070"/>
            <a:ext cx="1129795" cy="846319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119666" y="2445323"/>
            <a:ext cx="1337051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 smtClean="0"/>
              <a:t>Post office</a:t>
            </a:r>
            <a:endParaRPr lang="zh-CN" altLang="en-US" sz="1800" dirty="0"/>
          </a:p>
        </p:txBody>
      </p:sp>
      <p:sp>
        <p:nvSpPr>
          <p:cNvPr id="20" name="右箭头 19"/>
          <p:cNvSpPr/>
          <p:nvPr/>
        </p:nvSpPr>
        <p:spPr>
          <a:xfrm>
            <a:off x="6482843" y="2616197"/>
            <a:ext cx="1017722" cy="1194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76442" y="2849379"/>
            <a:ext cx="817461" cy="937010"/>
          </a:xfrm>
          <a:prstGeom prst="rect">
            <a:avLst/>
          </a:prstGeom>
        </p:spPr>
      </p:pic>
      <p:pic>
        <p:nvPicPr>
          <p:cNvPr id="28" name="Picture 2" descr="File:Logistics Specialist aboard USS George H.W. Bush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199" y="5720028"/>
            <a:ext cx="1536105" cy="101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“快递面单DHL”的图片搜索结果&quot;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4708" y="5727636"/>
            <a:ext cx="1624017" cy="101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椭圆 29"/>
          <p:cNvSpPr/>
          <p:nvPr/>
        </p:nvSpPr>
        <p:spPr>
          <a:xfrm>
            <a:off x="5861164" y="5085286"/>
            <a:ext cx="2325047" cy="5751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/>
              <a:t>Bar code and Scanning</a:t>
            </a:r>
            <a:endParaRPr lang="zh-CN" altLang="en-US" sz="2000" dirty="0"/>
          </a:p>
        </p:txBody>
      </p:sp>
      <p:sp>
        <p:nvSpPr>
          <p:cNvPr id="31" name="椭圆 30"/>
          <p:cNvSpPr/>
          <p:nvPr/>
        </p:nvSpPr>
        <p:spPr>
          <a:xfrm>
            <a:off x="3474859" y="5163021"/>
            <a:ext cx="167682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/>
              <a:t>Manual record</a:t>
            </a:r>
            <a:endParaRPr lang="zh-CN" altLang="en-US" sz="1800" dirty="0"/>
          </a:p>
        </p:txBody>
      </p:sp>
      <p:pic>
        <p:nvPicPr>
          <p:cNvPr id="32" name="Picture 4" descr="“条形码扫码枪”的图片搜索结果&quot;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765" y="5697702"/>
            <a:ext cx="1032049" cy="103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742209" y="5643191"/>
            <a:ext cx="29790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/>
              <a:t>Challenges for </a:t>
            </a:r>
            <a:r>
              <a:rPr lang="en-US" altLang="zh-CN" sz="1800" dirty="0" smtClean="0"/>
              <a:t>logistics: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 smtClean="0"/>
              <a:t>Improve </a:t>
            </a:r>
            <a:r>
              <a:rPr lang="en-US" altLang="zh-CN" sz="1800" dirty="0"/>
              <a:t>the </a:t>
            </a:r>
            <a:r>
              <a:rPr lang="en-US" altLang="zh-CN" sz="1800" dirty="0" smtClean="0"/>
              <a:t>efficiency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 smtClean="0"/>
              <a:t>Reduce the omission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02849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269305"/>
            <a:ext cx="7886700" cy="1325563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Smart </a:t>
            </a:r>
            <a:r>
              <a:rPr lang="en-US" altLang="zh-CN" sz="2800" dirty="0" smtClean="0"/>
              <a:t>logistics management(SLIM)</a:t>
            </a:r>
            <a:endParaRPr lang="en-US" sz="2800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64855" y="5030783"/>
            <a:ext cx="4176464" cy="1996033"/>
          </a:xfrm>
        </p:spPr>
        <p:txBody>
          <a:bodyPr>
            <a:noAutofit/>
          </a:bodyPr>
          <a:lstStyle/>
          <a:p>
            <a:pPr marL="285750" lvl="1" indent="-285750">
              <a:defRPr/>
            </a:pPr>
            <a:r>
              <a:rPr lang="en-US" altLang="zh-CN" sz="2000" dirty="0">
                <a:latin typeface="Arial" charset="0"/>
              </a:rPr>
              <a:t>S</a:t>
            </a:r>
            <a:r>
              <a:rPr lang="en-US" altLang="zh-CN" sz="2000" dirty="0">
                <a:latin typeface="Arial" charset="0"/>
              </a:rPr>
              <a:t>chedule </a:t>
            </a:r>
            <a:r>
              <a:rPr lang="en-US" altLang="zh-CN" sz="2000" dirty="0">
                <a:latin typeface="Arial" charset="0"/>
              </a:rPr>
              <a:t>the </a:t>
            </a:r>
            <a:r>
              <a:rPr lang="en-US" altLang="zh-CN" sz="2000" dirty="0">
                <a:latin typeface="Arial" charset="0"/>
              </a:rPr>
              <a:t>operation</a:t>
            </a:r>
            <a:endParaRPr lang="en-US" altLang="zh-CN" sz="2000" dirty="0">
              <a:latin typeface="Arial" charset="0"/>
            </a:endParaRPr>
          </a:p>
          <a:p>
            <a:pPr marL="285750" lvl="1" indent="-285750">
              <a:defRPr/>
            </a:pPr>
            <a:r>
              <a:rPr lang="en-US" altLang="zh-CN" sz="2000" dirty="0">
                <a:latin typeface="Arial" charset="0"/>
              </a:rPr>
              <a:t>L</a:t>
            </a:r>
            <a:r>
              <a:rPr lang="en-US" altLang="zh-CN" sz="2000" dirty="0">
                <a:latin typeface="Arial" charset="0"/>
              </a:rPr>
              <a:t>ooking for the right things: </a:t>
            </a:r>
            <a:r>
              <a:rPr lang="en-US" altLang="zh-CN" sz="2000" dirty="0">
                <a:latin typeface="Arial" charset="0"/>
              </a:rPr>
              <a:t>people or robot can </a:t>
            </a:r>
            <a:r>
              <a:rPr lang="en-US" altLang="zh-CN" sz="2000" dirty="0">
                <a:latin typeface="Arial" charset="0"/>
              </a:rPr>
              <a:t>easily discover </a:t>
            </a:r>
            <a:r>
              <a:rPr lang="en-US" altLang="zh-CN" sz="2000" dirty="0">
                <a:latin typeface="Arial" charset="0"/>
              </a:rPr>
              <a:t>the </a:t>
            </a:r>
            <a:r>
              <a:rPr lang="en-US" altLang="zh-CN" sz="2000" dirty="0">
                <a:latin typeface="Arial" charset="0"/>
              </a:rPr>
              <a:t>things</a:t>
            </a:r>
          </a:p>
          <a:p>
            <a:pPr marL="285750" lvl="1" indent="-285750">
              <a:defRPr/>
            </a:pPr>
            <a:r>
              <a:rPr lang="en-US" altLang="zh-CN" sz="2000" dirty="0">
                <a:latin typeface="Arial" charset="0"/>
              </a:rPr>
              <a:t>Arrange the things in order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3</a:t>
            </a:fld>
            <a:endParaRPr lang="en-GB" sz="1600"/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3024384453"/>
              </p:ext>
            </p:extLst>
          </p:nvPr>
        </p:nvGraphicFramePr>
        <p:xfrm>
          <a:off x="1677611" y="3384732"/>
          <a:ext cx="5850160" cy="16307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矩形 1"/>
          <p:cNvSpPr/>
          <p:nvPr/>
        </p:nvSpPr>
        <p:spPr>
          <a:xfrm>
            <a:off x="4701947" y="5010479"/>
            <a:ext cx="43559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  <a:defRPr/>
            </a:pPr>
            <a:r>
              <a:rPr lang="en-US" altLang="zh-CN" sz="2000" dirty="0"/>
              <a:t>Assisted checking the things when centralized boarding or getting off  a vehicle</a:t>
            </a:r>
            <a:endParaRPr lang="en-US" altLang="zh-CN" sz="2000" dirty="0"/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r>
              <a:rPr lang="en-US" altLang="zh-CN" sz="2000" dirty="0"/>
              <a:t>Select and schedule </a:t>
            </a:r>
            <a:r>
              <a:rPr lang="en-US" altLang="zh-CN" sz="2000" dirty="0"/>
              <a:t>the carrier</a:t>
            </a:r>
            <a:r>
              <a:rPr lang="zh-CN" altLang="en-US" sz="2000" dirty="0"/>
              <a:t> </a:t>
            </a:r>
            <a:r>
              <a:rPr lang="en-US" altLang="zh-CN" sz="2000" dirty="0"/>
              <a:t>&amp; road map for transportation</a:t>
            </a:r>
            <a:endParaRPr lang="en-GB" altLang="zh-CN" sz="2000" dirty="0"/>
          </a:p>
        </p:txBody>
      </p:sp>
      <p:sp>
        <p:nvSpPr>
          <p:cNvPr id="3" name="矩形 2"/>
          <p:cNvSpPr/>
          <p:nvPr/>
        </p:nvSpPr>
        <p:spPr>
          <a:xfrm>
            <a:off x="203681" y="1265730"/>
            <a:ext cx="8784976" cy="279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 smtClean="0"/>
              <a:t>Goods </a:t>
            </a:r>
            <a:r>
              <a:rPr lang="en-US" altLang="zh-CN" sz="1800" dirty="0" smtClean="0"/>
              <a:t>or </a:t>
            </a:r>
            <a:r>
              <a:rPr lang="en-US" altLang="zh-CN" sz="1800" dirty="0" smtClean="0"/>
              <a:t>package </a:t>
            </a:r>
            <a:r>
              <a:rPr lang="en-US" altLang="zh-CN" sz="1800" dirty="0" smtClean="0"/>
              <a:t>with </a:t>
            </a:r>
            <a:r>
              <a:rPr lang="en-US" altLang="zh-CN" sz="1800" dirty="0" err="1" smtClean="0"/>
              <a:t>IoT</a:t>
            </a:r>
            <a:r>
              <a:rPr lang="en-US" altLang="zh-CN" sz="1800" dirty="0" smtClean="0"/>
              <a:t> device during </a:t>
            </a:r>
            <a:r>
              <a:rPr lang="en-US" altLang="zh-CN" sz="1800" dirty="0" smtClean="0"/>
              <a:t>the storage, transportation and </a:t>
            </a:r>
            <a:r>
              <a:rPr lang="en-US" altLang="zh-CN" sz="1800" dirty="0" smtClean="0"/>
              <a:t>delivery</a:t>
            </a:r>
            <a:endParaRPr lang="zh-CN" altLang="en-US" sz="1800" dirty="0"/>
          </a:p>
        </p:txBody>
      </p:sp>
      <p:sp>
        <p:nvSpPr>
          <p:cNvPr id="15" name="矩形 14"/>
          <p:cNvSpPr/>
          <p:nvPr/>
        </p:nvSpPr>
        <p:spPr>
          <a:xfrm>
            <a:off x="2642599" y="1635623"/>
            <a:ext cx="59904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 smtClean="0"/>
              <a:t>Obtain </a:t>
            </a:r>
            <a:r>
              <a:rPr lang="en-US" altLang="zh-CN" sz="2000" dirty="0"/>
              <a:t>the identity and location of the things </a:t>
            </a:r>
            <a:endParaRPr lang="zh-CN" altLang="en-US" sz="2000" dirty="0"/>
          </a:p>
        </p:txBody>
      </p:sp>
      <p:sp>
        <p:nvSpPr>
          <p:cNvPr id="16" name="矩形 15"/>
          <p:cNvSpPr/>
          <p:nvPr/>
        </p:nvSpPr>
        <p:spPr>
          <a:xfrm>
            <a:off x="2642599" y="2045663"/>
            <a:ext cx="53285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 smtClean="0"/>
              <a:t>Store </a:t>
            </a:r>
            <a:r>
              <a:rPr lang="en-US" altLang="zh-CN" sz="2000" dirty="0"/>
              <a:t>the identity and location of the things</a:t>
            </a:r>
            <a:endParaRPr lang="zh-CN" altLang="en-US" sz="2000" dirty="0"/>
          </a:p>
        </p:txBody>
      </p:sp>
      <p:sp>
        <p:nvSpPr>
          <p:cNvPr id="17" name="矩形 16"/>
          <p:cNvSpPr/>
          <p:nvPr/>
        </p:nvSpPr>
        <p:spPr>
          <a:xfrm>
            <a:off x="2644538" y="2474037"/>
            <a:ext cx="63467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dirty="0" smtClean="0"/>
              <a:t>Modelled</a:t>
            </a:r>
            <a:r>
              <a:rPr lang="en-US" altLang="zh-CN" sz="2000" dirty="0"/>
              <a:t>, analyzed, visualized, and optimized by dedicated simulation software or cloud services</a:t>
            </a:r>
            <a:endParaRPr lang="zh-CN" altLang="en-US" sz="2000" dirty="0"/>
          </a:p>
        </p:txBody>
      </p:sp>
      <p:sp>
        <p:nvSpPr>
          <p:cNvPr id="18" name="圆角矩形 17"/>
          <p:cNvSpPr/>
          <p:nvPr/>
        </p:nvSpPr>
        <p:spPr>
          <a:xfrm>
            <a:off x="1084551" y="1673829"/>
            <a:ext cx="1547664" cy="2719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chemeClr val="tx1"/>
                </a:solidFill>
              </a:rPr>
              <a:t>Connected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1094935" y="2102873"/>
            <a:ext cx="1547664" cy="2719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tx1"/>
                </a:solidFill>
              </a:rPr>
              <a:t>Digitalized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094935" y="2531997"/>
            <a:ext cx="1547664" cy="5928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tx1"/>
                </a:solidFill>
              </a:rPr>
              <a:t>Intelligent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808512" y="1673829"/>
            <a:ext cx="0" cy="1451055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Objectives of the SID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0" y="1340768"/>
            <a:ext cx="9144000" cy="5517232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GB" altLang="zh-CN" sz="2400" dirty="0"/>
              <a:t>The objectives include:</a:t>
            </a:r>
            <a:endParaRPr lang="zh-CN" altLang="zh-CN" sz="2400" dirty="0"/>
          </a:p>
          <a:p>
            <a:pPr lvl="0" hangingPunct="0"/>
            <a:r>
              <a:rPr lang="en-GB" altLang="zh-CN" sz="2400" dirty="0"/>
              <a:t>Study use cases related to smart logistic management services and deduce potential requirements for 3GPP systems for </a:t>
            </a:r>
            <a:r>
              <a:rPr lang="en-GB" altLang="zh-CN" sz="2400" dirty="0" err="1"/>
              <a:t>IoT</a:t>
            </a:r>
            <a:r>
              <a:rPr lang="en-GB" altLang="zh-CN" sz="2400" dirty="0"/>
              <a:t> devices with limited power supply are on/in the transported and delivered package:</a:t>
            </a:r>
            <a:endParaRPr lang="zh-CN" altLang="zh-CN" sz="2400" dirty="0"/>
          </a:p>
          <a:p>
            <a:pPr lvl="1" hangingPunct="0"/>
            <a:r>
              <a:rPr lang="en-GB" altLang="zh-CN" dirty="0"/>
              <a:t>Use cases of </a:t>
            </a:r>
            <a:r>
              <a:rPr lang="en-GB" altLang="zh-CN" dirty="0" err="1"/>
              <a:t>IoT</a:t>
            </a:r>
            <a:r>
              <a:rPr lang="en-GB" altLang="zh-CN" dirty="0"/>
              <a:t> device used for identification and positioning in SLIM, e.g. massive </a:t>
            </a:r>
            <a:r>
              <a:rPr lang="en-GB" altLang="zh-CN" dirty="0" err="1"/>
              <a:t>IoT</a:t>
            </a:r>
            <a:r>
              <a:rPr lang="en-GB" altLang="zh-CN" dirty="0"/>
              <a:t> devices access and mobility with high density in a warehouse or in a container; the 3GPP identity and credential processing when the </a:t>
            </a:r>
            <a:r>
              <a:rPr lang="en-GB" altLang="zh-CN" dirty="0" err="1"/>
              <a:t>IoT</a:t>
            </a:r>
            <a:r>
              <a:rPr lang="en-GB" altLang="zh-CN" dirty="0"/>
              <a:t> device is enabled, recycled or discarded; higher accuracy positioning with lower power consumption than the existing specification; the high accuracy and low latency positioning to </a:t>
            </a:r>
            <a:r>
              <a:rPr lang="en-GB" altLang="zh-CN" dirty="0" err="1"/>
              <a:t>IoT</a:t>
            </a:r>
            <a:r>
              <a:rPr lang="en-GB" altLang="zh-CN" dirty="0"/>
              <a:t> device for Robot/UAV moving or delivery operation via 3GPP network or 3GPP </a:t>
            </a:r>
            <a:r>
              <a:rPr lang="en-GB" altLang="zh-CN" dirty="0" err="1"/>
              <a:t>sidelink</a:t>
            </a:r>
            <a:r>
              <a:rPr lang="en-GB" altLang="zh-CN" dirty="0"/>
              <a:t>;</a:t>
            </a:r>
            <a:endParaRPr lang="zh-CN" altLang="zh-CN" dirty="0"/>
          </a:p>
          <a:p>
            <a:pPr lvl="1" hangingPunct="0"/>
            <a:r>
              <a:rPr lang="en-GB" altLang="zh-CN" dirty="0"/>
              <a:t>Potential service level requirements and KPIs for related 3GPP </a:t>
            </a:r>
            <a:r>
              <a:rPr lang="en-GB" altLang="zh-CN" dirty="0" err="1"/>
              <a:t>IoT</a:t>
            </a:r>
            <a:r>
              <a:rPr lang="en-GB" altLang="zh-CN" dirty="0"/>
              <a:t> device &amp; network;</a:t>
            </a:r>
            <a:endParaRPr lang="zh-CN" altLang="zh-CN" dirty="0"/>
          </a:p>
          <a:p>
            <a:pPr lvl="1" hangingPunct="0"/>
            <a:r>
              <a:rPr lang="en-GB" altLang="zh-CN" dirty="0"/>
              <a:t>Consideration of security aspect.</a:t>
            </a:r>
            <a:endParaRPr lang="zh-CN" altLang="zh-CN" dirty="0"/>
          </a:p>
          <a:p>
            <a:pPr lvl="0" hangingPunct="0"/>
            <a:r>
              <a:rPr lang="en-GB" altLang="zh-CN" sz="2400" dirty="0"/>
              <a:t>Analysis gaps between the identified requirement and the functionality already provided by 3GPP.</a:t>
            </a:r>
            <a:endParaRPr lang="zh-CN" altLang="zh-CN" sz="2400" dirty="0"/>
          </a:p>
          <a:p>
            <a:pPr marL="0" indent="0" hangingPunct="0">
              <a:buNone/>
            </a:pPr>
            <a:r>
              <a:rPr lang="en-GB" altLang="zh-CN" sz="1800" dirty="0"/>
              <a:t>Note:	In this release, this study focuses on the </a:t>
            </a:r>
            <a:r>
              <a:rPr lang="en-GB" altLang="zh-CN" sz="1800" dirty="0" err="1"/>
              <a:t>IoT</a:t>
            </a:r>
            <a:r>
              <a:rPr lang="en-GB" altLang="zh-CN" sz="1800" dirty="0"/>
              <a:t> device connecting to the 3GPP network based on 3GPP Relay (e.g. the relay node/UE on vehicle or Robot/UAV) or small cell.</a:t>
            </a:r>
            <a:endParaRPr lang="zh-CN" altLang="zh-CN" sz="18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804248" y="6480081"/>
            <a:ext cx="2057400" cy="365125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Differences to </a:t>
            </a:r>
            <a:r>
              <a:rPr lang="en-GB" altLang="zh-CN" dirty="0"/>
              <a:t>asset tracking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6035504"/>
              </p:ext>
            </p:extLst>
          </p:nvPr>
        </p:nvGraphicFramePr>
        <p:xfrm>
          <a:off x="467544" y="1397953"/>
          <a:ext cx="7886700" cy="3822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520">
                  <a:extLst>
                    <a:ext uri="{9D8B030D-6E8A-4147-A177-3AD203B41FA5}">
                      <a16:colId xmlns:a16="http://schemas.microsoft.com/office/drawing/2014/main" val="256735190"/>
                    </a:ext>
                  </a:extLst>
                </a:gridCol>
                <a:gridCol w="3206180">
                  <a:extLst>
                    <a:ext uri="{9D8B030D-6E8A-4147-A177-3AD203B41FA5}">
                      <a16:colId xmlns:a16="http://schemas.microsoft.com/office/drawing/2014/main" val="21186061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Asset Tracking in TS 22.261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Smart Logistics management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40697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zh-CN" sz="13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7.3.2.3	Other performance requirements</a:t>
                      </a:r>
                    </a:p>
                    <a:p>
                      <a:r>
                        <a:rPr lang="en-GB" altLang="zh-CN" sz="13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5G system shall support positioning …at least </a:t>
                      </a:r>
                      <a:r>
                        <a:rPr lang="en-GB" altLang="zh-CN" sz="135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 years </a:t>
                      </a:r>
                      <a:r>
                        <a:rPr lang="en-US" altLang="zh-CN" sz="13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...</a:t>
                      </a:r>
                      <a:endParaRPr lang="zh-CN" altLang="zh-CN" sz="135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3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2:...It derives from use cases, such as asset tracking...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Can</a:t>
                      </a:r>
                      <a:r>
                        <a:rPr lang="en-US" altLang="zh-CN" baseline="0" dirty="0" smtClean="0"/>
                        <a:t> be several days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35386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zh-CN" sz="13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Table B.1-1 Typical needs to support example use cases from vertical industries.</a:t>
                      </a:r>
                    </a:p>
                    <a:p>
                      <a:r>
                        <a:rPr lang="en-GB" altLang="zh-CN" sz="13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Asset tracking (outdoor)</a:t>
                      </a:r>
                      <a:r>
                        <a:rPr lang="en-US" altLang="zh-CN" sz="13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en-US" altLang="zh-CN" sz="135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3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...</a:t>
                      </a:r>
                      <a:r>
                        <a:rPr lang="en-GB" altLang="zh-CN" sz="13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sustain very long lifetime without changing battery (typically </a:t>
                      </a:r>
                      <a:r>
                        <a:rPr lang="en-GB" altLang="zh-CN" sz="135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10-15 years</a:t>
                      </a:r>
                      <a:r>
                        <a:rPr lang="en-GB" altLang="zh-CN" sz="13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Can</a:t>
                      </a:r>
                      <a:r>
                        <a:rPr lang="en-US" altLang="zh-CN" baseline="0" dirty="0" smtClean="0"/>
                        <a:t> be several days</a:t>
                      </a:r>
                      <a:endParaRPr lang="zh-CN" altLang="en-US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5951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G.1	Asset Tracking</a:t>
                      </a:r>
                    </a:p>
                    <a:p>
                      <a:r>
                        <a:rPr lang="en-US" altLang="zh-CN" dirty="0" smtClean="0"/>
                        <a:t>Every </a:t>
                      </a:r>
                      <a:r>
                        <a:rPr lang="en-US" altLang="zh-CN" dirty="0" err="1" smtClean="0"/>
                        <a:t>organisation</a:t>
                      </a:r>
                      <a:r>
                        <a:rPr lang="en-US" altLang="zh-CN" dirty="0" smtClean="0"/>
                        <a:t> 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owns assets </a:t>
                      </a:r>
                      <a:r>
                        <a:rPr lang="en-US" altLang="zh-CN" dirty="0" smtClean="0"/>
                        <a:t>(e.g. machines, medical devices, containers, pallets, trolleys).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The things are own</a:t>
                      </a:r>
                      <a:r>
                        <a:rPr lang="en-US" altLang="zh-CN" baseline="0" dirty="0" smtClean="0"/>
                        <a:t>ed by the customer,   and need to be sent to the customer.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3743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mtClean="0"/>
                        <a:t>G.1	Asset Tracking</a:t>
                      </a:r>
                    </a:p>
                    <a:p>
                      <a:r>
                        <a:rPr lang="en-US" altLang="zh-CN" smtClean="0"/>
                        <a:t>The 5G system provides the capability to better support asset tracking ...in term of energy efficiency (</a:t>
                      </a:r>
                      <a:r>
                        <a:rPr lang="en-US" altLang="zh-CN" smtClean="0">
                          <a:solidFill>
                            <a:srgbClr val="FF0000"/>
                          </a:solidFill>
                        </a:rPr>
                        <a:t>15 to 20 years</a:t>
                      </a:r>
                      <a:r>
                        <a:rPr lang="en-US" altLang="zh-CN" smtClean="0"/>
                        <a:t>’ lifetime of an asset tracking device without changing the battery or the UE).</a:t>
                      </a:r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Can</a:t>
                      </a:r>
                      <a:r>
                        <a:rPr lang="en-US" altLang="zh-CN" baseline="0" dirty="0" smtClean="0"/>
                        <a:t> be several days</a:t>
                      </a:r>
                      <a:endParaRPr lang="zh-CN" altLang="en-US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5661568"/>
                  </a:ext>
                </a:extLst>
              </a:tr>
            </a:tbl>
          </a:graphicData>
        </a:graphic>
      </p:graphicFrame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6F7A4-FA51-44BF-8319-AAA0F40B49C0}" type="slidenum">
              <a:rPr lang="en-GB" sz="1400" smtClean="0"/>
              <a:pPr>
                <a:defRPr/>
              </a:pPr>
              <a:t>5</a:t>
            </a:fld>
            <a:endParaRPr lang="en-GB" sz="1400"/>
          </a:p>
        </p:txBody>
      </p:sp>
      <p:sp>
        <p:nvSpPr>
          <p:cNvPr id="8" name="文本框 7"/>
          <p:cNvSpPr txBox="1"/>
          <p:nvPr/>
        </p:nvSpPr>
        <p:spPr>
          <a:xfrm>
            <a:off x="-39189" y="5194527"/>
            <a:ext cx="93245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The key differences are: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A</a:t>
            </a:r>
            <a:r>
              <a:rPr lang="en-US" altLang="zh-CN" sz="1600" dirty="0" smtClean="0"/>
              <a:t>sset </a:t>
            </a:r>
            <a:r>
              <a:rPr lang="en-US" altLang="zh-CN" sz="1600" dirty="0"/>
              <a:t>T</a:t>
            </a:r>
            <a:r>
              <a:rPr lang="en-US" altLang="zh-CN" sz="1600" dirty="0" smtClean="0"/>
              <a:t>racking is for tracking the asset for the asset’s lifetime, which is at least 12 years.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Smart Logistics </a:t>
            </a:r>
            <a:r>
              <a:rPr lang="en-US" altLang="zh-CN" sz="1600" dirty="0" smtClean="0"/>
              <a:t>management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is for </a:t>
            </a:r>
            <a:r>
              <a:rPr lang="en-US" altLang="zh-CN" sz="1600" dirty="0"/>
              <a:t>managing the </a:t>
            </a:r>
            <a:r>
              <a:rPr lang="en-US" altLang="zh-CN" sz="1600" dirty="0" smtClean="0"/>
              <a:t>logistics procedure, </a:t>
            </a:r>
            <a:r>
              <a:rPr lang="en-US" altLang="zh-CN" sz="1600" dirty="0"/>
              <a:t>e</a:t>
            </a:r>
            <a:r>
              <a:rPr lang="en-US" altLang="zh-CN" sz="1600" dirty="0" smtClean="0"/>
              <a:t>.g. short-time based storage, transportation and delivery of the package from origin to customer. In this case the processing time can be just several </a:t>
            </a:r>
            <a:r>
              <a:rPr lang="en-US" altLang="zh-CN" sz="1600" dirty="0" smtClean="0"/>
              <a:t>days.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42766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1127</TotalTime>
  <Words>642</Words>
  <Application>Microsoft Office PowerPoint</Application>
  <PresentationFormat>全屏显示(4:3)</PresentationFormat>
  <Paragraphs>71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MS Mincho</vt:lpstr>
      <vt:lpstr>等线</vt:lpstr>
      <vt:lpstr>等线 Light</vt:lpstr>
      <vt:lpstr>Arial</vt:lpstr>
      <vt:lpstr>Bookman Old Style</vt:lpstr>
      <vt:lpstr>Times New Roman</vt:lpstr>
      <vt:lpstr>Office 主题​​</vt:lpstr>
      <vt:lpstr>Motivation for R18 smart logistics management SID</vt:lpstr>
      <vt:lpstr>Basic Concepts of logistics</vt:lpstr>
      <vt:lpstr>Smart logistics management(SLIM)</vt:lpstr>
      <vt:lpstr>Objectives of the SID</vt:lpstr>
      <vt:lpstr>Differences to asset tracking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朱春晖 (Tom Zhu)</cp:lastModifiedBy>
  <cp:revision>399</cp:revision>
  <cp:lastPrinted>2000-01-14T10:02:55Z</cp:lastPrinted>
  <dcterms:created xsi:type="dcterms:W3CDTF">1999-11-22T09:19:47Z</dcterms:created>
  <dcterms:modified xsi:type="dcterms:W3CDTF">2020-05-08T09:39:04Z</dcterms:modified>
  <cp:category>Presentation</cp:category>
</cp:coreProperties>
</file>