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>
        <p:scale>
          <a:sx n="100" d="100"/>
          <a:sy n="100" d="100"/>
        </p:scale>
        <p:origin x="-1464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60B776-B4C3-4001-A7ED-E23BA091CED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014901E-6EA1-4C23-8409-4960F3C20D2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F4EF0AE-60C1-495B-81D1-342E21559F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B3292-470A-437E-A4ED-D2B2EAC18503}" type="datetimeFigureOut">
              <a:rPr lang="en-GB" smtClean="0"/>
              <a:t>18/05/2020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72683F-50D1-46D0-9931-EAB5024E6B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47C6A40-E88A-4826-A599-B90B83B1D0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E3BF39-450E-4803-9EFD-77AAEFDA584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890370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871BE4-EF41-491D-9DF2-A050BE4485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7078DA8-D3C5-4B4E-8F5F-C29B137B1E5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291DC27-6944-488A-A870-811254F32F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B3292-470A-437E-A4ED-D2B2EAC18503}" type="datetimeFigureOut">
              <a:rPr lang="en-GB" smtClean="0"/>
              <a:t>18/05/2020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AC8206A-DDD7-4458-A706-8C6FACAA01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A74CA6C-421F-4F2F-B9C4-51281E0237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E3BF39-450E-4803-9EFD-77AAEFDA584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933309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36B1B7B-7A6B-495F-BFDC-0B97970519F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2630768-4078-4434-9DEE-712E5F78A9E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123969-8153-46B0-9AF4-3C3047E6CC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B3292-470A-437E-A4ED-D2B2EAC18503}" type="datetimeFigureOut">
              <a:rPr lang="en-GB" smtClean="0"/>
              <a:t>18/05/2020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8AFB025-8BDF-4D6B-80EF-8F07082FA6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C950443-7446-4072-B534-30618AD6B4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E3BF39-450E-4803-9EFD-77AAEFDA584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242588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7BEBD6-F752-46F1-8DB7-E785F819E1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FE2A82-D09C-4A8F-A466-611DCA9D373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D62F72F-9E8E-4F03-9D7B-8FEFC11CFE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B3292-470A-437E-A4ED-D2B2EAC18503}" type="datetimeFigureOut">
              <a:rPr lang="en-GB" smtClean="0"/>
              <a:t>18/05/2020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6AA04C-A571-4BB7-8DD9-B68C6AEC53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CD6587E-17F5-483C-AD9C-A82B8180C3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E3BF39-450E-4803-9EFD-77AAEFDA584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02840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ECDAAF-C7A2-480E-9745-F75ABFC7CC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A9C6D5-9612-4CA0-BA5C-40CEA24673C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1552A0-43CF-412B-BF32-6E554E5B60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B3292-470A-437E-A4ED-D2B2EAC18503}" type="datetimeFigureOut">
              <a:rPr lang="en-GB" smtClean="0"/>
              <a:t>18/05/2020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96EA6F-DDAC-4B80-9FC4-230798D319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9FB0BCA-B2A8-4247-80B2-8FE983AD6C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E3BF39-450E-4803-9EFD-77AAEFDA584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996997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30069E-10F8-4ACD-96F1-DB68A77814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167367F-8890-491A-A87F-3B6A624475C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6C53D86-87C7-4839-8F77-5763B8D385A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2269FDD-FA6E-4DA0-B2D8-A77623F544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B3292-470A-437E-A4ED-D2B2EAC18503}" type="datetimeFigureOut">
              <a:rPr lang="en-GB" smtClean="0"/>
              <a:t>18/05/2020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721DAC7-D789-4D21-BED5-55A8565B47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64A4498-7D3A-4807-B63B-7C2A854C7E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E3BF39-450E-4803-9EFD-77AAEFDA584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968776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899E2C-6D57-4C2A-997F-B9B82C8741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CD6F7D-669C-4221-AFD7-2648B6D79F9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2FDBB56-8619-4C72-B9D3-F8AA487950C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CA34460-5C3A-4DBB-86D6-A39B51B1D94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FE926F5-15D2-4CFC-A2C8-86D70FD4572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D250563-5350-4B77-B141-18649AD46F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B3292-470A-437E-A4ED-D2B2EAC18503}" type="datetimeFigureOut">
              <a:rPr lang="en-GB" smtClean="0"/>
              <a:t>18/05/2020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3517DA5-BFDC-47A3-9086-73223A9E22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736D3C7-D572-4848-A395-8EFF635AF3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E3BF39-450E-4803-9EFD-77AAEFDA584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650785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172DEF-6A9D-41D2-834B-516B7A2AAE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2381C9C-3DE1-4124-A350-FBC7CDD4A4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B3292-470A-437E-A4ED-D2B2EAC18503}" type="datetimeFigureOut">
              <a:rPr lang="en-GB" smtClean="0"/>
              <a:t>18/05/2020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A522BD1-55A5-457B-8898-073F1256FB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FDCD64-72D3-4C9A-98B4-C6EE801C5D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E3BF39-450E-4803-9EFD-77AAEFDA584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547694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32E9168-B98A-46F5-9A38-0627121EC5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B3292-470A-437E-A4ED-D2B2EAC18503}" type="datetimeFigureOut">
              <a:rPr lang="en-GB" smtClean="0"/>
              <a:t>18/05/2020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810D26B-B396-4559-92F2-3BB38E3A12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BD13BE8-DBE9-4292-822C-736C6DBFA0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E3BF39-450E-4803-9EFD-77AAEFDA584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717161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6F2DC7-0AF1-4175-9BCD-7F2C430296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E5443C-6EED-4870-92B5-FF53649038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4551FC3-5F95-4C5C-AE84-81D2A77AF7F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798B463-995B-4178-9E5F-64FFCC8269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B3292-470A-437E-A4ED-D2B2EAC18503}" type="datetimeFigureOut">
              <a:rPr lang="en-GB" smtClean="0"/>
              <a:t>18/05/2020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7ABDAF9-D4FC-4838-8E59-62A164BBFD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73DEAC4-558D-4563-920C-1470D4D6A5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E3BF39-450E-4803-9EFD-77AAEFDA584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579943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6466EA-F1C2-4AD8-A1D4-AC2599F637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90C6A4D-5269-4834-8571-F8D5AE566DD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A6099E0-BEBC-4D1D-B470-6AA8AC3F16C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B2CEFD2-3B7E-429C-9C54-250352F905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B3292-470A-437E-A4ED-D2B2EAC18503}" type="datetimeFigureOut">
              <a:rPr lang="en-GB" smtClean="0"/>
              <a:t>18/05/2020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905A720-A08B-4D04-8C5F-F51F51D231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6E725BB-6A5C-4351-9D50-4A967A4DCC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E3BF39-450E-4803-9EFD-77AAEFDA584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458001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9C73E35-B558-4877-B91D-EC9796F2C7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9F9B008-6293-40A7-9DE9-9CB89686FF1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9F88A11-3F85-432B-88BA-562BB02780F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3B3292-470A-437E-A4ED-D2B2EAC18503}" type="datetimeFigureOut">
              <a:rPr lang="en-GB" smtClean="0"/>
              <a:t>18/05/2020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40B909-8409-45D4-86FF-2B2EEDBF758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7EF63BA-19E9-4032-86AE-36DBE35C60E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E3BF39-450E-4803-9EFD-77AAEFDA584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044552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C57C45-4321-4C72-9D5A-0C6179E700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94792" y="1950244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en-GB" b="1" dirty="0"/>
              <a:t>Chairman’s reflections about Rel-18 way forward</a:t>
            </a:r>
            <a:br>
              <a:rPr lang="en-GB" altLang="nl-NL" sz="7200" dirty="0">
                <a:ea typeface="ＭＳ Ｐゴシック" pitchFamily="34" charset="-128"/>
              </a:rPr>
            </a:br>
            <a:r>
              <a:rPr lang="en-GB" altLang="nl-NL" dirty="0"/>
              <a:t> </a:t>
            </a:r>
            <a:br>
              <a:rPr lang="en-GB" altLang="nl-NL" dirty="0"/>
            </a:br>
            <a:r>
              <a:rPr lang="en-GB" altLang="nl-NL" dirty="0"/>
              <a:t>S1-</a:t>
            </a:r>
            <a:r>
              <a:rPr lang="en-GB" dirty="0"/>
              <a:t>202011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9D5A975-A3AD-4A74-89D9-37C8E66BA70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94792" y="4907756"/>
            <a:ext cx="9144000" cy="1655762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nl-NL" dirty="0">
                <a:latin typeface="Arial" panose="020B0604020202020204" pitchFamily="34" charset="0"/>
              </a:rPr>
              <a:t>José Almodóvar</a:t>
            </a:r>
          </a:p>
          <a:p>
            <a:pPr>
              <a:lnSpc>
                <a:spcPct val="80000"/>
              </a:lnSpc>
            </a:pPr>
            <a:r>
              <a:rPr lang="en-US" altLang="nl-NL" sz="1800" dirty="0">
                <a:latin typeface="Arial" panose="020B0604020202020204" pitchFamily="34" charset="0"/>
              </a:rPr>
              <a:t>SA1 Chair, KPN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499218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1E7B7E-708A-4B82-B008-1CF6B05A94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/>
              <a:t>Chairman’s reflections about Rel-18 way forward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DD96F40-B7D5-42F3-8964-06C37416EF7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853471"/>
          </a:xfrm>
        </p:spPr>
        <p:txBody>
          <a:bodyPr>
            <a:normAutofit lnSpcReduction="10000"/>
          </a:bodyPr>
          <a:lstStyle/>
          <a:p>
            <a:r>
              <a:rPr lang="nl-NL" altLang="nl-NL" dirty="0"/>
              <a:t> </a:t>
            </a:r>
            <a:r>
              <a:rPr lang="en-US" dirty="0"/>
              <a:t>Two challenges to address:</a:t>
            </a:r>
          </a:p>
          <a:p>
            <a:pPr marL="808038" lvl="1"/>
            <a:r>
              <a:rPr lang="en-US" sz="2800" dirty="0"/>
              <a:t>High number of SIDs for Rel-18</a:t>
            </a:r>
          </a:p>
          <a:p>
            <a:pPr marL="808038" lvl="1"/>
            <a:r>
              <a:rPr lang="en-US" sz="2800" dirty="0"/>
              <a:t>Un-known freeze date for Rel-18. Chairman’s opinion :</a:t>
            </a:r>
          </a:p>
          <a:p>
            <a:pPr marL="1208088" lvl="2"/>
            <a:r>
              <a:rPr lang="en-US" sz="2600" dirty="0"/>
              <a:t>Stage 1 80% ready in the plenary where the bulk of stage 2 study items (SA2 and SA3) is approved.</a:t>
            </a:r>
          </a:p>
          <a:p>
            <a:pPr marL="1208088" lvl="2"/>
            <a:r>
              <a:rPr lang="en-US" sz="2600" dirty="0"/>
              <a:t>Rel-18 Stage1 should freeze during the plenary when the Rel18-RAN package is approved.</a:t>
            </a:r>
          </a:p>
          <a:p>
            <a:r>
              <a:rPr lang="en-US" dirty="0"/>
              <a:t>Possible actions to take: </a:t>
            </a:r>
          </a:p>
          <a:p>
            <a:pPr marL="808038" lvl="1"/>
            <a:r>
              <a:rPr lang="en-US" sz="2800" dirty="0"/>
              <a:t>Combine SIDs with commonalities</a:t>
            </a:r>
          </a:p>
          <a:p>
            <a:pPr marL="808038" lvl="1"/>
            <a:r>
              <a:rPr lang="en-US" sz="2800" dirty="0"/>
              <a:t>Depending in Rel-18 work load and progress, </a:t>
            </a:r>
            <a:r>
              <a:rPr lang="nl-NL" sz="2800" dirty="0" err="1"/>
              <a:t>prioritization</a:t>
            </a:r>
            <a:r>
              <a:rPr lang="en-US" sz="2800" dirty="0"/>
              <a:t> of work might need to be considered. </a:t>
            </a:r>
          </a:p>
          <a:p>
            <a:pPr marL="808038" lvl="1"/>
            <a:r>
              <a:rPr lang="en-US" sz="2800" dirty="0"/>
              <a:t>Ad-hoc meetings (e-meetings) in Q4 2020 and/or Q1 2021.</a:t>
            </a:r>
            <a:endParaRPr lang="en-GB" sz="2800" dirty="0"/>
          </a:p>
        </p:txBody>
      </p:sp>
    </p:spTree>
    <p:extLst>
      <p:ext uri="{BB962C8B-B14F-4D97-AF65-F5344CB8AC3E}">
        <p14:creationId xmlns:p14="http://schemas.microsoft.com/office/powerpoint/2010/main" val="5385282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EB2165-DE80-4E71-A445-9A3AEAE2EE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1795" y="473656"/>
            <a:ext cx="10515600" cy="1325563"/>
          </a:xfrm>
        </p:spPr>
        <p:txBody>
          <a:bodyPr>
            <a:normAutofit fontScale="90000"/>
          </a:bodyPr>
          <a:lstStyle/>
          <a:p>
            <a:r>
              <a:rPr lang="en-GB" b="1" dirty="0"/>
              <a:t>3GPP Releases time-LINE </a:t>
            </a:r>
            <a:br>
              <a:rPr lang="en-GB" b="1" dirty="0"/>
            </a:br>
            <a:r>
              <a:rPr lang="en-GB" b="1" dirty="0"/>
              <a:t>Chairman Proposal Rel-18</a:t>
            </a:r>
            <a:br>
              <a:rPr lang="en-GB" b="1" dirty="0"/>
            </a:br>
            <a:endParaRPr lang="en-GB" b="1" dirty="0"/>
          </a:p>
        </p:txBody>
      </p:sp>
      <p:pic>
        <p:nvPicPr>
          <p:cNvPr id="72" name="Picture 71">
            <a:extLst>
              <a:ext uri="{FF2B5EF4-FFF2-40B4-BE49-F238E27FC236}">
                <a16:creationId xmlns:a16="http://schemas.microsoft.com/office/drawing/2014/main" id="{18BE89B5-0908-4EF5-B6B7-11B109A091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78570" y="277342"/>
            <a:ext cx="1966963" cy="1145756"/>
          </a:xfrm>
          <a:prstGeom prst="rect">
            <a:avLst/>
          </a:prstGeom>
        </p:spPr>
      </p:pic>
      <p:grpSp>
        <p:nvGrpSpPr>
          <p:cNvPr id="73" name="Group 72">
            <a:extLst>
              <a:ext uri="{FF2B5EF4-FFF2-40B4-BE49-F238E27FC236}">
                <a16:creationId xmlns:a16="http://schemas.microsoft.com/office/drawing/2014/main" id="{A6A30689-AFCE-4D43-A525-2E8E98F9D955}"/>
              </a:ext>
            </a:extLst>
          </p:cNvPr>
          <p:cNvGrpSpPr/>
          <p:nvPr/>
        </p:nvGrpSpPr>
        <p:grpSpPr>
          <a:xfrm>
            <a:off x="553105" y="1690688"/>
            <a:ext cx="11092428" cy="4682037"/>
            <a:chOff x="863598" y="1534587"/>
            <a:chExt cx="11092428" cy="4682037"/>
          </a:xfrm>
        </p:grpSpPr>
        <p:sp>
          <p:nvSpPr>
            <p:cNvPr id="74" name="TextBox 77">
              <a:extLst>
                <a:ext uri="{FF2B5EF4-FFF2-40B4-BE49-F238E27FC236}">
                  <a16:creationId xmlns:a16="http://schemas.microsoft.com/office/drawing/2014/main" id="{232E14B8-BB7E-4C3F-8543-CDC5D3A87E25}"/>
                </a:ext>
              </a:extLst>
            </p:cNvPr>
            <p:cNvSpPr txBox="1"/>
            <p:nvPr/>
          </p:nvSpPr>
          <p:spPr>
            <a:xfrm>
              <a:off x="8139710" y="1556364"/>
              <a:ext cx="902805" cy="38654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en-GB" sz="1600" b="1" dirty="0">
                  <a:ea typeface="ＭＳ Ｐゴシック" charset="-128"/>
                  <a:cs typeface="Arial" pitchFamily="34" charset="0"/>
                </a:rPr>
                <a:t>2021</a:t>
              </a:r>
              <a:endParaRPr lang="en-GB" sz="1050" b="1" dirty="0">
                <a:ea typeface="ＭＳ Ｐゴシック" charset="-128"/>
                <a:cs typeface="Arial" pitchFamily="34" charset="0"/>
              </a:endParaRPr>
            </a:p>
          </p:txBody>
        </p:sp>
        <p:sp>
          <p:nvSpPr>
            <p:cNvPr id="75" name="TextBox 85">
              <a:extLst>
                <a:ext uri="{FF2B5EF4-FFF2-40B4-BE49-F238E27FC236}">
                  <a16:creationId xmlns:a16="http://schemas.microsoft.com/office/drawing/2014/main" id="{6695CA4A-800E-4552-9168-EA37D63EA94E}"/>
                </a:ext>
              </a:extLst>
            </p:cNvPr>
            <p:cNvSpPr txBox="1"/>
            <p:nvPr/>
          </p:nvSpPr>
          <p:spPr>
            <a:xfrm>
              <a:off x="11053221" y="1534587"/>
              <a:ext cx="902805" cy="38654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en-GB" sz="1600" b="1" dirty="0">
                  <a:ea typeface="ＭＳ Ｐゴシック" charset="-128"/>
                  <a:cs typeface="Arial" pitchFamily="34" charset="0"/>
                </a:rPr>
                <a:t>2022</a:t>
              </a:r>
              <a:endParaRPr lang="en-GB" sz="1050" b="1" dirty="0">
                <a:ea typeface="ＭＳ Ｐゴシック" charset="-128"/>
                <a:cs typeface="Arial" pitchFamily="34" charset="0"/>
              </a:endParaRPr>
            </a:p>
          </p:txBody>
        </p:sp>
        <p:sp>
          <p:nvSpPr>
            <p:cNvPr id="76" name="Chevron 79">
              <a:extLst>
                <a:ext uri="{FF2B5EF4-FFF2-40B4-BE49-F238E27FC236}">
                  <a16:creationId xmlns:a16="http://schemas.microsoft.com/office/drawing/2014/main" id="{136C891E-0F30-43B9-A9AD-A54ACB77953A}"/>
                </a:ext>
              </a:extLst>
            </p:cNvPr>
            <p:cNvSpPr/>
            <p:nvPr/>
          </p:nvSpPr>
          <p:spPr bwMode="auto">
            <a:xfrm>
              <a:off x="863598" y="2373146"/>
              <a:ext cx="3153109" cy="751304"/>
            </a:xfrm>
            <a:prstGeom prst="chevron">
              <a:avLst/>
            </a:prstGeom>
            <a:solidFill>
              <a:srgbClr val="FFC000"/>
            </a:solidFill>
            <a:ln w="9525" cap="flat" cmpd="sng" algn="ctr">
              <a:solidFill>
                <a:schemeClr val="accent2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fr-FR" sz="900" b="1" dirty="0">
                  <a:ea typeface="ＭＳ Ｐゴシック" charset="-128"/>
                  <a:cs typeface="Arial" pitchFamily="34" charset="0"/>
                </a:rPr>
                <a:t>           Rel-17 RAN Content </a:t>
              </a:r>
              <a:r>
                <a:rPr lang="fr-FR" sz="900" b="1" dirty="0" err="1">
                  <a:ea typeface="ＭＳ Ｐゴシック" charset="-128"/>
                  <a:cs typeface="Arial" pitchFamily="34" charset="0"/>
                </a:rPr>
                <a:t>Def</a:t>
              </a:r>
              <a:r>
                <a:rPr lang="fr-FR" sz="900" b="1" dirty="0">
                  <a:ea typeface="ＭＳ Ｐゴシック" charset="-128"/>
                  <a:cs typeface="Arial" pitchFamily="34" charset="0"/>
                </a:rPr>
                <a:t>.</a:t>
              </a:r>
            </a:p>
          </p:txBody>
        </p:sp>
        <p:sp>
          <p:nvSpPr>
            <p:cNvPr id="77" name="Chevron 58">
              <a:extLst>
                <a:ext uri="{FF2B5EF4-FFF2-40B4-BE49-F238E27FC236}">
                  <a16:creationId xmlns:a16="http://schemas.microsoft.com/office/drawing/2014/main" id="{7DF8ED5F-ACC2-440A-95D1-6DB228A2A4F3}"/>
                </a:ext>
              </a:extLst>
            </p:cNvPr>
            <p:cNvSpPr/>
            <p:nvPr/>
          </p:nvSpPr>
          <p:spPr bwMode="auto">
            <a:xfrm>
              <a:off x="2857053" y="2625396"/>
              <a:ext cx="1150070" cy="239546"/>
            </a:xfrm>
            <a:prstGeom prst="chevron">
              <a:avLst/>
            </a:prstGeom>
            <a:solidFill>
              <a:srgbClr val="00B0F0"/>
            </a:solidFill>
            <a:ln w="9525" cap="flat" cmpd="sng" algn="ctr">
              <a:solidFill>
                <a:schemeClr val="accent2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fr-FR" b="1" dirty="0">
                  <a:ea typeface="ＭＳ Ｐゴシック" charset="-128"/>
                  <a:cs typeface="Arial" pitchFamily="34" charset="0"/>
                </a:rPr>
                <a:t>   100%</a:t>
              </a:r>
            </a:p>
          </p:txBody>
        </p:sp>
        <p:sp>
          <p:nvSpPr>
            <p:cNvPr id="78" name="Rectangle 77">
              <a:extLst>
                <a:ext uri="{FF2B5EF4-FFF2-40B4-BE49-F238E27FC236}">
                  <a16:creationId xmlns:a16="http://schemas.microsoft.com/office/drawing/2014/main" id="{65CA9EC7-D075-4E30-ADFB-33C50BCA0038}"/>
                </a:ext>
              </a:extLst>
            </p:cNvPr>
            <p:cNvSpPr/>
            <p:nvPr/>
          </p:nvSpPr>
          <p:spPr bwMode="auto">
            <a:xfrm>
              <a:off x="990105" y="1908424"/>
              <a:ext cx="2890510" cy="230472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defRPr/>
              </a:pPr>
              <a:endParaRPr lang="fr-FR" b="1" dirty="0">
                <a:ea typeface="ＭＳ Ｐゴシック" charset="-128"/>
                <a:cs typeface="Arial" pitchFamily="34" charset="0"/>
              </a:endParaRPr>
            </a:p>
          </p:txBody>
        </p:sp>
        <p:cxnSp>
          <p:nvCxnSpPr>
            <p:cNvPr id="79" name="Straight Connector 78">
              <a:extLst>
                <a:ext uri="{FF2B5EF4-FFF2-40B4-BE49-F238E27FC236}">
                  <a16:creationId xmlns:a16="http://schemas.microsoft.com/office/drawing/2014/main" id="{FC064015-59E5-4BBE-B333-CF0CCE9AF348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V="1">
              <a:off x="1442466" y="1908424"/>
              <a:ext cx="11501" cy="228658"/>
            </a:xfrm>
            <a:prstGeom prst="line">
              <a:avLst/>
            </a:prstGeom>
            <a:noFill/>
            <a:ln w="28575" algn="ctr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80" name="TextBox 71">
              <a:extLst>
                <a:ext uri="{FF2B5EF4-FFF2-40B4-BE49-F238E27FC236}">
                  <a16:creationId xmlns:a16="http://schemas.microsoft.com/office/drawing/2014/main" id="{21808656-1384-4A26-B0DE-302428B9268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99361" y="1908424"/>
              <a:ext cx="427443" cy="3157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1200" b="1">
                  <a:solidFill>
                    <a:srgbClr val="FF0000"/>
                  </a:solidFill>
                  <a:latin typeface="Arial" panose="020B0604020202020204" pitchFamily="34" charset="0"/>
                </a:rPr>
                <a:t>83</a:t>
              </a:r>
              <a:endParaRPr lang="en-GB" altLang="en-US" sz="1000" b="1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cxnSp>
          <p:nvCxnSpPr>
            <p:cNvPr id="81" name="Straight Connector 80">
              <a:extLst>
                <a:ext uri="{FF2B5EF4-FFF2-40B4-BE49-F238E27FC236}">
                  <a16:creationId xmlns:a16="http://schemas.microsoft.com/office/drawing/2014/main" id="{6AFAB4AA-1C46-44F5-B554-82B7D900D4A7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V="1">
              <a:off x="2289685" y="1908424"/>
              <a:ext cx="11501" cy="228658"/>
            </a:xfrm>
            <a:prstGeom prst="line">
              <a:avLst/>
            </a:prstGeom>
            <a:noFill/>
            <a:ln w="28575" algn="ctr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82" name="TextBox 73">
              <a:extLst>
                <a:ext uri="{FF2B5EF4-FFF2-40B4-BE49-F238E27FC236}">
                  <a16:creationId xmlns:a16="http://schemas.microsoft.com/office/drawing/2014/main" id="{F2323285-065D-48E4-91C7-F4E3C483067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946580" y="1908424"/>
              <a:ext cx="427443" cy="3157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1200" b="1">
                  <a:solidFill>
                    <a:srgbClr val="FF0000"/>
                  </a:solidFill>
                  <a:latin typeface="Arial" panose="020B0604020202020204" pitchFamily="34" charset="0"/>
                </a:rPr>
                <a:t>84</a:t>
              </a:r>
              <a:endParaRPr lang="en-GB" altLang="en-US" sz="1000" b="1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cxnSp>
          <p:nvCxnSpPr>
            <p:cNvPr id="83" name="Straight Connector 82">
              <a:extLst>
                <a:ext uri="{FF2B5EF4-FFF2-40B4-BE49-F238E27FC236}">
                  <a16:creationId xmlns:a16="http://schemas.microsoft.com/office/drawing/2014/main" id="{CAD61EE7-D1D7-4113-9CA0-12F46B12AD69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V="1">
              <a:off x="3131152" y="1908424"/>
              <a:ext cx="9585" cy="228658"/>
            </a:xfrm>
            <a:prstGeom prst="line">
              <a:avLst/>
            </a:prstGeom>
            <a:noFill/>
            <a:ln w="28575" algn="ctr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84" name="TextBox 75">
              <a:extLst>
                <a:ext uri="{FF2B5EF4-FFF2-40B4-BE49-F238E27FC236}">
                  <a16:creationId xmlns:a16="http://schemas.microsoft.com/office/drawing/2014/main" id="{EFE7F165-6F8C-47C3-A668-BE74CE13131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788049" y="1908424"/>
              <a:ext cx="427442" cy="3157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1200" b="1">
                  <a:solidFill>
                    <a:srgbClr val="FF0000"/>
                  </a:solidFill>
                  <a:latin typeface="Arial" panose="020B0604020202020204" pitchFamily="34" charset="0"/>
                </a:rPr>
                <a:t>85</a:t>
              </a:r>
              <a:endParaRPr lang="en-GB" altLang="en-US" sz="1000" b="1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cxnSp>
          <p:nvCxnSpPr>
            <p:cNvPr id="85" name="Straight Connector 84">
              <a:extLst>
                <a:ext uri="{FF2B5EF4-FFF2-40B4-BE49-F238E27FC236}">
                  <a16:creationId xmlns:a16="http://schemas.microsoft.com/office/drawing/2014/main" id="{5B5FC91F-867D-4932-9B76-6B054BA1450A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V="1">
              <a:off x="3886365" y="1908424"/>
              <a:ext cx="13418" cy="228658"/>
            </a:xfrm>
            <a:prstGeom prst="line">
              <a:avLst/>
            </a:prstGeom>
            <a:noFill/>
            <a:ln w="28575" algn="ctr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86" name="TextBox 77">
              <a:extLst>
                <a:ext uri="{FF2B5EF4-FFF2-40B4-BE49-F238E27FC236}">
                  <a16:creationId xmlns:a16="http://schemas.microsoft.com/office/drawing/2014/main" id="{734A460B-F479-4860-A7FE-249F08ECD77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543262" y="1908424"/>
              <a:ext cx="429360" cy="3157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1200" b="1">
                  <a:solidFill>
                    <a:srgbClr val="FF0000"/>
                  </a:solidFill>
                  <a:latin typeface="Arial" panose="020B0604020202020204" pitchFamily="34" charset="0"/>
                </a:rPr>
                <a:t>86</a:t>
              </a:r>
              <a:endParaRPr lang="en-GB" altLang="en-US" sz="1000" b="1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87" name="Rectangle 86">
              <a:extLst>
                <a:ext uri="{FF2B5EF4-FFF2-40B4-BE49-F238E27FC236}">
                  <a16:creationId xmlns:a16="http://schemas.microsoft.com/office/drawing/2014/main" id="{9FFDA1FD-53E1-40CC-B585-6EAE35B91A93}"/>
                </a:ext>
              </a:extLst>
            </p:cNvPr>
            <p:cNvSpPr/>
            <p:nvPr/>
          </p:nvSpPr>
          <p:spPr bwMode="auto">
            <a:xfrm>
              <a:off x="3920867" y="1908424"/>
              <a:ext cx="3321787" cy="230472"/>
            </a:xfrm>
            <a:prstGeom prst="rect">
              <a:avLst/>
            </a:prstGeom>
            <a:solidFill>
              <a:schemeClr val="tx2">
                <a:lumMod val="60000"/>
                <a:lumOff val="4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defRPr/>
              </a:pPr>
              <a:endParaRPr lang="fr-FR" b="1" dirty="0">
                <a:ea typeface="ＭＳ Ｐゴシック" charset="-128"/>
                <a:cs typeface="Arial" pitchFamily="34" charset="0"/>
              </a:endParaRPr>
            </a:p>
          </p:txBody>
        </p:sp>
        <p:cxnSp>
          <p:nvCxnSpPr>
            <p:cNvPr id="88" name="Straight Connector 87">
              <a:extLst>
                <a:ext uri="{FF2B5EF4-FFF2-40B4-BE49-F238E27FC236}">
                  <a16:creationId xmlns:a16="http://schemas.microsoft.com/office/drawing/2014/main" id="{225B3D47-934B-46B7-9069-0A3AA7E6086D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V="1">
              <a:off x="4806422" y="1908424"/>
              <a:ext cx="9585" cy="228658"/>
            </a:xfrm>
            <a:prstGeom prst="line">
              <a:avLst/>
            </a:prstGeom>
            <a:noFill/>
            <a:ln w="28575" algn="ctr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89" name="TextBox 82">
              <a:extLst>
                <a:ext uri="{FF2B5EF4-FFF2-40B4-BE49-F238E27FC236}">
                  <a16:creationId xmlns:a16="http://schemas.microsoft.com/office/drawing/2014/main" id="{776D3375-618B-48A6-9ADC-3905314073B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61401" y="1908424"/>
              <a:ext cx="429360" cy="3157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1200" b="1">
                  <a:solidFill>
                    <a:srgbClr val="FF0000"/>
                  </a:solidFill>
                  <a:latin typeface="Arial" panose="020B0604020202020204" pitchFamily="34" charset="0"/>
                </a:rPr>
                <a:t>87</a:t>
              </a:r>
              <a:endParaRPr lang="en-GB" altLang="en-US" sz="1000" b="1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cxnSp>
          <p:nvCxnSpPr>
            <p:cNvPr id="90" name="Straight Connector 89">
              <a:extLst>
                <a:ext uri="{FF2B5EF4-FFF2-40B4-BE49-F238E27FC236}">
                  <a16:creationId xmlns:a16="http://schemas.microsoft.com/office/drawing/2014/main" id="{A4B44B16-D885-4866-AF27-DF4DDEAC59DA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V="1">
              <a:off x="5653640" y="1908424"/>
              <a:ext cx="9585" cy="228658"/>
            </a:xfrm>
            <a:prstGeom prst="line">
              <a:avLst/>
            </a:prstGeom>
            <a:noFill/>
            <a:ln w="28575" algn="ctr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91" name="TextBox 84">
              <a:extLst>
                <a:ext uri="{FF2B5EF4-FFF2-40B4-BE49-F238E27FC236}">
                  <a16:creationId xmlns:a16="http://schemas.microsoft.com/office/drawing/2014/main" id="{0D621110-690B-4B36-9016-3DADF5ECD6C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308619" y="1908424"/>
              <a:ext cx="427443" cy="3157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1200" b="1">
                  <a:solidFill>
                    <a:srgbClr val="FF0000"/>
                  </a:solidFill>
                  <a:latin typeface="Arial" panose="020B0604020202020204" pitchFamily="34" charset="0"/>
                </a:rPr>
                <a:t>88</a:t>
              </a:r>
              <a:endParaRPr lang="en-GB" altLang="en-US" sz="1000" b="1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cxnSp>
          <p:nvCxnSpPr>
            <p:cNvPr id="92" name="Straight Connector 91">
              <a:extLst>
                <a:ext uri="{FF2B5EF4-FFF2-40B4-BE49-F238E27FC236}">
                  <a16:creationId xmlns:a16="http://schemas.microsoft.com/office/drawing/2014/main" id="{C82E5E60-C452-4B78-99BF-5E41AB5DD9D8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V="1">
              <a:off x="6493191" y="1908424"/>
              <a:ext cx="11501" cy="228658"/>
            </a:xfrm>
            <a:prstGeom prst="line">
              <a:avLst/>
            </a:prstGeom>
            <a:noFill/>
            <a:ln w="28575" algn="ctr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93" name="TextBox 86">
              <a:extLst>
                <a:ext uri="{FF2B5EF4-FFF2-40B4-BE49-F238E27FC236}">
                  <a16:creationId xmlns:a16="http://schemas.microsoft.com/office/drawing/2014/main" id="{E43C706C-B763-4BBC-9170-8A15C5973FD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150088" y="1908424"/>
              <a:ext cx="427442" cy="3157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1200" b="1">
                  <a:solidFill>
                    <a:srgbClr val="FF0000"/>
                  </a:solidFill>
                  <a:latin typeface="Arial" panose="020B0604020202020204" pitchFamily="34" charset="0"/>
                </a:rPr>
                <a:t>89</a:t>
              </a:r>
              <a:endParaRPr lang="en-GB" altLang="en-US" sz="1000" b="1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cxnSp>
          <p:nvCxnSpPr>
            <p:cNvPr id="94" name="Straight Connector 93">
              <a:extLst>
                <a:ext uri="{FF2B5EF4-FFF2-40B4-BE49-F238E27FC236}">
                  <a16:creationId xmlns:a16="http://schemas.microsoft.com/office/drawing/2014/main" id="{A4A185B9-AA9C-4E0C-8CA3-EDFE2C9A4D90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V="1">
              <a:off x="7250322" y="1908424"/>
              <a:ext cx="11501" cy="228658"/>
            </a:xfrm>
            <a:prstGeom prst="line">
              <a:avLst/>
            </a:prstGeom>
            <a:noFill/>
            <a:ln w="28575" algn="ctr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95" name="TextBox 88">
              <a:extLst>
                <a:ext uri="{FF2B5EF4-FFF2-40B4-BE49-F238E27FC236}">
                  <a16:creationId xmlns:a16="http://schemas.microsoft.com/office/drawing/2014/main" id="{FB5426FC-402E-446F-83AC-ED6EDD47C40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907217" y="1908424"/>
              <a:ext cx="427443" cy="3157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1200" b="1">
                  <a:solidFill>
                    <a:srgbClr val="FF0000"/>
                  </a:solidFill>
                  <a:latin typeface="Arial" panose="020B0604020202020204" pitchFamily="34" charset="0"/>
                </a:rPr>
                <a:t>90</a:t>
              </a:r>
              <a:endParaRPr lang="en-GB" altLang="en-US" sz="1000" b="1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cxnSp>
          <p:nvCxnSpPr>
            <p:cNvPr id="96" name="Straight Connector 95">
              <a:extLst>
                <a:ext uri="{FF2B5EF4-FFF2-40B4-BE49-F238E27FC236}">
                  <a16:creationId xmlns:a16="http://schemas.microsoft.com/office/drawing/2014/main" id="{41829C93-D2CA-488C-8B51-706B33711E95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4806422" y="2147971"/>
              <a:ext cx="0" cy="3972473"/>
            </a:xfrm>
            <a:prstGeom prst="line">
              <a:avLst/>
            </a:prstGeom>
            <a:noFill/>
            <a:ln w="9525" algn="ctr">
              <a:solidFill>
                <a:srgbClr val="FF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97" name="TextBox 45">
              <a:extLst>
                <a:ext uri="{FF2B5EF4-FFF2-40B4-BE49-F238E27FC236}">
                  <a16:creationId xmlns:a16="http://schemas.microsoft.com/office/drawing/2014/main" id="{B7E67C50-E970-4226-AFCB-56BFF5363713}"/>
                </a:ext>
              </a:extLst>
            </p:cNvPr>
            <p:cNvSpPr txBox="1"/>
            <p:nvPr/>
          </p:nvSpPr>
          <p:spPr>
            <a:xfrm>
              <a:off x="1779820" y="1607177"/>
              <a:ext cx="902805" cy="38654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en-GB" sz="1600" b="1" dirty="0">
                  <a:ea typeface="ＭＳ Ｐゴシック" charset="-128"/>
                  <a:cs typeface="Arial" pitchFamily="34" charset="0"/>
                </a:rPr>
                <a:t>2019</a:t>
              </a:r>
              <a:endParaRPr lang="en-GB" sz="1050" b="1" dirty="0">
                <a:ea typeface="ＭＳ Ｐゴシック" charset="-128"/>
                <a:cs typeface="Arial" pitchFamily="34" charset="0"/>
              </a:endParaRPr>
            </a:p>
          </p:txBody>
        </p:sp>
        <p:sp>
          <p:nvSpPr>
            <p:cNvPr id="98" name="TextBox 46">
              <a:extLst>
                <a:ext uri="{FF2B5EF4-FFF2-40B4-BE49-F238E27FC236}">
                  <a16:creationId xmlns:a16="http://schemas.microsoft.com/office/drawing/2014/main" id="{D7089A87-3693-4754-9B04-B17285D1A22C}"/>
                </a:ext>
              </a:extLst>
            </p:cNvPr>
            <p:cNvSpPr txBox="1"/>
            <p:nvPr/>
          </p:nvSpPr>
          <p:spPr>
            <a:xfrm>
              <a:off x="5226198" y="1607177"/>
              <a:ext cx="902805" cy="38654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en-GB" sz="1600" b="1" dirty="0">
                  <a:ea typeface="ＭＳ Ｐゴシック" charset="-128"/>
                  <a:cs typeface="Arial" pitchFamily="34" charset="0"/>
                </a:rPr>
                <a:t>2020</a:t>
              </a:r>
              <a:endParaRPr lang="en-GB" sz="1050" b="1" dirty="0">
                <a:ea typeface="ＭＳ Ｐゴシック" charset="-128"/>
                <a:cs typeface="Arial" pitchFamily="34" charset="0"/>
              </a:endParaRPr>
            </a:p>
          </p:txBody>
        </p:sp>
        <p:cxnSp>
          <p:nvCxnSpPr>
            <p:cNvPr id="99" name="Straight Connector 98">
              <a:extLst>
                <a:ext uri="{FF2B5EF4-FFF2-40B4-BE49-F238E27FC236}">
                  <a16:creationId xmlns:a16="http://schemas.microsoft.com/office/drawing/2014/main" id="{C5968F6B-B19A-43FE-8B48-0ED1377C58EE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1442466" y="2147971"/>
              <a:ext cx="0" cy="3972473"/>
            </a:xfrm>
            <a:prstGeom prst="line">
              <a:avLst/>
            </a:prstGeom>
            <a:noFill/>
            <a:ln w="9525" algn="ctr">
              <a:solidFill>
                <a:srgbClr val="FF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00" name="Straight Connector 99">
              <a:extLst>
                <a:ext uri="{FF2B5EF4-FFF2-40B4-BE49-F238E27FC236}">
                  <a16:creationId xmlns:a16="http://schemas.microsoft.com/office/drawing/2014/main" id="{6CA26738-DE66-4BF3-B91D-DE7DB84CF66B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2283934" y="2147971"/>
              <a:ext cx="0" cy="3972473"/>
            </a:xfrm>
            <a:prstGeom prst="line">
              <a:avLst/>
            </a:prstGeom>
            <a:noFill/>
            <a:ln w="9525" algn="ctr">
              <a:solidFill>
                <a:srgbClr val="FF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01" name="Straight Connector 100">
              <a:extLst>
                <a:ext uri="{FF2B5EF4-FFF2-40B4-BE49-F238E27FC236}">
                  <a16:creationId xmlns:a16="http://schemas.microsoft.com/office/drawing/2014/main" id="{A38E0FEF-007C-45EB-B396-6E05B0666B89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3125403" y="2147971"/>
              <a:ext cx="0" cy="3972473"/>
            </a:xfrm>
            <a:prstGeom prst="line">
              <a:avLst/>
            </a:prstGeom>
            <a:noFill/>
            <a:ln w="9525" algn="ctr">
              <a:solidFill>
                <a:srgbClr val="FF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02" name="TextBox 112">
              <a:extLst>
                <a:ext uri="{FF2B5EF4-FFF2-40B4-BE49-F238E27FC236}">
                  <a16:creationId xmlns:a16="http://schemas.microsoft.com/office/drawing/2014/main" id="{7CD109B0-8F9E-4FB4-8AE1-63EA0A5935F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901233" y="2208005"/>
              <a:ext cx="1339833" cy="3520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1400" b="1">
                  <a:solidFill>
                    <a:srgbClr val="00B050"/>
                  </a:solidFill>
                  <a:latin typeface="Arial" panose="020B0604020202020204" pitchFamily="34" charset="0"/>
                </a:rPr>
                <a:t>Release 17</a:t>
              </a:r>
              <a:endParaRPr lang="en-GB" altLang="en-US" sz="1200" b="1">
                <a:solidFill>
                  <a:srgbClr val="00B05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3" name="Chevron 58">
              <a:extLst>
                <a:ext uri="{FF2B5EF4-FFF2-40B4-BE49-F238E27FC236}">
                  <a16:creationId xmlns:a16="http://schemas.microsoft.com/office/drawing/2014/main" id="{82F7645A-F728-4AAD-83CA-93A50B2B1AAD}"/>
                </a:ext>
              </a:extLst>
            </p:cNvPr>
            <p:cNvSpPr/>
            <p:nvPr/>
          </p:nvSpPr>
          <p:spPr bwMode="auto">
            <a:xfrm>
              <a:off x="936435" y="2627211"/>
              <a:ext cx="2204302" cy="237732"/>
            </a:xfrm>
            <a:prstGeom prst="chevron">
              <a:avLst/>
            </a:prstGeom>
            <a:solidFill>
              <a:srgbClr val="00B0F0"/>
            </a:solidFill>
            <a:ln w="9525" cap="flat" cmpd="sng" algn="ctr">
              <a:solidFill>
                <a:schemeClr val="accent2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fr-FR" b="1" dirty="0">
                  <a:ea typeface="ＭＳ Ｐゴシック" charset="-128"/>
                  <a:cs typeface="Arial" pitchFamily="34" charset="0"/>
                </a:rPr>
                <a:t>Rel-17 Stage 1 80%</a:t>
              </a:r>
            </a:p>
          </p:txBody>
        </p:sp>
        <p:sp>
          <p:nvSpPr>
            <p:cNvPr id="104" name="Rectangle 103">
              <a:extLst>
                <a:ext uri="{FF2B5EF4-FFF2-40B4-BE49-F238E27FC236}">
                  <a16:creationId xmlns:a16="http://schemas.microsoft.com/office/drawing/2014/main" id="{4CA04658-FD0C-4A32-B4DC-0ADA50A75633}"/>
                </a:ext>
              </a:extLst>
            </p:cNvPr>
            <p:cNvSpPr/>
            <p:nvPr/>
          </p:nvSpPr>
          <p:spPr bwMode="auto">
            <a:xfrm>
              <a:off x="7246488" y="1906609"/>
              <a:ext cx="3319870" cy="230473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defRPr/>
              </a:pPr>
              <a:endParaRPr lang="fr-FR" b="1" dirty="0">
                <a:ea typeface="ＭＳ Ｐゴシック" charset="-128"/>
                <a:cs typeface="Arial" pitchFamily="34" charset="0"/>
              </a:endParaRPr>
            </a:p>
          </p:txBody>
        </p:sp>
        <p:cxnSp>
          <p:nvCxnSpPr>
            <p:cNvPr id="105" name="Straight Connector 104">
              <a:extLst>
                <a:ext uri="{FF2B5EF4-FFF2-40B4-BE49-F238E27FC236}">
                  <a16:creationId xmlns:a16="http://schemas.microsoft.com/office/drawing/2014/main" id="{54AFCCB5-589F-4D2D-BE38-BF4D9307E557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V="1">
              <a:off x="8087956" y="1906609"/>
              <a:ext cx="11501" cy="228658"/>
            </a:xfrm>
            <a:prstGeom prst="line">
              <a:avLst/>
            </a:prstGeom>
            <a:noFill/>
            <a:ln w="28575" algn="ctr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06" name="TextBox 61">
              <a:extLst>
                <a:ext uri="{FF2B5EF4-FFF2-40B4-BE49-F238E27FC236}">
                  <a16:creationId xmlns:a16="http://schemas.microsoft.com/office/drawing/2014/main" id="{0956F8A7-6B7E-4E94-B5C6-428C409215F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744852" y="1906609"/>
              <a:ext cx="427442" cy="3157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1200" b="1">
                  <a:solidFill>
                    <a:srgbClr val="FF0000"/>
                  </a:solidFill>
                  <a:latin typeface="Arial" panose="020B0604020202020204" pitchFamily="34" charset="0"/>
                </a:rPr>
                <a:t>91</a:t>
              </a:r>
              <a:endParaRPr lang="en-GB" altLang="en-US" sz="1000" b="1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cxnSp>
          <p:nvCxnSpPr>
            <p:cNvPr id="107" name="Straight Connector 106">
              <a:extLst>
                <a:ext uri="{FF2B5EF4-FFF2-40B4-BE49-F238E27FC236}">
                  <a16:creationId xmlns:a16="http://schemas.microsoft.com/office/drawing/2014/main" id="{30E621C2-A2A5-4849-82D2-DA9AF1C97714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V="1">
              <a:off x="8935174" y="1906609"/>
              <a:ext cx="9585" cy="228658"/>
            </a:xfrm>
            <a:prstGeom prst="line">
              <a:avLst/>
            </a:prstGeom>
            <a:noFill/>
            <a:ln w="28575" algn="ctr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08" name="TextBox 63">
              <a:extLst>
                <a:ext uri="{FF2B5EF4-FFF2-40B4-BE49-F238E27FC236}">
                  <a16:creationId xmlns:a16="http://schemas.microsoft.com/office/drawing/2014/main" id="{87F190BD-A74A-4615-9B33-B8D07383445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592070" y="1906609"/>
              <a:ext cx="427442" cy="3157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1200" b="1">
                  <a:solidFill>
                    <a:srgbClr val="FF0000"/>
                  </a:solidFill>
                  <a:latin typeface="Arial" panose="020B0604020202020204" pitchFamily="34" charset="0"/>
                </a:rPr>
                <a:t>92</a:t>
              </a:r>
              <a:endParaRPr lang="en-GB" altLang="en-US" sz="1000" b="1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cxnSp>
          <p:nvCxnSpPr>
            <p:cNvPr id="109" name="Straight Connector 108">
              <a:extLst>
                <a:ext uri="{FF2B5EF4-FFF2-40B4-BE49-F238E27FC236}">
                  <a16:creationId xmlns:a16="http://schemas.microsoft.com/office/drawing/2014/main" id="{5BC29C61-813D-48D3-A5FF-85EBF0E8D8D2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V="1">
              <a:off x="9776643" y="1906609"/>
              <a:ext cx="9583" cy="228658"/>
            </a:xfrm>
            <a:prstGeom prst="line">
              <a:avLst/>
            </a:prstGeom>
            <a:noFill/>
            <a:ln w="28575" algn="ctr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10" name="TextBox 65">
              <a:extLst>
                <a:ext uri="{FF2B5EF4-FFF2-40B4-BE49-F238E27FC236}">
                  <a16:creationId xmlns:a16="http://schemas.microsoft.com/office/drawing/2014/main" id="{F08BF8AC-B45A-4D6A-87E0-100E524AA18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431622" y="1906609"/>
              <a:ext cx="427442" cy="3157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1200" b="1">
                  <a:solidFill>
                    <a:srgbClr val="FF0000"/>
                  </a:solidFill>
                  <a:latin typeface="Arial" panose="020B0604020202020204" pitchFamily="34" charset="0"/>
                </a:rPr>
                <a:t>93</a:t>
              </a:r>
              <a:endParaRPr lang="en-GB" altLang="en-US" sz="1000" b="1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cxnSp>
          <p:nvCxnSpPr>
            <p:cNvPr id="111" name="Straight Connector 110">
              <a:extLst>
                <a:ext uri="{FF2B5EF4-FFF2-40B4-BE49-F238E27FC236}">
                  <a16:creationId xmlns:a16="http://schemas.microsoft.com/office/drawing/2014/main" id="{E780755E-BB04-4194-BEF7-02E89BB3A54D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V="1">
              <a:off x="10531856" y="1906609"/>
              <a:ext cx="11501" cy="228658"/>
            </a:xfrm>
            <a:prstGeom prst="line">
              <a:avLst/>
            </a:prstGeom>
            <a:noFill/>
            <a:ln w="28575" algn="ctr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12" name="TextBox 67">
              <a:extLst>
                <a:ext uri="{FF2B5EF4-FFF2-40B4-BE49-F238E27FC236}">
                  <a16:creationId xmlns:a16="http://schemas.microsoft.com/office/drawing/2014/main" id="{CA902A9E-B2F6-4BCF-9698-7043130F9A3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188751" y="1906609"/>
              <a:ext cx="427443" cy="3157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1200" b="1">
                  <a:solidFill>
                    <a:srgbClr val="FF0000"/>
                  </a:solidFill>
                  <a:latin typeface="Arial" panose="020B0604020202020204" pitchFamily="34" charset="0"/>
                </a:rPr>
                <a:t>94</a:t>
              </a:r>
              <a:endParaRPr lang="en-GB" altLang="en-US" sz="1000" b="1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cxnSp>
          <p:nvCxnSpPr>
            <p:cNvPr id="113" name="Straight Connector 112">
              <a:extLst>
                <a:ext uri="{FF2B5EF4-FFF2-40B4-BE49-F238E27FC236}">
                  <a16:creationId xmlns:a16="http://schemas.microsoft.com/office/drawing/2014/main" id="{2D344426-D4A3-4F29-BDCC-2839F8C4FFF9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10610443" y="2146155"/>
              <a:ext cx="0" cy="3972474"/>
            </a:xfrm>
            <a:prstGeom prst="line">
              <a:avLst/>
            </a:prstGeom>
            <a:noFill/>
            <a:ln w="9525" algn="ctr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14" name="TextBox 116">
              <a:extLst>
                <a:ext uri="{FF2B5EF4-FFF2-40B4-BE49-F238E27FC236}">
                  <a16:creationId xmlns:a16="http://schemas.microsoft.com/office/drawing/2014/main" id="{F665CFC3-34BD-49B5-AFE0-4A9560E11D2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17268" y="1616250"/>
              <a:ext cx="686209" cy="2304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1200" b="1">
                  <a:solidFill>
                    <a:srgbClr val="FF0000"/>
                  </a:solidFill>
                  <a:latin typeface="Arial" panose="020B0604020202020204" pitchFamily="34" charset="0"/>
                </a:rPr>
                <a:t>TSG#</a:t>
              </a:r>
              <a:endParaRPr lang="en-GB" altLang="en-US" sz="1000" b="1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cxnSp>
          <p:nvCxnSpPr>
            <p:cNvPr id="115" name="Straight Connector 114">
              <a:extLst>
                <a:ext uri="{FF2B5EF4-FFF2-40B4-BE49-F238E27FC236}">
                  <a16:creationId xmlns:a16="http://schemas.microsoft.com/office/drawing/2014/main" id="{D3E72BB0-6ABD-4F56-8D82-12EA51359FB3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7261822" y="2051789"/>
              <a:ext cx="0" cy="3972474"/>
            </a:xfrm>
            <a:prstGeom prst="line">
              <a:avLst/>
            </a:prstGeom>
            <a:noFill/>
            <a:ln w="9525" algn="ctr">
              <a:solidFill>
                <a:srgbClr val="FF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16" name="Straight Connector 115">
              <a:extLst>
                <a:ext uri="{FF2B5EF4-FFF2-40B4-BE49-F238E27FC236}">
                  <a16:creationId xmlns:a16="http://schemas.microsoft.com/office/drawing/2014/main" id="{EF27C38C-4F57-4955-8511-5BDF7C88453F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1200952" y="4288302"/>
              <a:ext cx="10465640" cy="0"/>
            </a:xfrm>
            <a:prstGeom prst="line">
              <a:avLst/>
            </a:prstGeom>
            <a:noFill/>
            <a:ln w="38100" algn="ctr">
              <a:solidFill>
                <a:srgbClr val="00CC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17" name="TextBox 112">
              <a:extLst>
                <a:ext uri="{FF2B5EF4-FFF2-40B4-BE49-F238E27FC236}">
                  <a16:creationId xmlns:a16="http://schemas.microsoft.com/office/drawing/2014/main" id="{660224BD-B4C4-445F-A46A-BECB961B558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945320" y="4322181"/>
              <a:ext cx="1339831" cy="3502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1400" b="1">
                  <a:solidFill>
                    <a:srgbClr val="00B050"/>
                  </a:solidFill>
                  <a:latin typeface="Arial" panose="020B0604020202020204" pitchFamily="34" charset="0"/>
                </a:rPr>
                <a:t>Release 18</a:t>
              </a:r>
              <a:endParaRPr lang="en-GB" altLang="en-US" sz="1200" b="1">
                <a:solidFill>
                  <a:srgbClr val="00B05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18" name="Chevron 79">
              <a:extLst>
                <a:ext uri="{FF2B5EF4-FFF2-40B4-BE49-F238E27FC236}">
                  <a16:creationId xmlns:a16="http://schemas.microsoft.com/office/drawing/2014/main" id="{ED2507DA-C407-4DEA-9B5B-235DB0D456EC}"/>
                </a:ext>
              </a:extLst>
            </p:cNvPr>
            <p:cNvSpPr/>
            <p:nvPr/>
          </p:nvSpPr>
          <p:spPr bwMode="auto">
            <a:xfrm>
              <a:off x="9847563" y="3155301"/>
              <a:ext cx="1475924" cy="1072514"/>
            </a:xfrm>
            <a:prstGeom prst="chevron">
              <a:avLst/>
            </a:prstGeom>
            <a:solidFill>
              <a:srgbClr val="FFC000">
                <a:alpha val="29020"/>
              </a:srgbClr>
            </a:solidFill>
            <a:ln w="9525" cap="flat" cmpd="sng" algn="ctr">
              <a:solidFill>
                <a:schemeClr val="accent2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fr-FR" sz="800" b="1" dirty="0">
                  <a:ea typeface="ＭＳ Ｐゴシック" charset="-128"/>
                  <a:cs typeface="Arial" pitchFamily="34" charset="0"/>
                </a:rPr>
                <a:t>RAN4 Perf </a:t>
              </a:r>
            </a:p>
          </p:txBody>
        </p:sp>
        <p:sp>
          <p:nvSpPr>
            <p:cNvPr id="119" name="Chevron 72">
              <a:extLst>
                <a:ext uri="{FF2B5EF4-FFF2-40B4-BE49-F238E27FC236}">
                  <a16:creationId xmlns:a16="http://schemas.microsoft.com/office/drawing/2014/main" id="{F6DF3BFA-8965-438F-9419-F17BE05E0C1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36670" y="3745093"/>
              <a:ext cx="1082984" cy="244991"/>
            </a:xfrm>
            <a:prstGeom prst="chevron">
              <a:avLst>
                <a:gd name="adj" fmla="val 50067"/>
              </a:avLst>
            </a:prstGeom>
            <a:gradFill rotWithShape="1">
              <a:gsLst>
                <a:gs pos="0">
                  <a:srgbClr val="00B0F0"/>
                </a:gs>
                <a:gs pos="50000">
                  <a:srgbClr val="00B0F0"/>
                </a:gs>
                <a:gs pos="100000">
                  <a:srgbClr val="DBF0FF"/>
                </a:gs>
              </a:gsLst>
              <a:lin ang="108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rIns="0"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fr-FR" altLang="en-US" sz="1000" b="1">
                <a:latin typeface="Arial" panose="020B0604020202020204" pitchFamily="34" charset="0"/>
              </a:endParaRPr>
            </a:p>
          </p:txBody>
        </p:sp>
        <p:sp>
          <p:nvSpPr>
            <p:cNvPr id="120" name="Rectangle 119">
              <a:extLst>
                <a:ext uri="{FF2B5EF4-FFF2-40B4-BE49-F238E27FC236}">
                  <a16:creationId xmlns:a16="http://schemas.microsoft.com/office/drawing/2014/main" id="{15152B98-373E-4133-9472-CF62DECEA254}"/>
                </a:ext>
              </a:extLst>
            </p:cNvPr>
            <p:cNvSpPr/>
            <p:nvPr/>
          </p:nvSpPr>
          <p:spPr bwMode="auto">
            <a:xfrm>
              <a:off x="10577859" y="1901165"/>
              <a:ext cx="1197989" cy="230472"/>
            </a:xfrm>
            <a:prstGeom prst="rect">
              <a:avLst/>
            </a:prstGeom>
            <a:solidFill>
              <a:schemeClr val="tx2">
                <a:lumMod val="60000"/>
                <a:lumOff val="4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defRPr/>
              </a:pPr>
              <a:endParaRPr lang="fr-FR" b="1" dirty="0">
                <a:ea typeface="ＭＳ Ｐゴシック" charset="-128"/>
                <a:cs typeface="Arial" pitchFamily="34" charset="0"/>
              </a:endParaRPr>
            </a:p>
          </p:txBody>
        </p:sp>
        <p:cxnSp>
          <p:nvCxnSpPr>
            <p:cNvPr id="121" name="Straight Connector 120">
              <a:extLst>
                <a:ext uri="{FF2B5EF4-FFF2-40B4-BE49-F238E27FC236}">
                  <a16:creationId xmlns:a16="http://schemas.microsoft.com/office/drawing/2014/main" id="{599839D2-9D13-4259-8116-0EA368E561E0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V="1">
              <a:off x="11269817" y="1899350"/>
              <a:ext cx="11501" cy="228658"/>
            </a:xfrm>
            <a:prstGeom prst="line">
              <a:avLst/>
            </a:prstGeom>
            <a:noFill/>
            <a:ln w="28575" algn="ctr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22" name="TextBox 61">
              <a:extLst>
                <a:ext uri="{FF2B5EF4-FFF2-40B4-BE49-F238E27FC236}">
                  <a16:creationId xmlns:a16="http://schemas.microsoft.com/office/drawing/2014/main" id="{718ACBE0-D9CB-4775-96A6-87D5C5037B4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926713" y="1899350"/>
              <a:ext cx="427442" cy="3157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1200" b="1">
                  <a:solidFill>
                    <a:srgbClr val="FF0000"/>
                  </a:solidFill>
                  <a:latin typeface="Arial" panose="020B0604020202020204" pitchFamily="34" charset="0"/>
                </a:rPr>
                <a:t>95</a:t>
              </a:r>
              <a:endParaRPr lang="en-GB" altLang="en-US" sz="1000" b="1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cxnSp>
          <p:nvCxnSpPr>
            <p:cNvPr id="123" name="Straight Connector 122">
              <a:extLst>
                <a:ext uri="{FF2B5EF4-FFF2-40B4-BE49-F238E27FC236}">
                  <a16:creationId xmlns:a16="http://schemas.microsoft.com/office/drawing/2014/main" id="{EA937B86-62D7-478E-A38E-710E3B34ABF0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11269817" y="2138896"/>
              <a:ext cx="0" cy="3972474"/>
            </a:xfrm>
            <a:prstGeom prst="line">
              <a:avLst/>
            </a:prstGeom>
            <a:noFill/>
            <a:ln w="9525" algn="ctr">
              <a:solidFill>
                <a:srgbClr val="FF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24" name="Chevron 79">
              <a:extLst>
                <a:ext uri="{FF2B5EF4-FFF2-40B4-BE49-F238E27FC236}">
                  <a16:creationId xmlns:a16="http://schemas.microsoft.com/office/drawing/2014/main" id="{9D11D9F0-DD11-4F36-96D6-059B2C685502}"/>
                </a:ext>
              </a:extLst>
            </p:cNvPr>
            <p:cNvSpPr/>
            <p:nvPr/>
          </p:nvSpPr>
          <p:spPr bwMode="auto">
            <a:xfrm>
              <a:off x="9109602" y="3151672"/>
              <a:ext cx="1475924" cy="1061625"/>
            </a:xfrm>
            <a:prstGeom prst="chevron">
              <a:avLst/>
            </a:prstGeom>
            <a:solidFill>
              <a:srgbClr val="FFC000"/>
            </a:solidFill>
            <a:ln w="9525" cap="flat" cmpd="sng" algn="ctr">
              <a:solidFill>
                <a:schemeClr val="accent2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fr-FR" sz="800" b="1" dirty="0">
                  <a:ea typeface="ＭＳ Ｐゴシック" charset="-128"/>
                  <a:cs typeface="Arial" pitchFamily="34" charset="0"/>
                </a:rPr>
                <a:t>ASN.1 </a:t>
              </a:r>
            </a:p>
          </p:txBody>
        </p:sp>
        <p:sp>
          <p:nvSpPr>
            <p:cNvPr id="125" name="Chevron 79">
              <a:extLst>
                <a:ext uri="{FF2B5EF4-FFF2-40B4-BE49-F238E27FC236}">
                  <a16:creationId xmlns:a16="http://schemas.microsoft.com/office/drawing/2014/main" id="{AE408F13-09CE-4556-AA79-BD751A66C0D6}"/>
                </a:ext>
              </a:extLst>
            </p:cNvPr>
            <p:cNvSpPr/>
            <p:nvPr/>
          </p:nvSpPr>
          <p:spPr bwMode="auto">
            <a:xfrm>
              <a:off x="4710582" y="3149857"/>
              <a:ext cx="5083311" cy="1054367"/>
            </a:xfrm>
            <a:prstGeom prst="chevron">
              <a:avLst/>
            </a:prstGeom>
            <a:solidFill>
              <a:srgbClr val="FFC000"/>
            </a:solidFill>
            <a:ln w="9525" cap="flat" cmpd="sng" algn="ctr">
              <a:solidFill>
                <a:schemeClr val="accent2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fr-FR" sz="900" b="1" dirty="0">
                  <a:ea typeface="ＭＳ Ｐゴシック" charset="-128"/>
                  <a:cs typeface="Arial" pitchFamily="34" charset="0"/>
                </a:rPr>
                <a:t>             </a:t>
              </a:r>
              <a:r>
                <a:rPr lang="fr-FR" sz="1050" b="1" dirty="0">
                  <a:ea typeface="ＭＳ Ｐゴシック" charset="-128"/>
                  <a:cs typeface="Arial" pitchFamily="34" charset="0"/>
                </a:rPr>
                <a:t>Rel-17 RAN </a:t>
              </a:r>
              <a:r>
                <a:rPr lang="fr-FR" sz="1050" b="1" dirty="0" err="1">
                  <a:ea typeface="ＭＳ Ｐゴシック" charset="-128"/>
                  <a:cs typeface="Arial" pitchFamily="34" charset="0"/>
                </a:rPr>
                <a:t>Completion</a:t>
              </a:r>
              <a:r>
                <a:rPr lang="fr-FR" sz="1050" b="1" dirty="0">
                  <a:ea typeface="ＭＳ Ｐゴシック" charset="-128"/>
                  <a:cs typeface="Arial" pitchFamily="34" charset="0"/>
                </a:rPr>
                <a:t> </a:t>
              </a:r>
              <a:r>
                <a:rPr lang="fr-FR" sz="800" b="1" dirty="0">
                  <a:ea typeface="ＭＳ Ｐゴシック" charset="-128"/>
                  <a:cs typeface="Arial" pitchFamily="34" charset="0"/>
                </a:rPr>
                <a:t>(RAN2/3/4core</a:t>
              </a:r>
              <a:r>
                <a:rPr lang="fr-FR" sz="900" b="1" dirty="0">
                  <a:ea typeface="ＭＳ Ｐゴシック" charset="-128"/>
                  <a:cs typeface="Arial" pitchFamily="34" charset="0"/>
                </a:rPr>
                <a:t>)</a:t>
              </a:r>
            </a:p>
          </p:txBody>
        </p:sp>
        <p:cxnSp>
          <p:nvCxnSpPr>
            <p:cNvPr id="126" name="Straight Connector 125">
              <a:extLst>
                <a:ext uri="{FF2B5EF4-FFF2-40B4-BE49-F238E27FC236}">
                  <a16:creationId xmlns:a16="http://schemas.microsoft.com/office/drawing/2014/main" id="{4A20DCD1-ED49-41C8-9BCD-E07173E24E66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9768976" y="2146155"/>
              <a:ext cx="0" cy="3972474"/>
            </a:xfrm>
            <a:prstGeom prst="line">
              <a:avLst/>
            </a:prstGeom>
            <a:noFill/>
            <a:ln w="9525" algn="ctr">
              <a:solidFill>
                <a:srgbClr val="FF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27" name="Chevron 73">
              <a:extLst>
                <a:ext uri="{FF2B5EF4-FFF2-40B4-BE49-F238E27FC236}">
                  <a16:creationId xmlns:a16="http://schemas.microsoft.com/office/drawing/2014/main" id="{29295282-0B17-4FB0-9126-4C99695C82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05908" y="3412995"/>
              <a:ext cx="1082982" cy="264953"/>
            </a:xfrm>
            <a:prstGeom prst="chevron">
              <a:avLst>
                <a:gd name="adj" fmla="val 50272"/>
              </a:avLst>
            </a:prstGeom>
            <a:gradFill rotWithShape="1">
              <a:gsLst>
                <a:gs pos="0">
                  <a:srgbClr val="00B0F0"/>
                </a:gs>
                <a:gs pos="50000">
                  <a:srgbClr val="00B0F0"/>
                </a:gs>
                <a:gs pos="100000">
                  <a:srgbClr val="DBF0FF"/>
                </a:gs>
              </a:gsLst>
              <a:lin ang="108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rIns="0"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fr-FR" altLang="en-US" sz="1000" b="1">
                <a:latin typeface="Arial" panose="020B0604020202020204" pitchFamily="34" charset="0"/>
              </a:endParaRPr>
            </a:p>
          </p:txBody>
        </p:sp>
        <p:sp>
          <p:nvSpPr>
            <p:cNvPr id="128" name="Chevron 60">
              <a:extLst>
                <a:ext uri="{FF2B5EF4-FFF2-40B4-BE49-F238E27FC236}">
                  <a16:creationId xmlns:a16="http://schemas.microsoft.com/office/drawing/2014/main" id="{6AC08E54-0947-42C6-A61D-4545CC23B68B}"/>
                </a:ext>
              </a:extLst>
            </p:cNvPr>
            <p:cNvSpPr/>
            <p:nvPr/>
          </p:nvSpPr>
          <p:spPr bwMode="auto">
            <a:xfrm>
              <a:off x="4104045" y="3412995"/>
              <a:ext cx="3164610" cy="254064"/>
            </a:xfrm>
            <a:prstGeom prst="chevron">
              <a:avLst/>
            </a:prstGeom>
            <a:solidFill>
              <a:srgbClr val="00B0F0"/>
            </a:solidFill>
            <a:ln w="9525" cap="flat" cmpd="sng" algn="ctr">
              <a:solidFill>
                <a:schemeClr val="accent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fr-FR" b="1" dirty="0">
                  <a:ea typeface="ＭＳ Ｐゴシック" charset="-128"/>
                  <a:cs typeface="Arial" pitchFamily="34" charset="0"/>
                </a:rPr>
                <a:t>Rel-17 Stage 2</a:t>
              </a:r>
            </a:p>
          </p:txBody>
        </p:sp>
        <p:cxnSp>
          <p:nvCxnSpPr>
            <p:cNvPr id="129" name="Straight Connector 128">
              <a:extLst>
                <a:ext uri="{FF2B5EF4-FFF2-40B4-BE49-F238E27FC236}">
                  <a16:creationId xmlns:a16="http://schemas.microsoft.com/office/drawing/2014/main" id="{3CC60449-16BC-41A2-BA90-3692A88261E7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8087956" y="2146155"/>
              <a:ext cx="0" cy="3972474"/>
            </a:xfrm>
            <a:prstGeom prst="line">
              <a:avLst/>
            </a:prstGeom>
            <a:noFill/>
            <a:ln w="9525" algn="ctr">
              <a:solidFill>
                <a:srgbClr val="FF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30" name="Straight Connector 129">
              <a:extLst>
                <a:ext uri="{FF2B5EF4-FFF2-40B4-BE49-F238E27FC236}">
                  <a16:creationId xmlns:a16="http://schemas.microsoft.com/office/drawing/2014/main" id="{349549E5-DAC0-4D10-869D-3C07E4612C10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8929424" y="2146155"/>
              <a:ext cx="0" cy="3972474"/>
            </a:xfrm>
            <a:prstGeom prst="line">
              <a:avLst/>
            </a:prstGeom>
            <a:noFill/>
            <a:ln w="9525" algn="ctr">
              <a:solidFill>
                <a:srgbClr val="FF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31" name="Straight Connector 130">
              <a:extLst>
                <a:ext uri="{FF2B5EF4-FFF2-40B4-BE49-F238E27FC236}">
                  <a16:creationId xmlns:a16="http://schemas.microsoft.com/office/drawing/2014/main" id="{B316B4CE-1052-4403-A42A-68E46F2A60F7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6517095" y="2146156"/>
              <a:ext cx="0" cy="3972473"/>
            </a:xfrm>
            <a:prstGeom prst="line">
              <a:avLst/>
            </a:prstGeom>
            <a:noFill/>
            <a:ln w="9525" algn="ctr">
              <a:solidFill>
                <a:srgbClr val="FF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32" name="Straight Connector 131">
              <a:extLst>
                <a:ext uri="{FF2B5EF4-FFF2-40B4-BE49-F238E27FC236}">
                  <a16:creationId xmlns:a16="http://schemas.microsoft.com/office/drawing/2014/main" id="{4CA0EF5D-2E2A-4C22-B233-F260C2F80480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5645973" y="2147971"/>
              <a:ext cx="0" cy="3972473"/>
            </a:xfrm>
            <a:prstGeom prst="line">
              <a:avLst/>
            </a:prstGeom>
            <a:noFill/>
            <a:ln w="9525" algn="ctr">
              <a:solidFill>
                <a:srgbClr val="FF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33" name="Straight Connector 132">
              <a:extLst>
                <a:ext uri="{FF2B5EF4-FFF2-40B4-BE49-F238E27FC236}">
                  <a16:creationId xmlns:a16="http://schemas.microsoft.com/office/drawing/2014/main" id="{5304CADE-ACE1-4364-B5C8-F3B7BC59062E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5645973" y="2064491"/>
              <a:ext cx="0" cy="4152133"/>
            </a:xfrm>
            <a:prstGeom prst="line">
              <a:avLst/>
            </a:prstGeom>
            <a:noFill/>
            <a:ln w="25400" algn="ctr">
              <a:solidFill>
                <a:srgbClr val="C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34" name="Straight Connector 133">
              <a:extLst>
                <a:ext uri="{FF2B5EF4-FFF2-40B4-BE49-F238E27FC236}">
                  <a16:creationId xmlns:a16="http://schemas.microsoft.com/office/drawing/2014/main" id="{65B3DB8F-23CE-42BD-A7D1-283718D74623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7257989" y="2138896"/>
              <a:ext cx="0" cy="3972474"/>
            </a:xfrm>
            <a:prstGeom prst="line">
              <a:avLst/>
            </a:prstGeom>
            <a:noFill/>
            <a:ln w="9525" algn="ctr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35" name="Straight Connector 134">
              <a:extLst>
                <a:ext uri="{FF2B5EF4-FFF2-40B4-BE49-F238E27FC236}">
                  <a16:creationId xmlns:a16="http://schemas.microsoft.com/office/drawing/2014/main" id="{D9E93E1F-863F-466C-A68B-BF360AC38A14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3964954" y="2147971"/>
              <a:ext cx="0" cy="3972473"/>
            </a:xfrm>
            <a:prstGeom prst="line">
              <a:avLst/>
            </a:prstGeom>
            <a:noFill/>
            <a:ln w="9525" algn="ctr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36" name="Chevron 79">
              <a:extLst>
                <a:ext uri="{FF2B5EF4-FFF2-40B4-BE49-F238E27FC236}">
                  <a16:creationId xmlns:a16="http://schemas.microsoft.com/office/drawing/2014/main" id="{6DD606B0-B0A1-4DB4-955D-5889CBF8279C}"/>
                </a:ext>
              </a:extLst>
            </p:cNvPr>
            <p:cNvSpPr/>
            <p:nvPr/>
          </p:nvSpPr>
          <p:spPr bwMode="auto">
            <a:xfrm>
              <a:off x="6577530" y="4509025"/>
              <a:ext cx="2366885" cy="1062423"/>
            </a:xfrm>
            <a:prstGeom prst="chevron">
              <a:avLst/>
            </a:prstGeom>
            <a:solidFill>
              <a:srgbClr val="FFC000"/>
            </a:solidFill>
            <a:ln w="9525" cap="flat" cmpd="sng" algn="ctr">
              <a:solidFill>
                <a:schemeClr val="accent2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fr-FR" sz="900" b="1" dirty="0">
                  <a:ea typeface="ＭＳ Ｐゴシック" charset="-128"/>
                  <a:cs typeface="Arial" pitchFamily="34" charset="0"/>
                </a:rPr>
                <a:t>           Rel-18 RAN Content </a:t>
              </a:r>
              <a:r>
                <a:rPr lang="fr-FR" sz="900" b="1" dirty="0" err="1">
                  <a:ea typeface="ＭＳ Ｐゴシック" charset="-128"/>
                  <a:cs typeface="Arial" pitchFamily="34" charset="0"/>
                </a:rPr>
                <a:t>Def</a:t>
              </a:r>
              <a:r>
                <a:rPr lang="fr-FR" sz="900" b="1" dirty="0">
                  <a:ea typeface="ＭＳ Ｐゴシック" charset="-128"/>
                  <a:cs typeface="Arial" pitchFamily="34" charset="0"/>
                </a:rPr>
                <a:t>.</a:t>
              </a:r>
            </a:p>
          </p:txBody>
        </p:sp>
        <p:sp>
          <p:nvSpPr>
            <p:cNvPr id="137" name="Chevron 58">
              <a:extLst>
                <a:ext uri="{FF2B5EF4-FFF2-40B4-BE49-F238E27FC236}">
                  <a16:creationId xmlns:a16="http://schemas.microsoft.com/office/drawing/2014/main" id="{8761CBD2-AD57-40AA-B90D-9143EC374769}"/>
                </a:ext>
              </a:extLst>
            </p:cNvPr>
            <p:cNvSpPr/>
            <p:nvPr/>
          </p:nvSpPr>
          <p:spPr bwMode="auto">
            <a:xfrm>
              <a:off x="7785104" y="4907858"/>
              <a:ext cx="1150070" cy="239546"/>
            </a:xfrm>
            <a:prstGeom prst="chevron">
              <a:avLst/>
            </a:prstGeom>
            <a:solidFill>
              <a:srgbClr val="00B0F0"/>
            </a:solidFill>
            <a:ln w="9525" cap="flat" cmpd="sng" algn="ctr">
              <a:solidFill>
                <a:schemeClr val="accent2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fr-FR" b="1" dirty="0">
                  <a:ea typeface="ＭＳ Ｐゴシック" charset="-128"/>
                  <a:cs typeface="Arial" pitchFamily="34" charset="0"/>
                </a:rPr>
                <a:t>   100%</a:t>
              </a:r>
            </a:p>
          </p:txBody>
        </p:sp>
        <p:sp>
          <p:nvSpPr>
            <p:cNvPr id="138" name="Chevron 58">
              <a:extLst>
                <a:ext uri="{FF2B5EF4-FFF2-40B4-BE49-F238E27FC236}">
                  <a16:creationId xmlns:a16="http://schemas.microsoft.com/office/drawing/2014/main" id="{509B09EC-8AA6-45BE-990E-3C569CE8C605}"/>
                </a:ext>
              </a:extLst>
            </p:cNvPr>
            <p:cNvSpPr/>
            <p:nvPr/>
          </p:nvSpPr>
          <p:spPr bwMode="auto">
            <a:xfrm>
              <a:off x="3922417" y="4901295"/>
              <a:ext cx="4078573" cy="244991"/>
            </a:xfrm>
            <a:prstGeom prst="chevron">
              <a:avLst/>
            </a:prstGeom>
            <a:solidFill>
              <a:srgbClr val="00B0F0"/>
            </a:solidFill>
            <a:ln w="9525" cap="flat" cmpd="sng" algn="ctr">
              <a:solidFill>
                <a:schemeClr val="accent2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fr-FR" b="1" dirty="0">
                  <a:ea typeface="ＭＳ Ｐゴシック" charset="-128"/>
                  <a:cs typeface="Arial" pitchFamily="34" charset="0"/>
                </a:rPr>
                <a:t>Rel-18  SA1 80%</a:t>
              </a:r>
            </a:p>
          </p:txBody>
        </p:sp>
        <p:sp>
          <p:nvSpPr>
            <p:cNvPr id="139" name="Chevron 60">
              <a:extLst>
                <a:ext uri="{FF2B5EF4-FFF2-40B4-BE49-F238E27FC236}">
                  <a16:creationId xmlns:a16="http://schemas.microsoft.com/office/drawing/2014/main" id="{3BFF4920-5EE5-4054-9BD7-54C737803A88}"/>
                </a:ext>
              </a:extLst>
            </p:cNvPr>
            <p:cNvSpPr/>
            <p:nvPr/>
          </p:nvSpPr>
          <p:spPr bwMode="auto">
            <a:xfrm>
              <a:off x="3940034" y="3796054"/>
              <a:ext cx="5804019" cy="220035"/>
            </a:xfrm>
            <a:prstGeom prst="chevron">
              <a:avLst/>
            </a:prstGeom>
            <a:solidFill>
              <a:srgbClr val="00B0F0"/>
            </a:solidFill>
            <a:ln w="9525" cap="flat" cmpd="sng" algn="ctr">
              <a:solidFill>
                <a:schemeClr val="accent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56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28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00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7213" indent="1588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0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fr-FR" b="1" dirty="0">
                  <a:ea typeface="ＭＳ Ｐゴシック" charset="-128"/>
                  <a:cs typeface="Arial" pitchFamily="34" charset="0"/>
                </a:rPr>
                <a:t>Rel-17 Stage 3 </a:t>
              </a:r>
            </a:p>
          </p:txBody>
        </p:sp>
      </p:grpSp>
      <p:sp>
        <p:nvSpPr>
          <p:cNvPr id="141" name="TextBox 140">
            <a:extLst>
              <a:ext uri="{FF2B5EF4-FFF2-40B4-BE49-F238E27FC236}">
                <a16:creationId xmlns:a16="http://schemas.microsoft.com/office/drawing/2014/main" id="{D6625B6C-1982-4C8E-A5EB-1E33453519B9}"/>
              </a:ext>
            </a:extLst>
          </p:cNvPr>
          <p:cNvSpPr txBox="1"/>
          <p:nvPr/>
        </p:nvSpPr>
        <p:spPr>
          <a:xfrm rot="19240222">
            <a:off x="6767861" y="1632996"/>
            <a:ext cx="8423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/>
              <a:t>DEC</a:t>
            </a:r>
          </a:p>
        </p:txBody>
      </p:sp>
      <p:sp>
        <p:nvSpPr>
          <p:cNvPr id="142" name="TextBox 141">
            <a:extLst>
              <a:ext uri="{FF2B5EF4-FFF2-40B4-BE49-F238E27FC236}">
                <a16:creationId xmlns:a16="http://schemas.microsoft.com/office/drawing/2014/main" id="{64109BD8-6E1F-4168-837C-47958E34ACDE}"/>
              </a:ext>
            </a:extLst>
          </p:cNvPr>
          <p:cNvSpPr txBox="1"/>
          <p:nvPr/>
        </p:nvSpPr>
        <p:spPr>
          <a:xfrm rot="19240222">
            <a:off x="10080483" y="1611774"/>
            <a:ext cx="8423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/>
              <a:t>DEC</a:t>
            </a:r>
          </a:p>
        </p:txBody>
      </p:sp>
      <p:sp>
        <p:nvSpPr>
          <p:cNvPr id="143" name="TextBox 142">
            <a:extLst>
              <a:ext uri="{FF2B5EF4-FFF2-40B4-BE49-F238E27FC236}">
                <a16:creationId xmlns:a16="http://schemas.microsoft.com/office/drawing/2014/main" id="{876CE0B7-50CA-451A-9461-A4A9A0C20203}"/>
              </a:ext>
            </a:extLst>
          </p:cNvPr>
          <p:cNvSpPr txBox="1"/>
          <p:nvPr/>
        </p:nvSpPr>
        <p:spPr>
          <a:xfrm rot="19240222">
            <a:off x="3451831" y="1624779"/>
            <a:ext cx="8423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/>
              <a:t>DEC</a:t>
            </a:r>
          </a:p>
        </p:txBody>
      </p:sp>
    </p:spTree>
    <p:extLst>
      <p:ext uri="{BB962C8B-B14F-4D97-AF65-F5344CB8AC3E}">
        <p14:creationId xmlns:p14="http://schemas.microsoft.com/office/powerpoint/2010/main" val="211571902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191</Words>
  <Application>Microsoft Office PowerPoint</Application>
  <PresentationFormat>Widescreen</PresentationFormat>
  <Paragraphs>48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Chairman’s reflections about Rel-18 way forward   S1-202011</vt:lpstr>
      <vt:lpstr>Chairman’s reflections about Rel-18 way forward</vt:lpstr>
      <vt:lpstr>3GPP Releases time-LINE  Chairman Proposal Rel-18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Chairman’s reflections about Rel-18 way forward   S1-202011</dc:title>
  <dc:creator>Almodovar Chico, J.L. (José)</dc:creator>
  <cp:lastModifiedBy>Almodovar Chico, J.L. (José)</cp:lastModifiedBy>
  <cp:revision>4</cp:revision>
  <dcterms:created xsi:type="dcterms:W3CDTF">2020-05-17T22:47:35Z</dcterms:created>
  <dcterms:modified xsi:type="dcterms:W3CDTF">2020-05-17T22:55:32Z</dcterms:modified>
</cp:coreProperties>
</file>