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906" r:id="rId3"/>
    <p:sldId id="909" r:id="rId4"/>
    <p:sldId id="910" r:id="rId5"/>
    <p:sldId id="911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81" autoAdjust="0"/>
  </p:normalViewPr>
  <p:slideViewPr>
    <p:cSldViewPr snapToGrid="0">
      <p:cViewPr varScale="1">
        <p:scale>
          <a:sx n="115" d="100"/>
          <a:sy n="115" d="100"/>
        </p:scale>
        <p:origin x="23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B968B-8E3C-462F-B9FB-20AE2376A3EB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5A9B9-8206-49A6-BB9E-D9494306C8C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1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D5A9B9-8206-49A6-BB9E-D9494306C8C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9556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EC9C8A-CB5E-4E48-BA8E-975BD80C9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53BE4E3-42E7-456A-996D-A0939D01E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32E93B-1E64-4EDC-A3F4-2A413762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A85970-FBBD-4909-9862-F07207B8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94D099-99C4-4355-AF69-7F4FDC4C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731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5A392-BC4C-419F-ADB5-D0BD267E4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C3A728E-A6CB-4AB4-B047-AB48C54F1F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06E5FF-9730-4C02-84AB-029209B5C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486518-1CE8-4D33-B9B1-58FC257ED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2A5F9D-0203-4977-8D03-835E08D0A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499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A919BEE-A894-4102-989F-A21FF9A929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4F19409-A5E6-4C9F-8ABB-3CFBB90FD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5BC79B-E38A-48BC-AC18-2ACBFB8E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007FBF-43E8-4087-A55F-DDEDE1750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507E55-F8D1-49E5-805A-FA339D62D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31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BC055F-0AB3-40A3-8EBA-5C4284E7E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983B5D-CEC8-450F-BF09-4A4970D95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00E3AF-45AC-427A-B4FE-F4387DFA2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850376-423E-41C3-A2F1-2FB92D6D8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03A858-265D-464A-B09F-0AF167079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43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5D3F-E2C1-42CF-827B-A4D42245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37B3874-DD2A-450D-B33B-F37084566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DA07CC-AAC6-4828-92E7-6209EC86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D41698-FA96-4553-AF52-846C5D9E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E4440B-CB28-45D2-AC3F-768105C9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0047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041FF7-A681-4E59-9ADD-41B9A2B52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643DAF-8C4E-46E5-A525-5F4B0FCD5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FEFECE8-B9AB-4EB9-9108-1C3AF3CB0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FDC6B2-2270-4B63-9325-4BC6440B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F2B32-8744-49BF-93BF-C344C48B2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02318E8-3A50-43A4-9DCD-3C17680FB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963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23C9F7-7382-40FC-A8CA-D9FB349C7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412FF6-2B6C-4AEE-8630-2E0F377C8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01BB8E-2B93-4331-B8A2-61DB33D54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33E486-1BAE-4AA2-9386-398FFBAC2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9254F1F-BEA9-4186-8BC1-3CE194AF00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525F71D-D886-404C-A2B1-AC7CF1FE4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0ABFCC1-5B25-464D-8032-D18064DE7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1B87072-768F-45F0-B815-36852673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299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AD236-09B7-410F-970A-69249F246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E936D5E-2C08-4F31-BBE0-8685899A4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4ADB6A-31FE-4560-B3AD-299C07A91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2A92166-32B2-4039-A9A0-664678D93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4912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18CEF2A-022A-4EC4-948A-F895DEEC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FC15506-22AB-4782-8598-20A696B13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D02762-4126-4951-B3AD-64226BE3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2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E72BBF-F159-4303-874D-7EB88AB16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E84577-90F9-46BE-AB0E-66AE8E3DF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63C572-0D0F-4BD1-89FC-CAC7CAA37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D4B1F39-12FA-453C-9FCA-6DF9C873A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9DA265-E269-49DA-B162-44A13F68C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DFCABA-4B79-408B-AF61-749D56518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71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153473-6E84-4B37-B91C-5AB7972EA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D8F1C22-745B-4BD1-80AC-A1B8F6954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7A871EC-4EAE-4EA7-ABA3-7D4229DBF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82DDB77-9E7B-47A4-8DE4-EF2B9F38C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08.11.2019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B961DFB-EF47-493E-A7E0-F740D57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A07FD8-EF5B-49AC-821A-5F779A468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608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9FCCD78-03E5-4412-9591-703CD15AF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D21F0C-BB16-4AB1-B2D1-F5943C6B3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55E070-335D-4FD0-B897-EFAEB8A6DC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18. Nov 2019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D917D7-BA96-48B8-9CD9-6E016AA2E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9A5E3F3-0EDF-4063-8F2E-2C9D3BFD4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6C06CA7C-A73D-4C73-8A0D-96BFB4992F77}"/>
              </a:ext>
            </a:extLst>
          </p:cNvPr>
          <p:cNvSpPr txBox="1">
            <a:spLocks/>
          </p:cNvSpPr>
          <p:nvPr userDrawn="1"/>
        </p:nvSpPr>
        <p:spPr>
          <a:xfrm>
            <a:off x="9331325" y="0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0" hangingPunct="0"/>
            <a:r>
              <a:rPr lang="en-GB" b="1" dirty="0"/>
              <a:t>S1-193152</a:t>
            </a:r>
          </a:p>
          <a:p>
            <a:pPr algn="r"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S1-193xxx)</a:t>
            </a:r>
            <a:endParaRPr lang="en-GB" b="1" dirty="0"/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F8B3E256-69E8-4A89-A5EB-084F834C8E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289021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  <a:p>
            <a:r>
              <a:rPr lang="en-GB" sz="1200" b="1" dirty="0"/>
              <a:t>Reno, Nevada, USA, 18 - 22 Nov 2019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53748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BF3D09-056F-4DF0-A61F-454719E8AD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4735" y="1632159"/>
            <a:ext cx="10402530" cy="2387600"/>
          </a:xfrm>
        </p:spPr>
        <p:txBody>
          <a:bodyPr>
            <a:normAutofit fontScale="90000"/>
          </a:bodyPr>
          <a:lstStyle/>
          <a:p>
            <a:r>
              <a:rPr lang="en-US" b="1" noProof="0" dirty="0"/>
              <a:t>Motivation for revision of</a:t>
            </a:r>
            <a:br>
              <a:rPr lang="en-US" b="1" noProof="0" dirty="0"/>
            </a:br>
            <a:r>
              <a:rPr lang="en-US" b="1" noProof="0" dirty="0"/>
              <a:t> Work Item </a:t>
            </a:r>
            <a:r>
              <a:rPr lang="en-US" b="1" noProof="0" dirty="0" err="1"/>
              <a:t>eCAV</a:t>
            </a:r>
            <a:r>
              <a:rPr lang="en-US" b="1" noProof="0" dirty="0"/>
              <a:t> on </a:t>
            </a:r>
            <a:r>
              <a:rPr lang="en-US" b="1" noProof="0" dirty="0" err="1"/>
              <a:t>cyberCAV</a:t>
            </a:r>
            <a:r>
              <a:rPr lang="en-US" b="1" noProof="0" dirty="0"/>
              <a:t> topics</a:t>
            </a:r>
            <a:endParaRPr lang="de-DE" b="1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A9EC348-ED16-4736-AA90-F0E6E91F1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1834"/>
            <a:ext cx="9144000" cy="1655762"/>
          </a:xfrm>
        </p:spPr>
        <p:txBody>
          <a:bodyPr/>
          <a:lstStyle/>
          <a:p>
            <a:r>
              <a:rPr lang="en-US" dirty="0"/>
              <a:t>Michael Bahr, Siemens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0297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1DD3C0-AB3D-4398-8EFC-2BAA3CEF8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91322" cy="1325563"/>
          </a:xfrm>
        </p:spPr>
        <p:txBody>
          <a:bodyPr>
            <a:normAutofit/>
          </a:bodyPr>
          <a:lstStyle/>
          <a:p>
            <a:r>
              <a:rPr lang="de-DE" sz="3600" dirty="0" err="1"/>
              <a:t>Aspects</a:t>
            </a:r>
            <a:r>
              <a:rPr lang="de-DE" sz="3600" dirty="0"/>
              <a:t> </a:t>
            </a:r>
            <a:r>
              <a:rPr lang="de-DE" sz="3600" dirty="0" err="1"/>
              <a:t>addressed</a:t>
            </a:r>
            <a:r>
              <a:rPr lang="de-DE" sz="3600" dirty="0"/>
              <a:t> in </a:t>
            </a:r>
            <a:r>
              <a:rPr lang="de-DE" sz="3600" dirty="0" err="1"/>
              <a:t>study</a:t>
            </a:r>
            <a:r>
              <a:rPr lang="de-DE" sz="3600" dirty="0"/>
              <a:t> </a:t>
            </a:r>
            <a:r>
              <a:rPr lang="de-DE" sz="3600" dirty="0" err="1"/>
              <a:t>FS_eCAV</a:t>
            </a:r>
            <a:r>
              <a:rPr lang="de-DE" sz="3600" dirty="0"/>
              <a:t> on </a:t>
            </a:r>
            <a:r>
              <a:rPr lang="de-DE" sz="3600" dirty="0" err="1"/>
              <a:t>further</a:t>
            </a:r>
            <a:r>
              <a:rPr lang="de-DE" sz="3600" dirty="0"/>
              <a:t> 5G </a:t>
            </a:r>
            <a:r>
              <a:rPr lang="de-DE" sz="3600" dirty="0" err="1"/>
              <a:t>service</a:t>
            </a:r>
            <a:r>
              <a:rPr lang="de-DE" sz="3600" dirty="0"/>
              <a:t> </a:t>
            </a:r>
            <a:r>
              <a:rPr lang="de-DE" sz="3600" dirty="0" err="1"/>
              <a:t>requirements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cyberCAV</a:t>
            </a:r>
            <a:r>
              <a:rPr lang="de-DE" sz="3600" dirty="0"/>
              <a:t> / </a:t>
            </a:r>
            <a:r>
              <a:rPr lang="de-DE" sz="3600" dirty="0" err="1"/>
              <a:t>eCAV</a:t>
            </a:r>
            <a:endParaRPr lang="de-DE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0A39B4-244E-473D-A9E3-263826B28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GB" dirty="0"/>
              <a:t>Industrial Ethernet integration, which includes time synchronization, different time domains, integration scenarios, and support for time-sensitive networking (TSN);</a:t>
            </a:r>
            <a:endParaRPr lang="de-DE" dirty="0"/>
          </a:p>
          <a:p>
            <a:pPr lvl="0" hangingPunct="0"/>
            <a:r>
              <a:rPr lang="en-GB" dirty="0"/>
              <a:t>Non-public networks, non-public networks as private slices, and further implications on security for non-public networks;</a:t>
            </a:r>
            <a:endParaRPr lang="de-DE" dirty="0"/>
          </a:p>
          <a:p>
            <a:pPr lvl="0" hangingPunct="0"/>
            <a:r>
              <a:rPr lang="en-GB" dirty="0"/>
              <a:t>Network operation and Maintenance in 5G non-public networks for cyber-physical control applications in vertical domains; Enhanced QoS monitoring, communication service and networks diagnostics; Communication service interface between application and 5G systems, e.g. information to network for setting up communication services for cyber-physical control applications and corresponding monitoring;</a:t>
            </a:r>
            <a:endParaRPr lang="de-DE" dirty="0"/>
          </a:p>
          <a:p>
            <a:pPr lvl="0" hangingPunct="0"/>
            <a:r>
              <a:rPr lang="en-GB" dirty="0"/>
              <a:t>Network performance requirements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Positioning with focus on vertical dimension for Industrial IoT;</a:t>
            </a:r>
            <a:endParaRPr lang="de-DE" dirty="0"/>
          </a:p>
          <a:p>
            <a:pPr lvl="0" hangingPunct="0"/>
            <a:r>
              <a:rPr lang="en-GB" dirty="0"/>
              <a:t>Device-to-device/</a:t>
            </a:r>
            <a:r>
              <a:rPr lang="en-GB" dirty="0" err="1"/>
              <a:t>ProSe</a:t>
            </a:r>
            <a:r>
              <a:rPr lang="en-GB" dirty="0"/>
              <a:t> communication for cyber-physical applications in vertical domains;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9528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1E5C259-0EB3-48A4-B385-49C6FE13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176820" cy="1325563"/>
          </a:xfrm>
        </p:spPr>
        <p:txBody>
          <a:bodyPr>
            <a:normAutofit/>
          </a:bodyPr>
          <a:lstStyle/>
          <a:p>
            <a:r>
              <a:rPr lang="de-DE" sz="4000" b="1" dirty="0"/>
              <a:t>Not all </a:t>
            </a:r>
            <a:r>
              <a:rPr lang="de-DE" sz="4000" b="1" dirty="0" err="1"/>
              <a:t>objectives</a:t>
            </a:r>
            <a:r>
              <a:rPr lang="de-DE" sz="4000" b="1" dirty="0"/>
              <a:t> </a:t>
            </a:r>
            <a:r>
              <a:rPr lang="de-DE" sz="4000" b="1" dirty="0" err="1"/>
              <a:t>of</a:t>
            </a:r>
            <a:r>
              <a:rPr lang="de-DE" sz="4000" b="1" dirty="0"/>
              <a:t> </a:t>
            </a:r>
            <a:r>
              <a:rPr lang="de-DE" sz="4000" b="1" dirty="0" err="1"/>
              <a:t>FS_eCAV</a:t>
            </a:r>
            <a:r>
              <a:rPr lang="de-DE" sz="4000" b="1" dirty="0"/>
              <a:t> </a:t>
            </a:r>
            <a:r>
              <a:rPr lang="de-DE" sz="4000" b="1" dirty="0" err="1"/>
              <a:t>have</a:t>
            </a:r>
            <a:r>
              <a:rPr lang="de-DE" sz="4000" b="1" dirty="0"/>
              <a:t> </a:t>
            </a:r>
            <a:r>
              <a:rPr lang="de-DE" sz="4000" b="1" dirty="0" err="1"/>
              <a:t>been</a:t>
            </a:r>
            <a:r>
              <a:rPr lang="de-DE" sz="4000" b="1" dirty="0"/>
              <a:t> </a:t>
            </a:r>
            <a:br>
              <a:rPr lang="de-DE" sz="4000" b="1" dirty="0"/>
            </a:br>
            <a:r>
              <a:rPr lang="de-DE" sz="4000" b="1" dirty="0" err="1"/>
              <a:t>addressed</a:t>
            </a:r>
            <a:r>
              <a:rPr lang="de-DE" sz="4000" b="1" dirty="0"/>
              <a:t> in </a:t>
            </a:r>
            <a:r>
              <a:rPr lang="de-DE" sz="4000" b="1" dirty="0" err="1"/>
              <a:t>current</a:t>
            </a:r>
            <a:r>
              <a:rPr lang="de-DE" sz="4000" b="1" dirty="0"/>
              <a:t> </a:t>
            </a:r>
            <a:r>
              <a:rPr lang="de-DE" sz="4000" b="1" dirty="0" err="1"/>
              <a:t>eCAV</a:t>
            </a:r>
            <a:r>
              <a:rPr lang="de-DE" sz="4000" b="1" dirty="0"/>
              <a:t> WID </a:t>
            </a:r>
            <a:r>
              <a:rPr lang="de-DE" sz="2000" b="1" dirty="0"/>
              <a:t>(Aug 2019, SA1 #87, Sophia Antipolis, France)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324542-5BC5-4226-B057-1A6096E5FE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667250"/>
          </a:xfrm>
        </p:spPr>
        <p:txBody>
          <a:bodyPr>
            <a:normAutofit fontScale="55000" lnSpcReduction="20000"/>
          </a:bodyPr>
          <a:lstStyle/>
          <a:p>
            <a:pPr lvl="0" hangingPunct="0"/>
            <a:r>
              <a:rPr lang="en-GB" b="1" dirty="0" err="1"/>
              <a:t>FS_eCAV</a:t>
            </a:r>
            <a:r>
              <a:rPr lang="en-GB" b="1" dirty="0"/>
              <a:t> “</a:t>
            </a:r>
            <a:r>
              <a:rPr lang="en-US" b="1" dirty="0"/>
              <a:t>Study on enhancements for cyber-physical control applications in vertical domains” (SP-190092)</a:t>
            </a:r>
            <a:endParaRPr lang="en-GB" b="1" dirty="0"/>
          </a:p>
          <a:p>
            <a:pPr lvl="0" hangingPunct="0"/>
            <a:endParaRPr lang="en-GB" dirty="0"/>
          </a:p>
          <a:p>
            <a:pPr lvl="0" hangingPunct="0"/>
            <a:r>
              <a:rPr lang="en-GB" dirty="0"/>
              <a:t>Industrial Ethernet integration, which includes time synchronization, different time domains, integration scenarios, and support for time-sensitive networking (TSN);</a:t>
            </a:r>
            <a:endParaRPr lang="de-DE" dirty="0"/>
          </a:p>
          <a:p>
            <a:pPr lvl="0" hangingPunct="0"/>
            <a:r>
              <a:rPr lang="en-GB" dirty="0">
                <a:solidFill>
                  <a:srgbClr val="FFC000"/>
                </a:solidFill>
              </a:rPr>
              <a:t>Non-public networks, non-public networks as private slices, and further implications on security for non-public networks;</a:t>
            </a:r>
            <a:endParaRPr lang="de-DE" dirty="0">
              <a:solidFill>
                <a:srgbClr val="FFC000"/>
              </a:solidFill>
            </a:endParaRPr>
          </a:p>
          <a:p>
            <a:pPr lvl="0" hangingPunct="0"/>
            <a:r>
              <a:rPr lang="en-GB" dirty="0"/>
              <a:t>Network operation and Maintenance in 5G non-public networks for cyber-physical control applications in vertical domains; Enhanced QoS monitoring, communication service and networks diagnostics; Communication service interface between application and 5G systems, e.g. information to network for setting up communication services for cyber-physical control applications and corresponding monitoring;</a:t>
            </a:r>
            <a:endParaRPr lang="de-DE" dirty="0"/>
          </a:p>
          <a:p>
            <a:pPr lvl="0" hangingPunct="0"/>
            <a:r>
              <a:rPr lang="en-GB" dirty="0"/>
              <a:t>Network performance requirements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Positioning with focus on vertical dimension for Industrial IoT;</a:t>
            </a:r>
            <a:br>
              <a:rPr lang="en-GB" dirty="0"/>
            </a:br>
            <a:endParaRPr lang="de-DE" dirty="0"/>
          </a:p>
          <a:p>
            <a:pPr lvl="0" hangingPunct="0"/>
            <a:r>
              <a:rPr lang="en-GB" dirty="0"/>
              <a:t>Device-to-device/</a:t>
            </a:r>
            <a:r>
              <a:rPr lang="en-GB" dirty="0" err="1"/>
              <a:t>ProSe</a:t>
            </a:r>
            <a:r>
              <a:rPr lang="en-GB" dirty="0"/>
              <a:t> communication for cyber-physical applications in vertical domains;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9C2BC1B-7A37-420F-AF76-6C5FA0967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272548" cy="4667250"/>
          </a:xfrm>
        </p:spPr>
        <p:txBody>
          <a:bodyPr>
            <a:normAutofit fontScale="55000" lnSpcReduction="20000"/>
          </a:bodyPr>
          <a:lstStyle/>
          <a:p>
            <a:pPr lvl="0" hangingPunct="0"/>
            <a:r>
              <a:rPr lang="en-GB" b="1" dirty="0" err="1"/>
              <a:t>eCAV</a:t>
            </a:r>
            <a:r>
              <a:rPr lang="en-GB" b="1" dirty="0"/>
              <a:t> “service requirements on enhancements for cyber-physical control applications in vertical domains” (SP-190945)</a:t>
            </a:r>
          </a:p>
          <a:p>
            <a:pPr lvl="0" hangingPunct="0"/>
            <a:endParaRPr lang="en-GB" dirty="0"/>
          </a:p>
          <a:p>
            <a:pPr lvl="0" hangingPunct="0"/>
            <a:r>
              <a:rPr lang="en-GB" dirty="0"/>
              <a:t>Industrial Ethernet integration, which includes time synchronization, different time domains, integration scenarios, and support for time-sensitive networking (TSN);</a:t>
            </a:r>
            <a:endParaRPr lang="de-DE" dirty="0"/>
          </a:p>
          <a:p>
            <a:pPr lvl="0" hangingPunct="0"/>
            <a:r>
              <a:rPr lang="en-GB" i="1" dirty="0">
                <a:solidFill>
                  <a:srgbClr val="FFC000"/>
                </a:solidFill>
              </a:rPr>
              <a:t>void</a:t>
            </a:r>
            <a:br>
              <a:rPr lang="en-GB" i="1" dirty="0"/>
            </a:br>
            <a:endParaRPr lang="en-GB" i="1" dirty="0"/>
          </a:p>
          <a:p>
            <a:pPr lvl="0" hangingPunct="0"/>
            <a:r>
              <a:rPr lang="en-US" dirty="0"/>
              <a:t>Network operation and Maintenance in 5G non-public networks for cyber-physical control applications in vertical domains; Enhanced QoS monitoring, communication service and networks diagnostics; Communication service interface between application and 5G systems, e.g. information to network for setting up communication services for cyber-physical control applications and corresponding monitoring;</a:t>
            </a:r>
            <a:endParaRPr lang="de-DE" dirty="0"/>
          </a:p>
          <a:p>
            <a:pPr lvl="0" hangingPunct="0"/>
            <a:r>
              <a:rPr lang="en-US" dirty="0"/>
              <a:t>Network performance requirements for cyber-physical </a:t>
            </a:r>
            <a:br>
              <a:rPr lang="en-US" dirty="0"/>
            </a:br>
            <a:r>
              <a:rPr lang="en-US" dirty="0"/>
              <a:t>control applications in vertical domains;</a:t>
            </a:r>
            <a:endParaRPr lang="en-GB" dirty="0"/>
          </a:p>
          <a:p>
            <a:pPr lvl="0" hangingPunct="0"/>
            <a:r>
              <a:rPr lang="en-US" dirty="0"/>
              <a:t>Positioning enhancements for Industrial IoT, including relative positioning information and vertical directions / dimension;</a:t>
            </a:r>
          </a:p>
          <a:p>
            <a:pPr lvl="0" hangingPunct="0"/>
            <a:r>
              <a:rPr lang="en-GB" dirty="0"/>
              <a:t>Direct communication and indirect communication for cyber-physical applications in vertical domains, e.g. </a:t>
            </a:r>
            <a:r>
              <a:rPr lang="en-GB" dirty="0" err="1"/>
              <a:t>ProSe</a:t>
            </a:r>
            <a:r>
              <a:rPr lang="en-GB" dirty="0"/>
              <a:t> communication;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114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0BC3C2-22CA-4293-80A6-B445D3A4B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/>
              <a:t>Work on </a:t>
            </a:r>
            <a:r>
              <a:rPr lang="de-DE" sz="3600" b="1" dirty="0" err="1"/>
              <a:t>FS_eCAV</a:t>
            </a:r>
            <a:r>
              <a:rPr lang="de-DE" sz="3600" b="1" dirty="0"/>
              <a:t> at SA1 #88 </a:t>
            </a:r>
            <a:br>
              <a:rPr lang="de-DE" sz="3600" b="1" dirty="0"/>
            </a:br>
            <a:r>
              <a:rPr lang="de-DE" sz="1800" b="1" dirty="0"/>
              <a:t>(Reno, NV, USA, November 2019)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0102C9B-4B48-432B-8032-BD8628ECD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42524" cy="4351338"/>
          </a:xfrm>
        </p:spPr>
        <p:txBody>
          <a:bodyPr>
            <a:normAutofit/>
          </a:bodyPr>
          <a:lstStyle/>
          <a:p>
            <a:r>
              <a:rPr lang="de-DE" dirty="0" err="1"/>
              <a:t>FS_eCAV</a:t>
            </a:r>
            <a:r>
              <a:rPr lang="de-DE" dirty="0"/>
              <a:t> </a:t>
            </a:r>
            <a:r>
              <a:rPr lang="de-DE" dirty="0" err="1"/>
              <a:t>received</a:t>
            </a:r>
            <a:r>
              <a:rPr lang="de-DE" dirty="0"/>
              <a:t>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case</a:t>
            </a:r>
            <a:r>
              <a:rPr lang="de-DE" dirty="0"/>
              <a:t> on non-</a:t>
            </a:r>
            <a:r>
              <a:rPr lang="de-DE" dirty="0" err="1"/>
              <a:t>public</a:t>
            </a:r>
            <a:r>
              <a:rPr lang="de-DE" dirty="0"/>
              <a:t> </a:t>
            </a:r>
            <a:r>
              <a:rPr lang="de-DE" dirty="0" err="1"/>
              <a:t>networks</a:t>
            </a:r>
            <a:r>
              <a:rPr lang="de-DE" dirty="0"/>
              <a:t> (TR 22.832 </a:t>
            </a:r>
            <a:r>
              <a:rPr lang="de-DE" dirty="0" err="1"/>
              <a:t>clause</a:t>
            </a:r>
            <a:r>
              <a:rPr lang="de-DE" dirty="0"/>
              <a:t> 5.14)</a:t>
            </a:r>
          </a:p>
          <a:p>
            <a:r>
              <a:rPr lang="de-DE" dirty="0"/>
              <a:t>Potential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expected</a:t>
            </a:r>
            <a:r>
              <a:rPr lang="de-DE" dirty="0"/>
              <a:t> at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 (</a:t>
            </a:r>
            <a:r>
              <a:rPr lang="de-DE" dirty="0" err="1"/>
              <a:t>see</a:t>
            </a:r>
            <a:r>
              <a:rPr lang="de-DE" dirty="0"/>
              <a:t> </a:t>
            </a:r>
            <a:r>
              <a:rPr lang="de-DE" dirty="0" err="1"/>
              <a:t>editor‘s</a:t>
            </a:r>
            <a:r>
              <a:rPr lang="de-DE" dirty="0"/>
              <a:t> </a:t>
            </a:r>
            <a:r>
              <a:rPr lang="de-DE" dirty="0" err="1"/>
              <a:t>note</a:t>
            </a:r>
            <a:r>
              <a:rPr lang="de-DE" dirty="0"/>
              <a:t> in </a:t>
            </a:r>
            <a:r>
              <a:rPr lang="de-DE" dirty="0" err="1"/>
              <a:t>clause</a:t>
            </a:r>
            <a:r>
              <a:rPr lang="de-DE" dirty="0"/>
              <a:t> 5.14.6)</a:t>
            </a:r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 err="1"/>
              <a:t>eCAV</a:t>
            </a:r>
            <a:r>
              <a:rPr lang="de-DE" dirty="0"/>
              <a:t> WID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extended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missing</a:t>
            </a:r>
            <a:r>
              <a:rPr lang="de-DE" dirty="0"/>
              <a:t> </a:t>
            </a:r>
            <a:r>
              <a:rPr lang="de-DE" dirty="0" err="1"/>
              <a:t>objectives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non-</a:t>
            </a:r>
            <a:r>
              <a:rPr lang="de-DE" dirty="0" err="1"/>
              <a:t>public</a:t>
            </a:r>
            <a:r>
              <a:rPr lang="de-DE" dirty="0"/>
              <a:t> </a:t>
            </a:r>
            <a:r>
              <a:rPr lang="de-DE" dirty="0" err="1"/>
              <a:t>networks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FS_eCAV</a:t>
            </a:r>
            <a:r>
              <a:rPr lang="de-DE" dirty="0"/>
              <a:t> SID</a:t>
            </a:r>
          </a:p>
          <a:p>
            <a:endParaRPr lang="de-DE" dirty="0"/>
          </a:p>
          <a:p>
            <a:r>
              <a:rPr lang="de-DE" dirty="0" err="1"/>
              <a:t>Revised</a:t>
            </a:r>
            <a:r>
              <a:rPr lang="de-DE" dirty="0"/>
              <a:t> </a:t>
            </a:r>
            <a:r>
              <a:rPr lang="de-DE" dirty="0" err="1"/>
              <a:t>eCAV</a:t>
            </a:r>
            <a:r>
              <a:rPr lang="de-DE" dirty="0"/>
              <a:t> WID in S1-193153.</a:t>
            </a:r>
          </a:p>
        </p:txBody>
      </p:sp>
    </p:spTree>
    <p:extLst>
      <p:ext uri="{BB962C8B-B14F-4D97-AF65-F5344CB8AC3E}">
        <p14:creationId xmlns:p14="http://schemas.microsoft.com/office/powerpoint/2010/main" val="2284951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1E5C259-0EB3-48A4-B385-49C6FE131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 err="1"/>
              <a:t>Proposed</a:t>
            </a:r>
            <a:r>
              <a:rPr lang="de-DE" sz="4000" b="1" dirty="0"/>
              <a:t> </a:t>
            </a:r>
            <a:r>
              <a:rPr lang="de-DE" sz="4000" b="1" dirty="0" err="1"/>
              <a:t>extensions</a:t>
            </a:r>
            <a:r>
              <a:rPr lang="de-DE" sz="4000" b="1" dirty="0"/>
              <a:t> </a:t>
            </a:r>
            <a:r>
              <a:rPr lang="de-DE" sz="4000" b="1" dirty="0" err="1"/>
              <a:t>for</a:t>
            </a:r>
            <a:r>
              <a:rPr lang="de-DE" sz="4000" b="1" dirty="0"/>
              <a:t> </a:t>
            </a:r>
            <a:r>
              <a:rPr lang="de-DE" sz="4000" b="1" dirty="0" err="1"/>
              <a:t>eCAV</a:t>
            </a:r>
            <a:r>
              <a:rPr lang="de-DE" sz="4000" b="1" dirty="0"/>
              <a:t> WID (S1-193xxx)</a:t>
            </a:r>
            <a:endParaRPr lang="de-DE" sz="2000" b="1" dirty="0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EC28F47F-F13F-4DC1-886D-64E1FEC19D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256" y="1825625"/>
            <a:ext cx="9893488" cy="4351338"/>
          </a:xfrm>
        </p:spPr>
      </p:pic>
    </p:spTree>
    <p:extLst>
      <p:ext uri="{BB962C8B-B14F-4D97-AF65-F5344CB8AC3E}">
        <p14:creationId xmlns:p14="http://schemas.microsoft.com/office/powerpoint/2010/main" val="755069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416</Words>
  <Application>Microsoft Office PowerPoint</Application>
  <PresentationFormat>Breitbild</PresentationFormat>
  <Paragraphs>35</Paragraphs>
  <Slides>5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</vt:lpstr>
      <vt:lpstr>Motivation for revision of  Work Item eCAV on cyberCAV topics</vt:lpstr>
      <vt:lpstr>Aspects addressed in study FS_eCAV on further 5G service requirements for cyberCAV / eCAV</vt:lpstr>
      <vt:lpstr>Not all objectives of FS_eCAV have been  addressed in current eCAV WID (Aug 2019, SA1 #87, Sophia Antipolis, France)</vt:lpstr>
      <vt:lpstr>Work on FS_eCAV at SA1 #88  (Reno, NV, USA, November 2019)</vt:lpstr>
      <vt:lpstr>Proposed extensions for eCAV WID (S1-193xxx)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Rel-17 new Work Item eCAV on cyberCAV topics</dc:title>
  <dc:creator>Michael Bahr HW</dc:creator>
  <cp:lastModifiedBy>Michael Bahr (Siemens)</cp:lastModifiedBy>
  <cp:revision>27</cp:revision>
  <dcterms:created xsi:type="dcterms:W3CDTF">2019-02-08T16:34:57Z</dcterms:created>
  <dcterms:modified xsi:type="dcterms:W3CDTF">2019-11-08T17:51:38Z</dcterms:modified>
</cp:coreProperties>
</file>