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sldIdLst>
    <p:sldId id="256" r:id="rId7"/>
    <p:sldId id="260" r:id="rId8"/>
    <p:sldId id="257" r:id="rId9"/>
    <p:sldId id="258" r:id="rId10"/>
    <p:sldId id="259" r:id="rId11"/>
    <p:sldId id="261" r:id="rId12"/>
    <p:sldId id="26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533" autoAdjust="0"/>
    <p:restoredTop sz="94660"/>
  </p:normalViewPr>
  <p:slideViewPr>
    <p:cSldViewPr snapToGrid="0" showGuides="1">
      <p:cViewPr varScale="1">
        <p:scale>
          <a:sx n="56" d="100"/>
          <a:sy n="56" d="100"/>
        </p:scale>
        <p:origin x="72" y="92"/>
      </p:cViewPr>
      <p:guideLst>
        <p:guide orient="horz" pos="2160"/>
        <p:guide pos="3840"/>
      </p:guideLst>
    </p:cSldViewPr>
  </p:slideViewPr>
  <p:notesTextViewPr>
    <p:cViewPr>
      <p:scale>
        <a:sx n="1" d="1"/>
        <a:sy n="1" d="1"/>
      </p:scale>
      <p:origin x="0" y="0"/>
    </p:cViewPr>
  </p:notesTextViewPr>
  <p:sorterViewPr>
    <p:cViewPr>
      <p:scale>
        <a:sx n="100" d="100"/>
        <a:sy n="100" d="100"/>
      </p:scale>
      <p:origin x="0" y="-294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vell, Betsy (Nokia - US/Naperville)" userId="3b5b6b30-fb95-4bee-92f8-707cb157b53d" providerId="ADAL" clId="{D88E0558-0730-494E-B1A4-FD429F511E53}"/>
    <pc:docChg chg="modSld">
      <pc:chgData name="Covell, Betsy (Nokia - US/Naperville)" userId="3b5b6b30-fb95-4bee-92f8-707cb157b53d" providerId="ADAL" clId="{D88E0558-0730-494E-B1A4-FD429F511E53}" dt="2019-11-08T16:30:15.006" v="7" actId="20577"/>
      <pc:docMkLst>
        <pc:docMk/>
      </pc:docMkLst>
      <pc:sldChg chg="modSp">
        <pc:chgData name="Covell, Betsy (Nokia - US/Naperville)" userId="3b5b6b30-fb95-4bee-92f8-707cb157b53d" providerId="ADAL" clId="{D88E0558-0730-494E-B1A4-FD429F511E53}" dt="2019-11-08T16:30:15.006" v="7" actId="20577"/>
        <pc:sldMkLst>
          <pc:docMk/>
          <pc:sldMk cId="3400937869" sldId="256"/>
        </pc:sldMkLst>
        <pc:spChg chg="mod">
          <ac:chgData name="Covell, Betsy (Nokia - US/Naperville)" userId="3b5b6b30-fb95-4bee-92f8-707cb157b53d" providerId="ADAL" clId="{D88E0558-0730-494E-B1A4-FD429F511E53}" dt="2019-11-08T16:30:15.006" v="7" actId="20577"/>
          <ac:spMkLst>
            <pc:docMk/>
            <pc:sldMk cId="3400937869" sldId="256"/>
            <ac:spMk id="3" creationId="{427BF213-32BC-495F-8DD1-B1084D43F5A5}"/>
          </ac:spMkLst>
        </pc:spChg>
      </pc:sldChg>
    </pc:docChg>
  </pc:docChgLst>
  <pc:docChgLst>
    <pc:chgData name="Covell, Betsy (Nokia - US/Naperville)" userId="3b5b6b30-fb95-4bee-92f8-707cb157b53d" providerId="ADAL" clId="{A7E5D375-B3EC-4F60-B1F0-E0755E78C42F}"/>
    <pc:docChg chg="modSld">
      <pc:chgData name="Covell, Betsy (Nokia - US/Naperville)" userId="3b5b6b30-fb95-4bee-92f8-707cb157b53d" providerId="ADAL" clId="{A7E5D375-B3EC-4F60-B1F0-E0755E78C42F}" dt="2019-11-08T19:29:07.998" v="6" actId="20577"/>
      <pc:docMkLst>
        <pc:docMk/>
      </pc:docMkLst>
      <pc:sldChg chg="modSp">
        <pc:chgData name="Covell, Betsy (Nokia - US/Naperville)" userId="3b5b6b30-fb95-4bee-92f8-707cb157b53d" providerId="ADAL" clId="{A7E5D375-B3EC-4F60-B1F0-E0755E78C42F}" dt="2019-11-08T19:29:07.998" v="6" actId="20577"/>
        <pc:sldMkLst>
          <pc:docMk/>
          <pc:sldMk cId="3400937869" sldId="256"/>
        </pc:sldMkLst>
        <pc:spChg chg="mod">
          <ac:chgData name="Covell, Betsy (Nokia - US/Naperville)" userId="3b5b6b30-fb95-4bee-92f8-707cb157b53d" providerId="ADAL" clId="{A7E5D375-B3EC-4F60-B1F0-E0755E78C42F}" dt="2019-11-08T19:29:07.998" v="6" actId="20577"/>
          <ac:spMkLst>
            <pc:docMk/>
            <pc:sldMk cId="3400937869" sldId="256"/>
            <ac:spMk id="2" creationId="{2A1809E9-497D-424C-9097-8326F488063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60BF7-8CA6-455D-AC5E-E960E300FD9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0C338F8-B92F-454F-92CD-BFB392FDD2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9CDF1E3-9B5B-45AC-85E2-0FA3F9267ED6}"/>
              </a:ext>
            </a:extLst>
          </p:cNvPr>
          <p:cNvSpPr>
            <a:spLocks noGrp="1"/>
          </p:cNvSpPr>
          <p:nvPr>
            <p:ph type="dt" sz="half" idx="10"/>
          </p:nvPr>
        </p:nvSpPr>
        <p:spPr/>
        <p:txBody>
          <a:bodyPr/>
          <a:lstStyle/>
          <a:p>
            <a:fld id="{081A6171-3340-49B7-B61A-8BFFDA917A9B}" type="datetimeFigureOut">
              <a:rPr lang="en-US" smtClean="0"/>
              <a:t>11/8/2019</a:t>
            </a:fld>
            <a:endParaRPr lang="en-US"/>
          </a:p>
        </p:txBody>
      </p:sp>
      <p:sp>
        <p:nvSpPr>
          <p:cNvPr id="5" name="Footer Placeholder 4">
            <a:extLst>
              <a:ext uri="{FF2B5EF4-FFF2-40B4-BE49-F238E27FC236}">
                <a16:creationId xmlns:a16="http://schemas.microsoft.com/office/drawing/2014/main" id="{89011538-6B1A-4A78-9932-EF1C88812A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C68D17-A959-404A-9BFD-86A24A8B6C28}"/>
              </a:ext>
            </a:extLst>
          </p:cNvPr>
          <p:cNvSpPr>
            <a:spLocks noGrp="1"/>
          </p:cNvSpPr>
          <p:nvPr>
            <p:ph type="sldNum" sz="quarter" idx="12"/>
          </p:nvPr>
        </p:nvSpPr>
        <p:spPr/>
        <p:txBody>
          <a:bodyPr/>
          <a:lstStyle/>
          <a:p>
            <a:fld id="{66953D5A-51AB-41D6-AF46-0347D9743581}" type="slidenum">
              <a:rPr lang="en-US" smtClean="0"/>
              <a:t>‹#›</a:t>
            </a:fld>
            <a:endParaRPr lang="en-US"/>
          </a:p>
        </p:txBody>
      </p:sp>
    </p:spTree>
    <p:extLst>
      <p:ext uri="{BB962C8B-B14F-4D97-AF65-F5344CB8AC3E}">
        <p14:creationId xmlns:p14="http://schemas.microsoft.com/office/powerpoint/2010/main" val="24077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E894D-8CA5-4317-94F5-541E53EA7B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FF51752-DA4A-4AA9-8057-6B0F19D8C53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E05F75-9612-4D55-BF9A-C2FEAC72F267}"/>
              </a:ext>
            </a:extLst>
          </p:cNvPr>
          <p:cNvSpPr>
            <a:spLocks noGrp="1"/>
          </p:cNvSpPr>
          <p:nvPr>
            <p:ph type="dt" sz="half" idx="10"/>
          </p:nvPr>
        </p:nvSpPr>
        <p:spPr/>
        <p:txBody>
          <a:bodyPr/>
          <a:lstStyle/>
          <a:p>
            <a:fld id="{081A6171-3340-49B7-B61A-8BFFDA917A9B}" type="datetimeFigureOut">
              <a:rPr lang="en-US" smtClean="0"/>
              <a:t>11/8/2019</a:t>
            </a:fld>
            <a:endParaRPr lang="en-US"/>
          </a:p>
        </p:txBody>
      </p:sp>
      <p:sp>
        <p:nvSpPr>
          <p:cNvPr id="5" name="Footer Placeholder 4">
            <a:extLst>
              <a:ext uri="{FF2B5EF4-FFF2-40B4-BE49-F238E27FC236}">
                <a16:creationId xmlns:a16="http://schemas.microsoft.com/office/drawing/2014/main" id="{AE7A891B-E75F-4A59-962A-7191087545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DDEC5E-BC51-456D-A82D-2B82AAF177CC}"/>
              </a:ext>
            </a:extLst>
          </p:cNvPr>
          <p:cNvSpPr>
            <a:spLocks noGrp="1"/>
          </p:cNvSpPr>
          <p:nvPr>
            <p:ph type="sldNum" sz="quarter" idx="12"/>
          </p:nvPr>
        </p:nvSpPr>
        <p:spPr/>
        <p:txBody>
          <a:bodyPr/>
          <a:lstStyle/>
          <a:p>
            <a:fld id="{66953D5A-51AB-41D6-AF46-0347D9743581}" type="slidenum">
              <a:rPr lang="en-US" smtClean="0"/>
              <a:t>‹#›</a:t>
            </a:fld>
            <a:endParaRPr lang="en-US"/>
          </a:p>
        </p:txBody>
      </p:sp>
    </p:spTree>
    <p:extLst>
      <p:ext uri="{BB962C8B-B14F-4D97-AF65-F5344CB8AC3E}">
        <p14:creationId xmlns:p14="http://schemas.microsoft.com/office/powerpoint/2010/main" val="1775969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364E1C-25AF-4C0F-B33F-9F1B1845317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BB19A66-52A3-4059-BD8D-2BFB0148CA3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60BE7D-B5A7-4199-AFBC-D6C39EFD7A8B}"/>
              </a:ext>
            </a:extLst>
          </p:cNvPr>
          <p:cNvSpPr>
            <a:spLocks noGrp="1"/>
          </p:cNvSpPr>
          <p:nvPr>
            <p:ph type="dt" sz="half" idx="10"/>
          </p:nvPr>
        </p:nvSpPr>
        <p:spPr/>
        <p:txBody>
          <a:bodyPr/>
          <a:lstStyle/>
          <a:p>
            <a:fld id="{081A6171-3340-49B7-B61A-8BFFDA917A9B}" type="datetimeFigureOut">
              <a:rPr lang="en-US" smtClean="0"/>
              <a:t>11/8/2019</a:t>
            </a:fld>
            <a:endParaRPr lang="en-US"/>
          </a:p>
        </p:txBody>
      </p:sp>
      <p:sp>
        <p:nvSpPr>
          <p:cNvPr id="5" name="Footer Placeholder 4">
            <a:extLst>
              <a:ext uri="{FF2B5EF4-FFF2-40B4-BE49-F238E27FC236}">
                <a16:creationId xmlns:a16="http://schemas.microsoft.com/office/drawing/2014/main" id="{E9FA9546-D5C1-4FE7-B395-AE39920ACD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2E8CC2-3311-4F3C-BD53-C157E03C83EE}"/>
              </a:ext>
            </a:extLst>
          </p:cNvPr>
          <p:cNvSpPr>
            <a:spLocks noGrp="1"/>
          </p:cNvSpPr>
          <p:nvPr>
            <p:ph type="sldNum" sz="quarter" idx="12"/>
          </p:nvPr>
        </p:nvSpPr>
        <p:spPr/>
        <p:txBody>
          <a:bodyPr/>
          <a:lstStyle/>
          <a:p>
            <a:fld id="{66953D5A-51AB-41D6-AF46-0347D9743581}" type="slidenum">
              <a:rPr lang="en-US" smtClean="0"/>
              <a:t>‹#›</a:t>
            </a:fld>
            <a:endParaRPr lang="en-US"/>
          </a:p>
        </p:txBody>
      </p:sp>
    </p:spTree>
    <p:extLst>
      <p:ext uri="{BB962C8B-B14F-4D97-AF65-F5344CB8AC3E}">
        <p14:creationId xmlns:p14="http://schemas.microsoft.com/office/powerpoint/2010/main" val="2833412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BB4DA-19A6-4E14-A71D-494BA4C6DF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E2ABAD-2D79-4EFE-9E06-AE82B58B84D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E37F97-C298-4899-A482-DAEC6782B0C6}"/>
              </a:ext>
            </a:extLst>
          </p:cNvPr>
          <p:cNvSpPr>
            <a:spLocks noGrp="1"/>
          </p:cNvSpPr>
          <p:nvPr>
            <p:ph type="dt" sz="half" idx="10"/>
          </p:nvPr>
        </p:nvSpPr>
        <p:spPr/>
        <p:txBody>
          <a:bodyPr/>
          <a:lstStyle/>
          <a:p>
            <a:fld id="{081A6171-3340-49B7-B61A-8BFFDA917A9B}" type="datetimeFigureOut">
              <a:rPr lang="en-US" smtClean="0"/>
              <a:t>11/8/2019</a:t>
            </a:fld>
            <a:endParaRPr lang="en-US"/>
          </a:p>
        </p:txBody>
      </p:sp>
      <p:sp>
        <p:nvSpPr>
          <p:cNvPr id="5" name="Footer Placeholder 4">
            <a:extLst>
              <a:ext uri="{FF2B5EF4-FFF2-40B4-BE49-F238E27FC236}">
                <a16:creationId xmlns:a16="http://schemas.microsoft.com/office/drawing/2014/main" id="{A5FCA2E7-146C-4E6A-A63F-2CA954EAE2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433DC-D8DC-4B51-9CD8-8FB6B36B0422}"/>
              </a:ext>
            </a:extLst>
          </p:cNvPr>
          <p:cNvSpPr>
            <a:spLocks noGrp="1"/>
          </p:cNvSpPr>
          <p:nvPr>
            <p:ph type="sldNum" sz="quarter" idx="12"/>
          </p:nvPr>
        </p:nvSpPr>
        <p:spPr/>
        <p:txBody>
          <a:bodyPr/>
          <a:lstStyle/>
          <a:p>
            <a:fld id="{66953D5A-51AB-41D6-AF46-0347D9743581}" type="slidenum">
              <a:rPr lang="en-US" smtClean="0"/>
              <a:t>‹#›</a:t>
            </a:fld>
            <a:endParaRPr lang="en-US"/>
          </a:p>
        </p:txBody>
      </p:sp>
    </p:spTree>
    <p:extLst>
      <p:ext uri="{BB962C8B-B14F-4D97-AF65-F5344CB8AC3E}">
        <p14:creationId xmlns:p14="http://schemas.microsoft.com/office/powerpoint/2010/main" val="1176437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93CB8-E760-49F8-BAB1-55D2F572B1D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AB5281-2C7D-4940-B85E-902FAF68FA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7442AA-4ED1-4078-9048-5ECBEDB55B85}"/>
              </a:ext>
            </a:extLst>
          </p:cNvPr>
          <p:cNvSpPr>
            <a:spLocks noGrp="1"/>
          </p:cNvSpPr>
          <p:nvPr>
            <p:ph type="dt" sz="half" idx="10"/>
          </p:nvPr>
        </p:nvSpPr>
        <p:spPr/>
        <p:txBody>
          <a:bodyPr/>
          <a:lstStyle/>
          <a:p>
            <a:fld id="{081A6171-3340-49B7-B61A-8BFFDA917A9B}" type="datetimeFigureOut">
              <a:rPr lang="en-US" smtClean="0"/>
              <a:t>11/8/2019</a:t>
            </a:fld>
            <a:endParaRPr lang="en-US"/>
          </a:p>
        </p:txBody>
      </p:sp>
      <p:sp>
        <p:nvSpPr>
          <p:cNvPr id="5" name="Footer Placeholder 4">
            <a:extLst>
              <a:ext uri="{FF2B5EF4-FFF2-40B4-BE49-F238E27FC236}">
                <a16:creationId xmlns:a16="http://schemas.microsoft.com/office/drawing/2014/main" id="{FB306E5B-EF82-4A91-9E4C-7CC0FCE2B7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3D9376-F355-4232-B0A3-D94FA56F8252}"/>
              </a:ext>
            </a:extLst>
          </p:cNvPr>
          <p:cNvSpPr>
            <a:spLocks noGrp="1"/>
          </p:cNvSpPr>
          <p:nvPr>
            <p:ph type="sldNum" sz="quarter" idx="12"/>
          </p:nvPr>
        </p:nvSpPr>
        <p:spPr/>
        <p:txBody>
          <a:bodyPr/>
          <a:lstStyle/>
          <a:p>
            <a:fld id="{66953D5A-51AB-41D6-AF46-0347D9743581}" type="slidenum">
              <a:rPr lang="en-US" smtClean="0"/>
              <a:t>‹#›</a:t>
            </a:fld>
            <a:endParaRPr lang="en-US"/>
          </a:p>
        </p:txBody>
      </p:sp>
    </p:spTree>
    <p:extLst>
      <p:ext uri="{BB962C8B-B14F-4D97-AF65-F5344CB8AC3E}">
        <p14:creationId xmlns:p14="http://schemas.microsoft.com/office/powerpoint/2010/main" val="1386988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5BE86-6740-4A99-A9B5-E77406CEFB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E7FC8C-5D85-4912-A769-1CF3E8F4609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B35BD3B-88D3-492F-BAD0-E97EE18D02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BC8A5E-C22B-4E15-9252-109C033EA92B}"/>
              </a:ext>
            </a:extLst>
          </p:cNvPr>
          <p:cNvSpPr>
            <a:spLocks noGrp="1"/>
          </p:cNvSpPr>
          <p:nvPr>
            <p:ph type="dt" sz="half" idx="10"/>
          </p:nvPr>
        </p:nvSpPr>
        <p:spPr/>
        <p:txBody>
          <a:bodyPr/>
          <a:lstStyle/>
          <a:p>
            <a:fld id="{081A6171-3340-49B7-B61A-8BFFDA917A9B}" type="datetimeFigureOut">
              <a:rPr lang="en-US" smtClean="0"/>
              <a:t>11/8/2019</a:t>
            </a:fld>
            <a:endParaRPr lang="en-US"/>
          </a:p>
        </p:txBody>
      </p:sp>
      <p:sp>
        <p:nvSpPr>
          <p:cNvPr id="6" name="Footer Placeholder 5">
            <a:extLst>
              <a:ext uri="{FF2B5EF4-FFF2-40B4-BE49-F238E27FC236}">
                <a16:creationId xmlns:a16="http://schemas.microsoft.com/office/drawing/2014/main" id="{617AAB81-3E6F-41C1-8514-622E596C88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369E29-ABF9-41D0-919D-3DD6FD70C835}"/>
              </a:ext>
            </a:extLst>
          </p:cNvPr>
          <p:cNvSpPr>
            <a:spLocks noGrp="1"/>
          </p:cNvSpPr>
          <p:nvPr>
            <p:ph type="sldNum" sz="quarter" idx="12"/>
          </p:nvPr>
        </p:nvSpPr>
        <p:spPr/>
        <p:txBody>
          <a:bodyPr/>
          <a:lstStyle/>
          <a:p>
            <a:fld id="{66953D5A-51AB-41D6-AF46-0347D9743581}" type="slidenum">
              <a:rPr lang="en-US" smtClean="0"/>
              <a:t>‹#›</a:t>
            </a:fld>
            <a:endParaRPr lang="en-US"/>
          </a:p>
        </p:txBody>
      </p:sp>
    </p:spTree>
    <p:extLst>
      <p:ext uri="{BB962C8B-B14F-4D97-AF65-F5344CB8AC3E}">
        <p14:creationId xmlns:p14="http://schemas.microsoft.com/office/powerpoint/2010/main" val="2682485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57EDB-FBF8-4181-9CF5-2DC1EB2CCBC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0274495-BC47-414E-8834-825FFDBA86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E2AC1B4-A799-4B4D-8D80-F70ECD37ADC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2A62699-93FC-4CE9-8E6B-2EE77108FF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C99037-B1DD-44ED-BF7C-2E3C4EFBAC1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BDD8ACB-2035-4DBE-8D98-CCCEAD5E4EAF}"/>
              </a:ext>
            </a:extLst>
          </p:cNvPr>
          <p:cNvSpPr>
            <a:spLocks noGrp="1"/>
          </p:cNvSpPr>
          <p:nvPr>
            <p:ph type="dt" sz="half" idx="10"/>
          </p:nvPr>
        </p:nvSpPr>
        <p:spPr/>
        <p:txBody>
          <a:bodyPr/>
          <a:lstStyle/>
          <a:p>
            <a:fld id="{081A6171-3340-49B7-B61A-8BFFDA917A9B}" type="datetimeFigureOut">
              <a:rPr lang="en-US" smtClean="0"/>
              <a:t>11/8/2019</a:t>
            </a:fld>
            <a:endParaRPr lang="en-US"/>
          </a:p>
        </p:txBody>
      </p:sp>
      <p:sp>
        <p:nvSpPr>
          <p:cNvPr id="8" name="Footer Placeholder 7">
            <a:extLst>
              <a:ext uri="{FF2B5EF4-FFF2-40B4-BE49-F238E27FC236}">
                <a16:creationId xmlns:a16="http://schemas.microsoft.com/office/drawing/2014/main" id="{D62EF638-384C-437E-8361-869ED54C0AD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767460C-9AB3-456A-8E96-34E3B20CA1F4}"/>
              </a:ext>
            </a:extLst>
          </p:cNvPr>
          <p:cNvSpPr>
            <a:spLocks noGrp="1"/>
          </p:cNvSpPr>
          <p:nvPr>
            <p:ph type="sldNum" sz="quarter" idx="12"/>
          </p:nvPr>
        </p:nvSpPr>
        <p:spPr/>
        <p:txBody>
          <a:bodyPr/>
          <a:lstStyle/>
          <a:p>
            <a:fld id="{66953D5A-51AB-41D6-AF46-0347D9743581}" type="slidenum">
              <a:rPr lang="en-US" smtClean="0"/>
              <a:t>‹#›</a:t>
            </a:fld>
            <a:endParaRPr lang="en-US"/>
          </a:p>
        </p:txBody>
      </p:sp>
    </p:spTree>
    <p:extLst>
      <p:ext uri="{BB962C8B-B14F-4D97-AF65-F5344CB8AC3E}">
        <p14:creationId xmlns:p14="http://schemas.microsoft.com/office/powerpoint/2010/main" val="92175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2C4D0-6C79-476F-A122-1D5945412E9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1B79A1-8A9B-4049-B75C-6D0FED1F244D}"/>
              </a:ext>
            </a:extLst>
          </p:cNvPr>
          <p:cNvSpPr>
            <a:spLocks noGrp="1"/>
          </p:cNvSpPr>
          <p:nvPr>
            <p:ph type="dt" sz="half" idx="10"/>
          </p:nvPr>
        </p:nvSpPr>
        <p:spPr/>
        <p:txBody>
          <a:bodyPr/>
          <a:lstStyle/>
          <a:p>
            <a:fld id="{081A6171-3340-49B7-B61A-8BFFDA917A9B}" type="datetimeFigureOut">
              <a:rPr lang="en-US" smtClean="0"/>
              <a:t>11/8/2019</a:t>
            </a:fld>
            <a:endParaRPr lang="en-US"/>
          </a:p>
        </p:txBody>
      </p:sp>
      <p:sp>
        <p:nvSpPr>
          <p:cNvPr id="4" name="Footer Placeholder 3">
            <a:extLst>
              <a:ext uri="{FF2B5EF4-FFF2-40B4-BE49-F238E27FC236}">
                <a16:creationId xmlns:a16="http://schemas.microsoft.com/office/drawing/2014/main" id="{1CB9AF4E-1B76-4203-84F6-E805D63131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493EE0-A99D-471C-B6DA-E95023246D9D}"/>
              </a:ext>
            </a:extLst>
          </p:cNvPr>
          <p:cNvSpPr>
            <a:spLocks noGrp="1"/>
          </p:cNvSpPr>
          <p:nvPr>
            <p:ph type="sldNum" sz="quarter" idx="12"/>
          </p:nvPr>
        </p:nvSpPr>
        <p:spPr/>
        <p:txBody>
          <a:bodyPr/>
          <a:lstStyle/>
          <a:p>
            <a:fld id="{66953D5A-51AB-41D6-AF46-0347D9743581}" type="slidenum">
              <a:rPr lang="en-US" smtClean="0"/>
              <a:t>‹#›</a:t>
            </a:fld>
            <a:endParaRPr lang="en-US"/>
          </a:p>
        </p:txBody>
      </p:sp>
    </p:spTree>
    <p:extLst>
      <p:ext uri="{BB962C8B-B14F-4D97-AF65-F5344CB8AC3E}">
        <p14:creationId xmlns:p14="http://schemas.microsoft.com/office/powerpoint/2010/main" val="3181629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8844F0-7B66-488E-8CF5-D04CA9C598AC}"/>
              </a:ext>
            </a:extLst>
          </p:cNvPr>
          <p:cNvSpPr>
            <a:spLocks noGrp="1"/>
          </p:cNvSpPr>
          <p:nvPr>
            <p:ph type="dt" sz="half" idx="10"/>
          </p:nvPr>
        </p:nvSpPr>
        <p:spPr/>
        <p:txBody>
          <a:bodyPr/>
          <a:lstStyle/>
          <a:p>
            <a:fld id="{081A6171-3340-49B7-B61A-8BFFDA917A9B}" type="datetimeFigureOut">
              <a:rPr lang="en-US" smtClean="0"/>
              <a:t>11/8/2019</a:t>
            </a:fld>
            <a:endParaRPr lang="en-US"/>
          </a:p>
        </p:txBody>
      </p:sp>
      <p:sp>
        <p:nvSpPr>
          <p:cNvPr id="3" name="Footer Placeholder 2">
            <a:extLst>
              <a:ext uri="{FF2B5EF4-FFF2-40B4-BE49-F238E27FC236}">
                <a16:creationId xmlns:a16="http://schemas.microsoft.com/office/drawing/2014/main" id="{3E6BFC7A-0FC8-4D2C-8107-18DDDC074E8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F7A9C4A-FFD1-41D4-A75E-384D6935B427}"/>
              </a:ext>
            </a:extLst>
          </p:cNvPr>
          <p:cNvSpPr>
            <a:spLocks noGrp="1"/>
          </p:cNvSpPr>
          <p:nvPr>
            <p:ph type="sldNum" sz="quarter" idx="12"/>
          </p:nvPr>
        </p:nvSpPr>
        <p:spPr/>
        <p:txBody>
          <a:bodyPr/>
          <a:lstStyle/>
          <a:p>
            <a:fld id="{66953D5A-51AB-41D6-AF46-0347D9743581}" type="slidenum">
              <a:rPr lang="en-US" smtClean="0"/>
              <a:t>‹#›</a:t>
            </a:fld>
            <a:endParaRPr lang="en-US"/>
          </a:p>
        </p:txBody>
      </p:sp>
    </p:spTree>
    <p:extLst>
      <p:ext uri="{BB962C8B-B14F-4D97-AF65-F5344CB8AC3E}">
        <p14:creationId xmlns:p14="http://schemas.microsoft.com/office/powerpoint/2010/main" val="3189776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18A4C-867A-461F-A4E2-F42B062AD4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A8755D5-065A-4CFB-986F-7162D00425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713DE7E-9B0A-4D59-AF60-2AD99F9C3F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F06B3D-BC2D-480F-ADA7-5340B2F701B3}"/>
              </a:ext>
            </a:extLst>
          </p:cNvPr>
          <p:cNvSpPr>
            <a:spLocks noGrp="1"/>
          </p:cNvSpPr>
          <p:nvPr>
            <p:ph type="dt" sz="half" idx="10"/>
          </p:nvPr>
        </p:nvSpPr>
        <p:spPr/>
        <p:txBody>
          <a:bodyPr/>
          <a:lstStyle/>
          <a:p>
            <a:fld id="{081A6171-3340-49B7-B61A-8BFFDA917A9B}" type="datetimeFigureOut">
              <a:rPr lang="en-US" smtClean="0"/>
              <a:t>11/8/2019</a:t>
            </a:fld>
            <a:endParaRPr lang="en-US"/>
          </a:p>
        </p:txBody>
      </p:sp>
      <p:sp>
        <p:nvSpPr>
          <p:cNvPr id="6" name="Footer Placeholder 5">
            <a:extLst>
              <a:ext uri="{FF2B5EF4-FFF2-40B4-BE49-F238E27FC236}">
                <a16:creationId xmlns:a16="http://schemas.microsoft.com/office/drawing/2014/main" id="{2FF20F10-4576-405C-9968-ABDEE0D38F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A020ED-8C05-45A9-82FE-1150F3E8D436}"/>
              </a:ext>
            </a:extLst>
          </p:cNvPr>
          <p:cNvSpPr>
            <a:spLocks noGrp="1"/>
          </p:cNvSpPr>
          <p:nvPr>
            <p:ph type="sldNum" sz="quarter" idx="12"/>
          </p:nvPr>
        </p:nvSpPr>
        <p:spPr/>
        <p:txBody>
          <a:bodyPr/>
          <a:lstStyle/>
          <a:p>
            <a:fld id="{66953D5A-51AB-41D6-AF46-0347D9743581}" type="slidenum">
              <a:rPr lang="en-US" smtClean="0"/>
              <a:t>‹#›</a:t>
            </a:fld>
            <a:endParaRPr lang="en-US"/>
          </a:p>
        </p:txBody>
      </p:sp>
    </p:spTree>
    <p:extLst>
      <p:ext uri="{BB962C8B-B14F-4D97-AF65-F5344CB8AC3E}">
        <p14:creationId xmlns:p14="http://schemas.microsoft.com/office/powerpoint/2010/main" val="453080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FF363-A9B4-4FB7-8313-973469FB6D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58F8E0A-D6EB-46CC-8052-F881CE6480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36940F5-8A41-4D44-B55D-A6FDE00F9D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9861D0-F638-413A-AF4F-EA09BA2B1FC1}"/>
              </a:ext>
            </a:extLst>
          </p:cNvPr>
          <p:cNvSpPr>
            <a:spLocks noGrp="1"/>
          </p:cNvSpPr>
          <p:nvPr>
            <p:ph type="dt" sz="half" idx="10"/>
          </p:nvPr>
        </p:nvSpPr>
        <p:spPr/>
        <p:txBody>
          <a:bodyPr/>
          <a:lstStyle/>
          <a:p>
            <a:fld id="{081A6171-3340-49B7-B61A-8BFFDA917A9B}" type="datetimeFigureOut">
              <a:rPr lang="en-US" smtClean="0"/>
              <a:t>11/8/2019</a:t>
            </a:fld>
            <a:endParaRPr lang="en-US"/>
          </a:p>
        </p:txBody>
      </p:sp>
      <p:sp>
        <p:nvSpPr>
          <p:cNvPr id="6" name="Footer Placeholder 5">
            <a:extLst>
              <a:ext uri="{FF2B5EF4-FFF2-40B4-BE49-F238E27FC236}">
                <a16:creationId xmlns:a16="http://schemas.microsoft.com/office/drawing/2014/main" id="{10C96802-1E96-4B42-BF18-DC99C06DB0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8421B2-BCA6-4D18-BD9C-E6857BB832D5}"/>
              </a:ext>
            </a:extLst>
          </p:cNvPr>
          <p:cNvSpPr>
            <a:spLocks noGrp="1"/>
          </p:cNvSpPr>
          <p:nvPr>
            <p:ph type="sldNum" sz="quarter" idx="12"/>
          </p:nvPr>
        </p:nvSpPr>
        <p:spPr/>
        <p:txBody>
          <a:bodyPr/>
          <a:lstStyle/>
          <a:p>
            <a:fld id="{66953D5A-51AB-41D6-AF46-0347D9743581}" type="slidenum">
              <a:rPr lang="en-US" smtClean="0"/>
              <a:t>‹#›</a:t>
            </a:fld>
            <a:endParaRPr lang="en-US"/>
          </a:p>
        </p:txBody>
      </p:sp>
    </p:spTree>
    <p:extLst>
      <p:ext uri="{BB962C8B-B14F-4D97-AF65-F5344CB8AC3E}">
        <p14:creationId xmlns:p14="http://schemas.microsoft.com/office/powerpoint/2010/main" val="1480143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2C8661-155C-4AEF-8C61-82C972B863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2B11BA0-E583-4174-84E0-FDD8779BAD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BF93BA-FAEE-4078-832E-848E332053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1A6171-3340-49B7-B61A-8BFFDA917A9B}" type="datetimeFigureOut">
              <a:rPr lang="en-US" smtClean="0"/>
              <a:t>11/8/2019</a:t>
            </a:fld>
            <a:endParaRPr lang="en-US"/>
          </a:p>
        </p:txBody>
      </p:sp>
      <p:sp>
        <p:nvSpPr>
          <p:cNvPr id="5" name="Footer Placeholder 4">
            <a:extLst>
              <a:ext uri="{FF2B5EF4-FFF2-40B4-BE49-F238E27FC236}">
                <a16:creationId xmlns:a16="http://schemas.microsoft.com/office/drawing/2014/main" id="{1A45373C-03EB-4A7D-BA6D-F44C404B22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A3AE615-BF11-4CC9-B5CC-82332D03A8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953D5A-51AB-41D6-AF46-0347D9743581}" type="slidenum">
              <a:rPr lang="en-US" smtClean="0"/>
              <a:t>‹#›</a:t>
            </a:fld>
            <a:endParaRPr lang="en-US"/>
          </a:p>
        </p:txBody>
      </p:sp>
    </p:spTree>
    <p:extLst>
      <p:ext uri="{BB962C8B-B14F-4D97-AF65-F5344CB8AC3E}">
        <p14:creationId xmlns:p14="http://schemas.microsoft.com/office/powerpoint/2010/main" val="16461732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809E9-497D-424C-9097-8326F4880638}"/>
              </a:ext>
            </a:extLst>
          </p:cNvPr>
          <p:cNvSpPr>
            <a:spLocks noGrp="1"/>
          </p:cNvSpPr>
          <p:nvPr>
            <p:ph type="ctrTitle"/>
          </p:nvPr>
        </p:nvSpPr>
        <p:spPr/>
        <p:txBody>
          <a:bodyPr>
            <a:normAutofit/>
          </a:bodyPr>
          <a:lstStyle/>
          <a:p>
            <a:pPr algn="l"/>
            <a:r>
              <a:rPr lang="en-GB" sz="2000" b="1" dirty="0"/>
              <a:t>3GPP TSG-SA WG1 Meeting #88 					S1-193131</a:t>
            </a:r>
            <a:br>
              <a:rPr lang="en-US" sz="2000" dirty="0"/>
            </a:br>
            <a:r>
              <a:rPr lang="en-GB" sz="2000" b="1" dirty="0"/>
              <a:t>Reno, Nevada, USA, 18 - 22 November 2019			</a:t>
            </a:r>
            <a:r>
              <a:rPr lang="en-GB" sz="2000" i="1" dirty="0"/>
              <a:t>(revision of S1-19xxxx)</a:t>
            </a:r>
            <a:br>
              <a:rPr lang="en-US" sz="2000" dirty="0"/>
            </a:br>
            <a:r>
              <a:rPr lang="en-GB" sz="2000" dirty="0"/>
              <a:t> </a:t>
            </a:r>
            <a:br>
              <a:rPr lang="en-US" sz="2000" dirty="0"/>
            </a:br>
            <a:r>
              <a:rPr lang="en-GB" sz="2000" dirty="0"/>
              <a:t>Title:	Discussion on </a:t>
            </a:r>
            <a:r>
              <a:rPr lang="en-US" sz="2000" dirty="0"/>
              <a:t>on network performance requirements in </a:t>
            </a:r>
            <a:r>
              <a:rPr lang="en-US" sz="2000" dirty="0" err="1"/>
              <a:t>FS_eCAV</a:t>
            </a:r>
            <a:br>
              <a:rPr lang="en-US" sz="2000" dirty="0"/>
            </a:br>
            <a:r>
              <a:rPr lang="en-GB" sz="2000" dirty="0"/>
              <a:t>Agenda Item:	</a:t>
            </a:r>
            <a:br>
              <a:rPr lang="en-US" sz="2000" dirty="0"/>
            </a:br>
            <a:r>
              <a:rPr lang="en-GB" sz="2000" dirty="0"/>
              <a:t>Source:	Nokia, Nokia Shanghai Bell</a:t>
            </a:r>
            <a:r>
              <a:rPr lang="en-GB" sz="2000"/>
              <a:t>, Vodafone, Bosch</a:t>
            </a:r>
            <a:br>
              <a:rPr lang="en-US" sz="2000" dirty="0"/>
            </a:br>
            <a:r>
              <a:rPr lang="en-GB" sz="2000" dirty="0"/>
              <a:t>Contact:	Betsy Covell	betsy.covell@nokia.com</a:t>
            </a:r>
            <a:br>
              <a:rPr lang="en-US" sz="2000" dirty="0"/>
            </a:br>
            <a:r>
              <a:rPr lang="en-GB" sz="2000" dirty="0"/>
              <a:t> </a:t>
            </a:r>
            <a:endParaRPr lang="en-US" dirty="0"/>
          </a:p>
        </p:txBody>
      </p:sp>
      <p:sp>
        <p:nvSpPr>
          <p:cNvPr id="3" name="Subtitle 2">
            <a:extLst>
              <a:ext uri="{FF2B5EF4-FFF2-40B4-BE49-F238E27FC236}">
                <a16:creationId xmlns:a16="http://schemas.microsoft.com/office/drawing/2014/main" id="{427BF213-32BC-495F-8DD1-B1084D43F5A5}"/>
              </a:ext>
            </a:extLst>
          </p:cNvPr>
          <p:cNvSpPr>
            <a:spLocks noGrp="1"/>
          </p:cNvSpPr>
          <p:nvPr>
            <p:ph type="subTitle" idx="1"/>
          </p:nvPr>
        </p:nvSpPr>
        <p:spPr/>
        <p:txBody>
          <a:bodyPr>
            <a:normAutofit lnSpcReduction="10000"/>
          </a:bodyPr>
          <a:lstStyle/>
          <a:p>
            <a:pPr algn="l"/>
            <a:r>
              <a:rPr lang="en-GB" i="1" dirty="0"/>
              <a:t>Abstract: This paper discusses the open issues on network performance requirements in 22.832 and proposes how they can be addressed.</a:t>
            </a:r>
          </a:p>
          <a:p>
            <a:pPr algn="l"/>
            <a:endParaRPr lang="en-GB" i="1" dirty="0"/>
          </a:p>
          <a:p>
            <a:pPr algn="l"/>
            <a:r>
              <a:rPr lang="en-GB" i="1" dirty="0"/>
              <a:t>Proposal: Agree the related CR </a:t>
            </a:r>
            <a:r>
              <a:rPr lang="en-GB" i="1"/>
              <a:t>in S1-193133</a:t>
            </a:r>
            <a:endParaRPr lang="en-US" dirty="0"/>
          </a:p>
        </p:txBody>
      </p:sp>
    </p:spTree>
    <p:extLst>
      <p:ext uri="{BB962C8B-B14F-4D97-AF65-F5344CB8AC3E}">
        <p14:creationId xmlns:p14="http://schemas.microsoft.com/office/powerpoint/2010/main" val="3400937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9C375-06A5-4332-94EE-6BB055BCC8AD}"/>
              </a:ext>
            </a:extLst>
          </p:cNvPr>
          <p:cNvSpPr>
            <a:spLocks noGrp="1"/>
          </p:cNvSpPr>
          <p:nvPr>
            <p:ph type="title"/>
          </p:nvPr>
        </p:nvSpPr>
        <p:spPr>
          <a:xfrm>
            <a:off x="838200" y="365125"/>
            <a:ext cx="10515600" cy="681797"/>
          </a:xfrm>
        </p:spPr>
        <p:txBody>
          <a:bodyPr>
            <a:normAutofit fontScale="90000"/>
          </a:bodyPr>
          <a:lstStyle/>
          <a:p>
            <a:r>
              <a:rPr lang="en-US" dirty="0"/>
              <a:t>5G QoS characteristics as identified in TS 23.501</a:t>
            </a:r>
          </a:p>
        </p:txBody>
      </p:sp>
      <p:sp>
        <p:nvSpPr>
          <p:cNvPr id="3" name="Content Placeholder 2">
            <a:extLst>
              <a:ext uri="{FF2B5EF4-FFF2-40B4-BE49-F238E27FC236}">
                <a16:creationId xmlns:a16="http://schemas.microsoft.com/office/drawing/2014/main" id="{B27A0835-C976-46CE-AF84-F21764121327}"/>
              </a:ext>
            </a:extLst>
          </p:cNvPr>
          <p:cNvSpPr>
            <a:spLocks noGrp="1"/>
          </p:cNvSpPr>
          <p:nvPr>
            <p:ph idx="1"/>
          </p:nvPr>
        </p:nvSpPr>
        <p:spPr>
          <a:xfrm>
            <a:off x="838200" y="1253331"/>
            <a:ext cx="10515600" cy="4351338"/>
          </a:xfrm>
        </p:spPr>
        <p:txBody>
          <a:bodyPr>
            <a:normAutofit lnSpcReduction="10000"/>
          </a:bodyPr>
          <a:lstStyle/>
          <a:p>
            <a:r>
              <a:rPr lang="en-US" sz="2400" dirty="0"/>
              <a:t>The 5G QoS characteristics specified in TS 23.501 describe the packet forwarding treatment that a QoS Flow receives edge-to-edge between the UE and the UPF. </a:t>
            </a:r>
          </a:p>
          <a:p>
            <a:pPr lvl="1"/>
            <a:r>
              <a:rPr lang="en-US" sz="2000" b="1" dirty="0"/>
              <a:t>Packet Delay Budget </a:t>
            </a:r>
            <a:r>
              <a:rPr lang="en-US" sz="2000" dirty="0"/>
              <a:t>(PDB) defines an upper bound for the time that a packet may be delayed between the UE and the UPF that terminates the N6 interface. For a certain 5QI the value of the PDB is the same in UL and DL. In the case of 3GPP access, the PDB is used to support the configuration of scheduling and link layer functions (e.g. the setting of scheduling priority weights and HARQ target operating points).</a:t>
            </a:r>
            <a:endParaRPr lang="en-US" sz="2000" b="1" dirty="0"/>
          </a:p>
          <a:p>
            <a:pPr marL="457200" lvl="1" indent="0">
              <a:buNone/>
            </a:pPr>
            <a:endParaRPr lang="en-US" sz="2000" b="1" dirty="0"/>
          </a:p>
          <a:p>
            <a:pPr lvl="1"/>
            <a:r>
              <a:rPr lang="en-US" sz="2000" b="1" dirty="0"/>
              <a:t>Packet Error Rate </a:t>
            </a:r>
            <a:r>
              <a:rPr lang="en-US" sz="2000" dirty="0"/>
              <a:t>(PER) defines an upper bound for the rate of PDUs (e.g. IP packets) that have been processed by the sender of a link layer protocol (e.g. RLC in RAN of a 3GPP access) but that are not successfully delivered by the corresponding receiver to the upper layer (e.g. PDCP in RAN of a 3GPP access) within the packet delay budget. Thus, the PER defines an upper bound for a rate of packet losses. The purpose of the PER is to allow for appropriate link layer protocol configurations (e.g. RLC and HARQ in RAN of a 3GPP access). For every 5QI the value of the PER is the same in UL and DL.</a:t>
            </a:r>
          </a:p>
          <a:p>
            <a:endParaRPr lang="en-US" dirty="0"/>
          </a:p>
        </p:txBody>
      </p:sp>
    </p:spTree>
    <p:extLst>
      <p:ext uri="{BB962C8B-B14F-4D97-AF65-F5344CB8AC3E}">
        <p14:creationId xmlns:p14="http://schemas.microsoft.com/office/powerpoint/2010/main" val="3275441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3907A-CFE8-4491-BDF3-0414A634E7B9}"/>
              </a:ext>
            </a:extLst>
          </p:cNvPr>
          <p:cNvSpPr>
            <a:spLocks noGrp="1"/>
          </p:cNvSpPr>
          <p:nvPr>
            <p:ph type="title"/>
          </p:nvPr>
        </p:nvSpPr>
        <p:spPr>
          <a:xfrm>
            <a:off x="838200" y="365125"/>
            <a:ext cx="10515600" cy="721553"/>
          </a:xfrm>
        </p:spPr>
        <p:txBody>
          <a:bodyPr/>
          <a:lstStyle/>
          <a:p>
            <a:r>
              <a:rPr lang="en-US" dirty="0"/>
              <a:t>Survival Time</a:t>
            </a:r>
          </a:p>
        </p:txBody>
      </p:sp>
      <p:sp>
        <p:nvSpPr>
          <p:cNvPr id="3" name="Content Placeholder 2">
            <a:extLst>
              <a:ext uri="{FF2B5EF4-FFF2-40B4-BE49-F238E27FC236}">
                <a16:creationId xmlns:a16="http://schemas.microsoft.com/office/drawing/2014/main" id="{7046F983-24CB-4FFF-ABEB-4AA6B7A6C37F}"/>
              </a:ext>
            </a:extLst>
          </p:cNvPr>
          <p:cNvSpPr>
            <a:spLocks noGrp="1"/>
          </p:cNvSpPr>
          <p:nvPr>
            <p:ph idx="1"/>
          </p:nvPr>
        </p:nvSpPr>
        <p:spPr>
          <a:xfrm>
            <a:off x="838200" y="1298713"/>
            <a:ext cx="10515600" cy="4878250"/>
          </a:xfrm>
        </p:spPr>
        <p:txBody>
          <a:bodyPr/>
          <a:lstStyle/>
          <a:p>
            <a:pPr marL="171450" indent="-171450">
              <a:spcAft>
                <a:spcPts val="300"/>
              </a:spcAft>
              <a:buSzPct val="100000"/>
            </a:pPr>
            <a:r>
              <a:rPr lang="en-US" sz="1600" dirty="0">
                <a:solidFill>
                  <a:schemeClr val="tx2"/>
                </a:solidFill>
              </a:rPr>
              <a:t>According to the SA1 studies, for most of the </a:t>
            </a:r>
            <a:r>
              <a:rPr lang="en-US" sz="1600" dirty="0" err="1">
                <a:solidFill>
                  <a:schemeClr val="tx2"/>
                </a:solidFill>
              </a:rPr>
              <a:t>IIoT</a:t>
            </a:r>
            <a:r>
              <a:rPr lang="en-US" sz="1600" dirty="0">
                <a:solidFill>
                  <a:schemeClr val="tx2"/>
                </a:solidFill>
              </a:rPr>
              <a:t> applications individual packet errors can be tolerated, while exceeding survival time has more severe consequences. </a:t>
            </a:r>
          </a:p>
          <a:p>
            <a:pPr marL="171450" indent="-171450">
              <a:spcAft>
                <a:spcPts val="300"/>
              </a:spcAft>
              <a:buSzPct val="100000"/>
            </a:pPr>
            <a:r>
              <a:rPr lang="en-US" sz="1600" dirty="0">
                <a:solidFill>
                  <a:schemeClr val="tx2"/>
                </a:solidFill>
              </a:rPr>
              <a:t>This implies that: required PER &gt;&gt; 1 - Communication Service Availability (CSA)</a:t>
            </a:r>
          </a:p>
          <a:p>
            <a:pPr marL="171450" indent="-171450">
              <a:spcAft>
                <a:spcPts val="300"/>
              </a:spcAft>
              <a:buSzPct val="100000"/>
            </a:pPr>
            <a:r>
              <a:rPr lang="en-US" sz="1600" dirty="0">
                <a:solidFill>
                  <a:schemeClr val="tx2"/>
                </a:solidFill>
              </a:rPr>
              <a:t>If survival time is known and greater than 0, </a:t>
            </a:r>
            <a:r>
              <a:rPr lang="en-US" sz="1600" b="1" dirty="0">
                <a:solidFill>
                  <a:schemeClr val="tx2"/>
                </a:solidFill>
              </a:rPr>
              <a:t>5GS could dynamically switch to more stringent PER target if survival time is about to exceed. </a:t>
            </a:r>
            <a:endParaRPr lang="en-US" sz="1600" dirty="0">
              <a:solidFill>
                <a:schemeClr val="tx2"/>
              </a:solidFill>
            </a:endParaRPr>
          </a:p>
          <a:p>
            <a:pPr marL="171450" indent="-171450">
              <a:spcAft>
                <a:spcPts val="300"/>
              </a:spcAft>
              <a:buSzPct val="100000"/>
            </a:pPr>
            <a:r>
              <a:rPr lang="en-US" sz="1600" dirty="0">
                <a:solidFill>
                  <a:schemeClr val="tx2"/>
                </a:solidFill>
              </a:rPr>
              <a:t>If survival time is </a:t>
            </a:r>
            <a:r>
              <a:rPr lang="en-US" sz="1600" u="sng" dirty="0">
                <a:solidFill>
                  <a:schemeClr val="tx2"/>
                </a:solidFill>
              </a:rPr>
              <a:t>not</a:t>
            </a:r>
            <a:r>
              <a:rPr lang="en-US" sz="1600" dirty="0">
                <a:solidFill>
                  <a:schemeClr val="tx2"/>
                </a:solidFill>
              </a:rPr>
              <a:t> known, 5GS would need to assume the same PER for all packets. This is problematic especially for applications that require very high availability and have a survival time greater than 0.</a:t>
            </a:r>
          </a:p>
          <a:p>
            <a:pPr marL="628650" lvl="1" indent="-171450">
              <a:spcAft>
                <a:spcPts val="300"/>
              </a:spcAft>
              <a:buSzPct val="100000"/>
              <a:buFont typeface="Wingdings" panose="05000000000000000000" pitchFamily="2" charset="2"/>
              <a:buChar char="Ø"/>
            </a:pPr>
            <a:r>
              <a:rPr lang="en-US" sz="1600" dirty="0">
                <a:solidFill>
                  <a:schemeClr val="tx2"/>
                </a:solidFill>
              </a:rPr>
              <a:t>If PER is set to be &gt; 1 - CSA, the applications’ availability requirements may not be met (even if 5GS would have had means to improve the availability e.g. by activating duplication after losing one packet)</a:t>
            </a:r>
          </a:p>
          <a:p>
            <a:pPr marL="628650" lvl="1" indent="-171450">
              <a:spcAft>
                <a:spcPts val="300"/>
              </a:spcAft>
              <a:buSzPct val="100000"/>
              <a:buFont typeface="Wingdings" panose="05000000000000000000" pitchFamily="2" charset="2"/>
              <a:buChar char="Ø"/>
            </a:pPr>
            <a:r>
              <a:rPr lang="en-US" sz="1600" dirty="0">
                <a:solidFill>
                  <a:schemeClr val="tx2"/>
                </a:solidFill>
              </a:rPr>
              <a:t>If PER is set to be &lt;= 1 – CSA, the system efficiency may be significantly reduced due to overprovisioning. </a:t>
            </a:r>
            <a:endParaRPr lang="en-US" dirty="0"/>
          </a:p>
        </p:txBody>
      </p:sp>
      <p:sp>
        <p:nvSpPr>
          <p:cNvPr id="4" name="Rectangle 3">
            <a:extLst>
              <a:ext uri="{FF2B5EF4-FFF2-40B4-BE49-F238E27FC236}">
                <a16:creationId xmlns:a16="http://schemas.microsoft.com/office/drawing/2014/main" id="{087CAA79-CBFF-4761-9651-2D5BD7DA2DB9}"/>
              </a:ext>
            </a:extLst>
          </p:cNvPr>
          <p:cNvSpPr/>
          <p:nvPr/>
        </p:nvSpPr>
        <p:spPr>
          <a:xfrm>
            <a:off x="838200" y="4899690"/>
            <a:ext cx="10515600" cy="1277273"/>
          </a:xfrm>
          <a:prstGeom prst="rect">
            <a:avLst/>
          </a:prstGeom>
          <a:solidFill>
            <a:srgbClr val="00B0F0"/>
          </a:solidFill>
        </p:spPr>
        <p:txBody>
          <a:bodyPr wrap="square" anchor="t">
            <a:spAutoFit/>
          </a:bodyPr>
          <a:lstStyle/>
          <a:p>
            <a:pPr>
              <a:spcAft>
                <a:spcPts val="300"/>
              </a:spcAft>
              <a:buSzPct val="100000"/>
            </a:pPr>
            <a:r>
              <a:rPr lang="en-US" dirty="0"/>
              <a:t>We propose to </a:t>
            </a:r>
            <a:r>
              <a:rPr lang="en-US" b="1" dirty="0"/>
              <a:t>include ‘survival time’ as part of 5GS QoS </a:t>
            </a:r>
            <a:r>
              <a:rPr lang="en-US" dirty="0"/>
              <a:t>characteristics, as this clearly helps to</a:t>
            </a:r>
          </a:p>
          <a:p>
            <a:pPr marL="285750" indent="-285750">
              <a:spcAft>
                <a:spcPts val="300"/>
              </a:spcAft>
              <a:buSzPct val="100000"/>
              <a:buFont typeface="Arial" panose="020B0604020202020204" pitchFamily="34" charset="0"/>
              <a:buChar char="•"/>
            </a:pPr>
            <a:r>
              <a:rPr lang="en-US" dirty="0"/>
              <a:t>Better address the </a:t>
            </a:r>
            <a:r>
              <a:rPr lang="en-US" dirty="0" err="1"/>
              <a:t>IIoT</a:t>
            </a:r>
            <a:r>
              <a:rPr lang="en-US" dirty="0"/>
              <a:t> applications’ reliability and availability requirements</a:t>
            </a:r>
          </a:p>
          <a:p>
            <a:pPr marL="285750" indent="-285750">
              <a:spcAft>
                <a:spcPts val="300"/>
              </a:spcAft>
              <a:buSzPct val="100000"/>
              <a:buFont typeface="Arial" panose="020B0604020202020204" pitchFamily="34" charset="0"/>
              <a:buChar char="•"/>
            </a:pPr>
            <a:r>
              <a:rPr lang="en-US" dirty="0"/>
              <a:t>Improve URLLC efficiency (allows more URLLC and </a:t>
            </a:r>
            <a:r>
              <a:rPr lang="en-US" dirty="0" err="1"/>
              <a:t>eMBB</a:t>
            </a:r>
            <a:r>
              <a:rPr lang="en-US" dirty="0"/>
              <a:t> traffic per MHz to be admitted and/or  reduces resource conflicts with other URLLC traffic)</a:t>
            </a:r>
          </a:p>
        </p:txBody>
      </p:sp>
    </p:spTree>
    <p:extLst>
      <p:ext uri="{BB962C8B-B14F-4D97-AF65-F5344CB8AC3E}">
        <p14:creationId xmlns:p14="http://schemas.microsoft.com/office/powerpoint/2010/main" val="1141002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9C375-06A5-4332-94EE-6BB055BCC8AD}"/>
              </a:ext>
            </a:extLst>
          </p:cNvPr>
          <p:cNvSpPr>
            <a:spLocks noGrp="1"/>
          </p:cNvSpPr>
          <p:nvPr>
            <p:ph type="title"/>
          </p:nvPr>
        </p:nvSpPr>
        <p:spPr>
          <a:xfrm>
            <a:off x="838200" y="365125"/>
            <a:ext cx="10515600" cy="681797"/>
          </a:xfrm>
        </p:spPr>
        <p:txBody>
          <a:bodyPr>
            <a:normAutofit fontScale="90000"/>
          </a:bodyPr>
          <a:lstStyle/>
          <a:p>
            <a:r>
              <a:rPr lang="en-US" dirty="0"/>
              <a:t>Adjustable PER example</a:t>
            </a:r>
          </a:p>
        </p:txBody>
      </p:sp>
      <p:sp>
        <p:nvSpPr>
          <p:cNvPr id="3" name="Content Placeholder 2">
            <a:extLst>
              <a:ext uri="{FF2B5EF4-FFF2-40B4-BE49-F238E27FC236}">
                <a16:creationId xmlns:a16="http://schemas.microsoft.com/office/drawing/2014/main" id="{B27A0835-C976-46CE-AF84-F21764121327}"/>
              </a:ext>
            </a:extLst>
          </p:cNvPr>
          <p:cNvSpPr>
            <a:spLocks noGrp="1"/>
          </p:cNvSpPr>
          <p:nvPr>
            <p:ph idx="1"/>
          </p:nvPr>
        </p:nvSpPr>
        <p:spPr>
          <a:xfrm>
            <a:off x="838200" y="1253331"/>
            <a:ext cx="10515600" cy="4351338"/>
          </a:xfrm>
        </p:spPr>
        <p:txBody>
          <a:bodyPr/>
          <a:lstStyle/>
          <a:p>
            <a:r>
              <a:rPr lang="en-GB" sz="2400" dirty="0"/>
              <a:t>For many </a:t>
            </a:r>
            <a:r>
              <a:rPr lang="en-GB" sz="2400" dirty="0" err="1"/>
              <a:t>IIoT</a:t>
            </a:r>
            <a:r>
              <a:rPr lang="en-GB" sz="2400" dirty="0"/>
              <a:t> applications individual packet errors can be tolerated but exceeding survival time cannot. This </a:t>
            </a:r>
            <a:r>
              <a:rPr lang="en-US" sz="2400" dirty="0"/>
              <a:t>allows for</a:t>
            </a:r>
          </a:p>
          <a:p>
            <a:pPr marL="0" indent="0">
              <a:buNone/>
            </a:pPr>
            <a:r>
              <a:rPr lang="en-GB" sz="2400" dirty="0"/>
              <a:t>	 PER &gt;1 – Communication Service Availability </a:t>
            </a:r>
          </a:p>
          <a:p>
            <a:pPr marL="0" indent="0">
              <a:buNone/>
            </a:pPr>
            <a:endParaRPr lang="en-US" sz="2400" dirty="0"/>
          </a:p>
          <a:p>
            <a:r>
              <a:rPr lang="en-GB" sz="2400" dirty="0"/>
              <a:t>For example, when PER = 1e-3, Communication Service Availability = 1 - 1e-8, and survival time is greater than 0 and known in the 5G system, the 5G system could use PER &lt; 1e-3 most of the time, and only if packet errors are detected adjust to PER &lt; 1e-8 to avert a failure. </a:t>
            </a:r>
          </a:p>
          <a:p>
            <a:pPr marL="0" indent="0">
              <a:buNone/>
            </a:pPr>
            <a:endParaRPr lang="en-GB" sz="2400" dirty="0"/>
          </a:p>
          <a:p>
            <a:r>
              <a:rPr lang="en-GB" sz="2400" dirty="0"/>
              <a:t>In other words, the 5G system could use PER=1e-3 for ~99.9% of the time, and PER=1e-8 for ~0.1% of the time.</a:t>
            </a:r>
            <a:endParaRPr lang="en-US" sz="2400" dirty="0"/>
          </a:p>
          <a:p>
            <a:endParaRPr lang="en-US" dirty="0"/>
          </a:p>
        </p:txBody>
      </p:sp>
    </p:spTree>
    <p:extLst>
      <p:ext uri="{BB962C8B-B14F-4D97-AF65-F5344CB8AC3E}">
        <p14:creationId xmlns:p14="http://schemas.microsoft.com/office/powerpoint/2010/main" val="370213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3907A-CFE8-4491-BDF3-0414A634E7B9}"/>
              </a:ext>
            </a:extLst>
          </p:cNvPr>
          <p:cNvSpPr>
            <a:spLocks noGrp="1"/>
          </p:cNvSpPr>
          <p:nvPr>
            <p:ph type="title"/>
          </p:nvPr>
        </p:nvSpPr>
        <p:spPr>
          <a:xfrm>
            <a:off x="838200" y="365125"/>
            <a:ext cx="10515600" cy="721553"/>
          </a:xfrm>
        </p:spPr>
        <p:txBody>
          <a:bodyPr/>
          <a:lstStyle/>
          <a:p>
            <a:r>
              <a:rPr lang="en-US"/>
              <a:t>Other potential QoS enhancements</a:t>
            </a:r>
            <a:endParaRPr lang="en-US" dirty="0"/>
          </a:p>
        </p:txBody>
      </p:sp>
      <p:sp>
        <p:nvSpPr>
          <p:cNvPr id="5" name="Content Placeholder 4">
            <a:extLst>
              <a:ext uri="{FF2B5EF4-FFF2-40B4-BE49-F238E27FC236}">
                <a16:creationId xmlns:a16="http://schemas.microsoft.com/office/drawing/2014/main" id="{E1D7BCC0-CD48-4260-83B7-8A7DE0AC6209}"/>
              </a:ext>
            </a:extLst>
          </p:cNvPr>
          <p:cNvSpPr>
            <a:spLocks noGrp="1"/>
          </p:cNvSpPr>
          <p:nvPr>
            <p:ph idx="1"/>
          </p:nvPr>
        </p:nvSpPr>
        <p:spPr>
          <a:xfrm>
            <a:off x="838200" y="1272209"/>
            <a:ext cx="10515600" cy="4904754"/>
          </a:xfrm>
        </p:spPr>
        <p:txBody>
          <a:bodyPr/>
          <a:lstStyle/>
          <a:p>
            <a:pPr marL="0" lvl="0" indent="0" defTabSz="457200">
              <a:lnSpc>
                <a:spcPct val="100000"/>
              </a:lnSpc>
              <a:spcBef>
                <a:spcPts val="0"/>
              </a:spcBef>
              <a:spcAft>
                <a:spcPts val="300"/>
              </a:spcAft>
              <a:buSzPct val="100000"/>
              <a:buNone/>
            </a:pPr>
            <a:r>
              <a:rPr lang="en-US" sz="1600" b="1" dirty="0">
                <a:solidFill>
                  <a:srgbClr val="001135"/>
                </a:solidFill>
                <a:latin typeface="Nokia Pure Text Light"/>
              </a:rPr>
              <a:t>Communication Service Availability</a:t>
            </a:r>
          </a:p>
          <a:p>
            <a:pPr marL="171450" lvl="0" indent="-171450" defTabSz="457200">
              <a:lnSpc>
                <a:spcPct val="100000"/>
              </a:lnSpc>
              <a:spcBef>
                <a:spcPts val="0"/>
              </a:spcBef>
              <a:spcAft>
                <a:spcPts val="300"/>
              </a:spcAft>
              <a:buSzPct val="100000"/>
            </a:pPr>
            <a:r>
              <a:rPr lang="en-US" sz="1400" dirty="0">
                <a:solidFill>
                  <a:srgbClr val="001135"/>
                </a:solidFill>
                <a:latin typeface="Nokia Pure Text Light"/>
              </a:rPr>
              <a:t>If 5GS would be aware of “communication service availability”, this could be potentially used as the “more stringent” PER target. This would provide some additional efficiency improvements (on top of ‘survival time’). </a:t>
            </a:r>
          </a:p>
          <a:p>
            <a:pPr marL="171450" lvl="0" indent="-171450" defTabSz="457200">
              <a:lnSpc>
                <a:spcPct val="100000"/>
              </a:lnSpc>
              <a:spcBef>
                <a:spcPts val="0"/>
              </a:spcBef>
              <a:spcAft>
                <a:spcPts val="300"/>
              </a:spcAft>
              <a:buSzPct val="100000"/>
            </a:pPr>
            <a:r>
              <a:rPr lang="en-US" sz="1400" dirty="0">
                <a:solidFill>
                  <a:srgbClr val="001135"/>
                </a:solidFill>
                <a:latin typeface="Nokia Pure Text Light"/>
              </a:rPr>
              <a:t>Alternatively, if 5GS is not aware of CSA, 5GS could simply try to minimize the probability of exceeding survival time (which is by definition less efficient due to some overprovisioning).</a:t>
            </a:r>
          </a:p>
          <a:p>
            <a:pPr marL="171450" lvl="0" indent="-171450" defTabSz="457200">
              <a:lnSpc>
                <a:spcPct val="100000"/>
              </a:lnSpc>
              <a:spcBef>
                <a:spcPts val="0"/>
              </a:spcBef>
              <a:spcAft>
                <a:spcPts val="300"/>
              </a:spcAft>
              <a:buSzPct val="100000"/>
            </a:pPr>
            <a:r>
              <a:rPr lang="en-US" sz="1400" dirty="0">
                <a:solidFill>
                  <a:srgbClr val="001135"/>
                </a:solidFill>
                <a:latin typeface="Nokia Pure Text Light"/>
              </a:rPr>
              <a:t>However, the significance of the efficiency improvement would deserve some further analysis. </a:t>
            </a:r>
          </a:p>
          <a:p>
            <a:pPr marL="628650" lvl="1" indent="-171450" defTabSz="457200">
              <a:lnSpc>
                <a:spcPct val="100000"/>
              </a:lnSpc>
              <a:spcBef>
                <a:spcPts val="0"/>
              </a:spcBef>
              <a:spcAft>
                <a:spcPts val="300"/>
              </a:spcAft>
              <a:buSzPct val="100000"/>
            </a:pPr>
            <a:r>
              <a:rPr lang="en-US" sz="1400" dirty="0">
                <a:solidFill>
                  <a:srgbClr val="001135"/>
                </a:solidFill>
                <a:latin typeface="Nokia Pure Text Light"/>
              </a:rPr>
              <a:t>E.g. If ‘survival time’ is provided, the “CS availability” requirement can be assumed to be very high (otherwise one could simply use PER only to achieve similar efficiency) =&gt; The “more stringent PER” target is quite rarely used (which limits the gain potential).</a:t>
            </a:r>
          </a:p>
          <a:p>
            <a:pPr marL="457200" lvl="1" indent="0" defTabSz="457200">
              <a:lnSpc>
                <a:spcPct val="100000"/>
              </a:lnSpc>
              <a:spcBef>
                <a:spcPts val="0"/>
              </a:spcBef>
              <a:spcAft>
                <a:spcPts val="300"/>
              </a:spcAft>
              <a:buSzPct val="100000"/>
              <a:buNone/>
            </a:pPr>
            <a:endParaRPr lang="en-US" sz="1400" dirty="0">
              <a:solidFill>
                <a:srgbClr val="001135"/>
              </a:solidFill>
              <a:latin typeface="Nokia Pure Text Light"/>
            </a:endParaRPr>
          </a:p>
          <a:p>
            <a:pPr marL="0" lvl="0" indent="0" defTabSz="457200">
              <a:lnSpc>
                <a:spcPct val="100000"/>
              </a:lnSpc>
              <a:spcBef>
                <a:spcPts val="0"/>
              </a:spcBef>
              <a:spcAft>
                <a:spcPts val="300"/>
              </a:spcAft>
              <a:buSzPct val="100000"/>
              <a:buNone/>
            </a:pPr>
            <a:r>
              <a:rPr lang="en-US" sz="1600" b="1" dirty="0">
                <a:solidFill>
                  <a:srgbClr val="001135"/>
                </a:solidFill>
                <a:latin typeface="Nokia Pure Text Light"/>
              </a:rPr>
              <a:t>Communication Service Reliability (Mean-Time-Between-Failures)</a:t>
            </a:r>
          </a:p>
          <a:p>
            <a:pPr marL="171450" lvl="0" indent="-171450" defTabSz="457200">
              <a:lnSpc>
                <a:spcPct val="100000"/>
              </a:lnSpc>
              <a:spcBef>
                <a:spcPts val="0"/>
              </a:spcBef>
              <a:spcAft>
                <a:spcPts val="300"/>
              </a:spcAft>
              <a:buSzPct val="100000"/>
            </a:pPr>
            <a:r>
              <a:rPr lang="en-US" sz="1400" dirty="0">
                <a:solidFill>
                  <a:srgbClr val="001135"/>
                </a:solidFill>
                <a:latin typeface="Nokia Pure Text Light"/>
              </a:rPr>
              <a:t>Depending on the application requirements and correlation of the packet delivery failures, MTBF requirement may imply that even more stringent PER target should be used (than the one implied by CS availability)</a:t>
            </a:r>
          </a:p>
          <a:p>
            <a:pPr marL="171450" lvl="0" indent="-171450" defTabSz="457200">
              <a:lnSpc>
                <a:spcPct val="100000"/>
              </a:lnSpc>
              <a:spcBef>
                <a:spcPts val="0"/>
              </a:spcBef>
              <a:spcAft>
                <a:spcPts val="300"/>
              </a:spcAft>
              <a:buSzPct val="100000"/>
            </a:pPr>
            <a:r>
              <a:rPr lang="en-US" sz="1400" dirty="0">
                <a:solidFill>
                  <a:srgbClr val="001135"/>
                </a:solidFill>
                <a:latin typeface="Nokia Pure Text Light"/>
              </a:rPr>
              <a:t>MTBF should be taken at least as a design target, but benefit of introducing it as a QoS parameter is not fully clear.</a:t>
            </a:r>
          </a:p>
          <a:p>
            <a:pPr marL="171450" lvl="0" indent="-171450" defTabSz="457200">
              <a:lnSpc>
                <a:spcPct val="100000"/>
              </a:lnSpc>
              <a:spcBef>
                <a:spcPts val="0"/>
              </a:spcBef>
              <a:spcAft>
                <a:spcPts val="300"/>
              </a:spcAft>
              <a:buSzPct val="100000"/>
            </a:pPr>
            <a:r>
              <a:rPr lang="en-US" sz="1400" dirty="0">
                <a:solidFill>
                  <a:srgbClr val="001135"/>
                </a:solidFill>
                <a:latin typeface="Nokia Pure Text Light"/>
              </a:rPr>
              <a:t>Again, it may be enough if 5GS simply uses all possible means to avoid exceeding survival time. This maximizes the MTBF, and the benefits in terms of efficiency would benefit from some further analysis.</a:t>
            </a:r>
          </a:p>
          <a:p>
            <a:endParaRPr lang="en-US" dirty="0"/>
          </a:p>
        </p:txBody>
      </p:sp>
      <p:sp>
        <p:nvSpPr>
          <p:cNvPr id="8" name="Rectangle 7">
            <a:extLst>
              <a:ext uri="{FF2B5EF4-FFF2-40B4-BE49-F238E27FC236}">
                <a16:creationId xmlns:a16="http://schemas.microsoft.com/office/drawing/2014/main" id="{7EE002C0-F44E-42E6-8176-18B74529949C}"/>
              </a:ext>
            </a:extLst>
          </p:cNvPr>
          <p:cNvSpPr/>
          <p:nvPr/>
        </p:nvSpPr>
        <p:spPr>
          <a:xfrm>
            <a:off x="838201" y="5324181"/>
            <a:ext cx="10515600" cy="923330"/>
          </a:xfrm>
          <a:prstGeom prst="rect">
            <a:avLst/>
          </a:prstGeom>
          <a:solidFill>
            <a:srgbClr val="00C9FF"/>
          </a:solidFill>
        </p:spPr>
        <p:txBody>
          <a:bodyPr wrap="square">
            <a:spAutoFit/>
          </a:bodyPr>
          <a:lstStyle/>
          <a:p>
            <a:pPr marL="0" marR="0" lvl="0" indent="0" defTabSz="457200" eaLnBrk="1" fontAlgn="auto" latinLnBrk="0" hangingPunct="1">
              <a:lnSpc>
                <a:spcPct val="100000"/>
              </a:lnSpc>
              <a:spcBef>
                <a:spcPts val="0"/>
              </a:spcBef>
              <a:spcAft>
                <a:spcPts val="300"/>
              </a:spcAft>
              <a:buClrTx/>
              <a:buSzPct val="100000"/>
              <a:buFontTx/>
              <a:buNone/>
              <a:tabLst/>
              <a:defRPr/>
            </a:pPr>
            <a:r>
              <a:rPr kumimoji="0" lang="en-US" b="0" i="0" u="none" strike="noStrike" kern="0" cap="none" spc="0" normalizeH="0" baseline="0" noProof="0" dirty="0">
                <a:ln>
                  <a:noFill/>
                </a:ln>
                <a:solidFill>
                  <a:srgbClr val="124191"/>
                </a:solidFill>
                <a:effectLst/>
                <a:uLnTx/>
                <a:uFillTx/>
                <a:latin typeface="Nokia Pure Text Light"/>
              </a:rPr>
              <a:t>We propose to consider the “CS Availability” and “CS Reliability” requirements at least as </a:t>
            </a:r>
            <a:r>
              <a:rPr kumimoji="0" lang="en-US" b="1" i="0" u="none" strike="noStrike" kern="0" cap="none" spc="0" normalizeH="0" baseline="0" noProof="0" dirty="0">
                <a:ln>
                  <a:noFill/>
                </a:ln>
                <a:solidFill>
                  <a:srgbClr val="124191"/>
                </a:solidFill>
                <a:effectLst/>
                <a:uLnTx/>
                <a:uFillTx/>
                <a:latin typeface="Nokia Pure Text Light"/>
              </a:rPr>
              <a:t>design targets</a:t>
            </a:r>
            <a:r>
              <a:rPr kumimoji="0" lang="en-US" b="0" i="0" u="none" strike="noStrike" kern="0" cap="none" spc="0" normalizeH="0" baseline="0" noProof="0" dirty="0">
                <a:ln>
                  <a:noFill/>
                </a:ln>
                <a:solidFill>
                  <a:srgbClr val="124191"/>
                </a:solidFill>
                <a:effectLst/>
                <a:uLnTx/>
                <a:uFillTx/>
                <a:latin typeface="Nokia Pure Text Light"/>
              </a:rPr>
              <a:t> for 5GS, but leave it for </a:t>
            </a:r>
            <a:r>
              <a:rPr kumimoji="0" lang="en-US" b="1" i="0" u="none" strike="noStrike" kern="0" cap="none" spc="0" normalizeH="0" baseline="0" noProof="0" dirty="0">
                <a:ln>
                  <a:noFill/>
                </a:ln>
                <a:solidFill>
                  <a:srgbClr val="124191"/>
                </a:solidFill>
                <a:effectLst/>
                <a:uLnTx/>
                <a:uFillTx/>
                <a:latin typeface="Nokia Pure Text Light"/>
              </a:rPr>
              <a:t>downstream WGs to study the benefits of introducing them also as part of QoS </a:t>
            </a:r>
            <a:r>
              <a:rPr kumimoji="0" lang="en-US" b="0" i="0" u="none" strike="noStrike" kern="0" cap="none" spc="0" normalizeH="0" baseline="0" noProof="0" dirty="0">
                <a:ln>
                  <a:noFill/>
                </a:ln>
                <a:solidFill>
                  <a:srgbClr val="124191"/>
                </a:solidFill>
                <a:effectLst/>
                <a:uLnTx/>
                <a:uFillTx/>
                <a:latin typeface="Nokia Pure Text Light"/>
              </a:rPr>
              <a:t>characteristics.</a:t>
            </a:r>
          </a:p>
        </p:txBody>
      </p:sp>
    </p:spTree>
    <p:extLst>
      <p:ext uri="{BB962C8B-B14F-4D97-AF65-F5344CB8AC3E}">
        <p14:creationId xmlns:p14="http://schemas.microsoft.com/office/powerpoint/2010/main" val="760674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9C375-06A5-4332-94EE-6BB055BCC8AD}"/>
              </a:ext>
            </a:extLst>
          </p:cNvPr>
          <p:cNvSpPr>
            <a:spLocks noGrp="1"/>
          </p:cNvSpPr>
          <p:nvPr>
            <p:ph type="title"/>
          </p:nvPr>
        </p:nvSpPr>
        <p:spPr>
          <a:xfrm>
            <a:off x="838200" y="365125"/>
            <a:ext cx="10515600" cy="681797"/>
          </a:xfrm>
        </p:spPr>
        <p:txBody>
          <a:bodyPr>
            <a:normAutofit fontScale="90000"/>
          </a:bodyPr>
          <a:lstStyle/>
          <a:p>
            <a:r>
              <a:rPr lang="en-US" dirty="0"/>
              <a:t>Message vs Packet</a:t>
            </a:r>
          </a:p>
        </p:txBody>
      </p:sp>
      <p:sp>
        <p:nvSpPr>
          <p:cNvPr id="3" name="Content Placeholder 2">
            <a:extLst>
              <a:ext uri="{FF2B5EF4-FFF2-40B4-BE49-F238E27FC236}">
                <a16:creationId xmlns:a16="http://schemas.microsoft.com/office/drawing/2014/main" id="{B27A0835-C976-46CE-AF84-F21764121327}"/>
              </a:ext>
            </a:extLst>
          </p:cNvPr>
          <p:cNvSpPr>
            <a:spLocks noGrp="1"/>
          </p:cNvSpPr>
          <p:nvPr>
            <p:ph idx="1"/>
          </p:nvPr>
        </p:nvSpPr>
        <p:spPr>
          <a:xfrm>
            <a:off x="838200" y="1253331"/>
            <a:ext cx="10515600" cy="4604130"/>
          </a:xfrm>
        </p:spPr>
        <p:txBody>
          <a:bodyPr>
            <a:normAutofit/>
          </a:bodyPr>
          <a:lstStyle/>
          <a:p>
            <a:r>
              <a:rPr lang="en-US" sz="2000" dirty="0"/>
              <a:t>From application perspective, survival time refers to time that application can survive without receiving expected message. </a:t>
            </a:r>
            <a:r>
              <a:rPr lang="en-US" sz="2000" b="1" dirty="0"/>
              <a:t>What is the mapping between “message” and “packet” (PDCP SDU)? Various solutions can be found to address any relationship between messages and packets.</a:t>
            </a:r>
          </a:p>
          <a:p>
            <a:pPr lvl="1"/>
            <a:r>
              <a:rPr lang="en-US" sz="1800" dirty="0"/>
              <a:t>If the application message fits into a single packet; </a:t>
            </a:r>
          </a:p>
          <a:p>
            <a:pPr lvl="2">
              <a:buFont typeface="Calibri" panose="020F0502020204030204" pitchFamily="34" charset="0"/>
              <a:buChar char="₋"/>
            </a:pPr>
            <a:r>
              <a:rPr lang="en-US" sz="1800" dirty="0"/>
              <a:t>If packet delivery fails, it is known that (at least one) message has failed (i.e. unavailability can be detected). </a:t>
            </a:r>
          </a:p>
          <a:p>
            <a:pPr lvl="2">
              <a:buFont typeface="Calibri" panose="020F0502020204030204" pitchFamily="34" charset="0"/>
              <a:buChar char="₋"/>
            </a:pPr>
            <a:r>
              <a:rPr lang="en-US" sz="1800" dirty="0"/>
              <a:t>If packet delivery succeeds, it is known that (at least one) message has been successfully delivered (i.e. availability can be detected).  </a:t>
            </a:r>
          </a:p>
          <a:p>
            <a:pPr marL="457200" lvl="1" indent="0">
              <a:buNone/>
            </a:pPr>
            <a:endParaRPr lang="en-US" sz="1800" dirty="0"/>
          </a:p>
          <a:p>
            <a:pPr lvl="1"/>
            <a:r>
              <a:rPr lang="en-US" sz="1800" dirty="0"/>
              <a:t>If the application message is segmented into multiple packets; </a:t>
            </a:r>
          </a:p>
          <a:p>
            <a:pPr lvl="2">
              <a:buFont typeface="Calibri" panose="020F0502020204030204" pitchFamily="34" charset="0"/>
              <a:buChar char="₋"/>
            </a:pPr>
            <a:r>
              <a:rPr lang="en-US" sz="1800" dirty="0"/>
              <a:t>Similar to above, message failure can be detected if packet delivery fails. </a:t>
            </a:r>
          </a:p>
          <a:p>
            <a:pPr lvl="2">
              <a:buFont typeface="Calibri" panose="020F0502020204030204" pitchFamily="34" charset="0"/>
              <a:buChar char="₋"/>
            </a:pPr>
            <a:r>
              <a:rPr lang="en-US" sz="1800" dirty="0"/>
              <a:t>In most cases all the packets that belong to same message would arrive at same time, but at least in theory some packets of a message may arrive to 5GS later than other packets. </a:t>
            </a:r>
            <a:r>
              <a:rPr lang="en-US" sz="1800" i="1" dirty="0"/>
              <a:t>All packets associated with a message must be successfully delivered within PDB  in order to trigger a survival time restart.</a:t>
            </a:r>
            <a:endParaRPr lang="en-US" i="1" dirty="0"/>
          </a:p>
        </p:txBody>
      </p:sp>
    </p:spTree>
    <p:extLst>
      <p:ext uri="{BB962C8B-B14F-4D97-AF65-F5344CB8AC3E}">
        <p14:creationId xmlns:p14="http://schemas.microsoft.com/office/powerpoint/2010/main" val="1817123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9C375-06A5-4332-94EE-6BB055BCC8AD}"/>
              </a:ext>
            </a:extLst>
          </p:cNvPr>
          <p:cNvSpPr>
            <a:spLocks noGrp="1"/>
          </p:cNvSpPr>
          <p:nvPr>
            <p:ph type="title"/>
          </p:nvPr>
        </p:nvSpPr>
        <p:spPr>
          <a:xfrm>
            <a:off x="838200" y="365125"/>
            <a:ext cx="10515600" cy="681797"/>
          </a:xfrm>
        </p:spPr>
        <p:txBody>
          <a:bodyPr>
            <a:normAutofit fontScale="90000"/>
          </a:bodyPr>
          <a:lstStyle/>
          <a:p>
            <a:r>
              <a:rPr lang="en-US" dirty="0"/>
              <a:t>From TS 38.300 for Packet Error Rate</a:t>
            </a:r>
          </a:p>
        </p:txBody>
      </p:sp>
      <p:pic>
        <p:nvPicPr>
          <p:cNvPr id="5" name="Content Placeholder 4">
            <a:extLst>
              <a:ext uri="{FF2B5EF4-FFF2-40B4-BE49-F238E27FC236}">
                <a16:creationId xmlns:a16="http://schemas.microsoft.com/office/drawing/2014/main" id="{5BAE6ADC-9832-4321-9097-0C44AE6D40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8441" y="1534664"/>
            <a:ext cx="10415118" cy="4415562"/>
          </a:xfrm>
        </p:spPr>
      </p:pic>
    </p:spTree>
    <p:extLst>
      <p:ext uri="{BB962C8B-B14F-4D97-AF65-F5344CB8AC3E}">
        <p14:creationId xmlns:p14="http://schemas.microsoft.com/office/powerpoint/2010/main" val="10427647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mso-contentType ?>
<SharedContentType xmlns="Microsoft.SharePoint.Taxonomy.ContentTypeSync" SourceId="34c87397-5fc1-491e-85e7-d6110dbe9cbd"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1" ma:contentTypeDescription="Create a new document." ma:contentTypeScope="" ma:versionID="bf5b6dfe40594a597f924ebab9ccf77f">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e54ee902ccc92b28813cb13a70090926"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4:MediaServiceDateTaken" minOccurs="0"/>
                <xsd:element ref="ns5:SharedWithUsers" minOccurs="0"/>
                <xsd:element ref="ns5:SharedWithDetails" minOccurs="0"/>
                <xsd:element ref="ns5:SharingHintHash" minOccurs="0"/>
                <xsd:element ref="ns4:MediaServiceMetadata" minOccurs="0"/>
                <xsd:element ref="ns4:MediaServiceAutoTags" minOccurs="0"/>
                <xsd:element ref="ns4:MediaServiceGenerationTime" minOccurs="0"/>
                <xsd:element ref="ns4:MediaServiceEventHashCode" minOccurs="0"/>
                <xsd:element ref="ns4:MediaServiceOCR"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Metadata" ma:index="17" nillable="true" ma:displayName="MediaServiceMetadata" ma:description="" ma:hidden="true" ma:internalName="MediaServiceMetadata" ma:readOnly="true">
      <xsd:simpleType>
        <xsd:restriction base="dms:Note"/>
      </xsd:simpleType>
    </xsd:element>
    <xsd:element name="MediaServiceAutoTags" ma:index="18" nillable="true" ma:displayName="Tags" ma:internalName="MediaServiceAutoTag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element name="SharingHintHash" ma:index="16"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00DD4C1-981E-4605-BF64-D3AEE01EE06B}">
  <ds:schemaRefs>
    <ds:schemaRef ds:uri="http://schemas.microsoft.com/sharepoint/events"/>
  </ds:schemaRefs>
</ds:datastoreItem>
</file>

<file path=customXml/itemProps2.xml><?xml version="1.0" encoding="utf-8"?>
<ds:datastoreItem xmlns:ds="http://schemas.openxmlformats.org/officeDocument/2006/customXml" ds:itemID="{AC7E1210-DBD2-4B27-8D49-4C0F298AA6AF}">
  <ds:schemaRefs>
    <ds:schemaRef ds:uri="Microsoft.SharePoint.Taxonomy.ContentTypeSync"/>
  </ds:schemaRefs>
</ds:datastoreItem>
</file>

<file path=customXml/itemProps3.xml><?xml version="1.0" encoding="utf-8"?>
<ds:datastoreItem xmlns:ds="http://schemas.openxmlformats.org/officeDocument/2006/customXml" ds:itemID="{8C386FC3-3640-4512-89BD-A6A0C9491F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1D2F96F-1A8E-401F-85D7-71BD3B9B5473}">
  <ds:schemaRefs>
    <ds:schemaRef ds:uri="http://schemas.microsoft.com/office/2006/metadata/properties"/>
    <ds:schemaRef ds:uri="http://purl.org/dc/terms/"/>
    <ds:schemaRef ds:uri="http://schemas.microsoft.com/office/2006/documentManagement/types"/>
    <ds:schemaRef ds:uri="http://schemas.openxmlformats.org/package/2006/metadata/core-properties"/>
    <ds:schemaRef ds:uri="687e87d0-d0a8-4c48-8f94-14f0c67212c5"/>
    <ds:schemaRef ds:uri="http://schemas.microsoft.com/office/infopath/2007/PartnerControls"/>
    <ds:schemaRef ds:uri="http://purl.org/dc/elements/1.1/"/>
    <ds:schemaRef ds:uri="b4d06219-a142-4c5f-be55-53f74cb980c7"/>
    <ds:schemaRef ds:uri="71c5aaf6-e6ce-465b-b873-5148d2a4c105"/>
    <ds:schemaRef ds:uri="http://www.w3.org/XML/1998/namespace"/>
    <ds:schemaRef ds:uri="http://purl.org/dc/dcmitype/"/>
  </ds:schemaRefs>
</ds:datastoreItem>
</file>

<file path=customXml/itemProps5.xml><?xml version="1.0" encoding="utf-8"?>
<ds:datastoreItem xmlns:ds="http://schemas.openxmlformats.org/officeDocument/2006/customXml" ds:itemID="{2FA253E7-F4C8-4819-82FF-65FC0816F6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686</TotalTime>
  <Words>901</Words>
  <Application>Microsoft Office PowerPoint</Application>
  <PresentationFormat>Widescreen</PresentationFormat>
  <Paragraphs>48</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Calibri Light</vt:lpstr>
      <vt:lpstr>Nokia Pure Text Light</vt:lpstr>
      <vt:lpstr>Wingdings</vt:lpstr>
      <vt:lpstr>Office Theme</vt:lpstr>
      <vt:lpstr>3GPP TSG-SA WG1 Meeting #88      S1-193131 Reno, Nevada, USA, 18 - 22 November 2019   (revision of S1-19xxxx)   Title: Discussion on on network performance requirements in FS_eCAV Agenda Item:  Source: Nokia, Nokia Shanghai Bell, Vodafone, Bosch Contact: Betsy Covell betsy.covell@nokia.com  </vt:lpstr>
      <vt:lpstr>5G QoS characteristics as identified in TS 23.501</vt:lpstr>
      <vt:lpstr>Survival Time</vt:lpstr>
      <vt:lpstr>Adjustable PER example</vt:lpstr>
      <vt:lpstr>Other potential QoS enhancements</vt:lpstr>
      <vt:lpstr>Message vs Packet</vt:lpstr>
      <vt:lpstr>From TS 38.300 for Packet Error Rate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TSG-SA WG1 Meeting #88      S1-19xxxx Reno, Nevada, USA, 18 - 22 November 2019   (revision of S1-19xxxx)   Title: Discussion on on network performance requirements in FS_eCAV Agenda Item:  Source: Nokia, Nokia Shanghai Bell Contact: Betsy Covell betsy.covell@nokia.com</dc:title>
  <dc:creator>Covell, Betsy (Nokia - US/Naperville)</dc:creator>
  <cp:lastModifiedBy>Covell, Betsy (Nokia - US/Naperville)</cp:lastModifiedBy>
  <cp:revision>18</cp:revision>
  <dcterms:created xsi:type="dcterms:W3CDTF">2019-10-24T19:06:23Z</dcterms:created>
  <dcterms:modified xsi:type="dcterms:W3CDTF">2019-11-08T19:29:11Z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ies>
</file>