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590" r:id="rId4"/>
    <p:sldId id="583" r:id="rId5"/>
    <p:sldId id="584" r:id="rId6"/>
    <p:sldId id="582" r:id="rId7"/>
    <p:sldId id="585" r:id="rId8"/>
    <p:sldId id="586" r:id="rId9"/>
    <p:sldId id="587" r:id="rId10"/>
    <p:sldId id="589" r:id="rId11"/>
    <p:sldId id="588" r:id="rId12"/>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1" d="100"/>
          <a:sy n="81" d="100"/>
        </p:scale>
        <p:origin x="67"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ECC38-2134-473B-9814-386BA87C20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502764-3659-4634-9051-789F0C87C8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9722375-096A-4F70-B7C0-B54BC703C5D9}"/>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5" name="Footer Placeholder 4">
            <a:extLst>
              <a:ext uri="{FF2B5EF4-FFF2-40B4-BE49-F238E27FC236}">
                <a16:creationId xmlns:a16="http://schemas.microsoft.com/office/drawing/2014/main" id="{EBC0DCF3-89EF-4F2E-B6BB-28D1E78E53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DC6CF4-756E-42BC-A098-45F0DB78ED1F}"/>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842492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F1142-1A7F-4706-90DD-A13B623D96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DA55360-A16B-4643-8A8C-57DC9D65878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871E36-558E-4BE4-8480-198E87DB20B8}"/>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5" name="Footer Placeholder 4">
            <a:extLst>
              <a:ext uri="{FF2B5EF4-FFF2-40B4-BE49-F238E27FC236}">
                <a16:creationId xmlns:a16="http://schemas.microsoft.com/office/drawing/2014/main" id="{5933D471-A939-42FB-AA6D-7A18A0D112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476AF5-8859-4654-A6C3-1414C773FC18}"/>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4210669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7756C02-8519-47B5-AF49-874F2187427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F8A93C-6149-4297-8315-87EB595344D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D99911-276F-43DA-B40C-B40B34C63985}"/>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5" name="Footer Placeholder 4">
            <a:extLst>
              <a:ext uri="{FF2B5EF4-FFF2-40B4-BE49-F238E27FC236}">
                <a16:creationId xmlns:a16="http://schemas.microsoft.com/office/drawing/2014/main" id="{41517C5D-878A-4129-AB85-BC8934A3A1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F33EBA-C9F5-4E4C-9E17-8E2AF75DB44E}"/>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20379471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Page">
    <p:bg>
      <p:bgPr>
        <a:solidFill>
          <a:schemeClr val="tx2"/>
        </a:solidFill>
        <a:effectLst/>
      </p:bgPr>
    </p:bg>
    <p:spTree>
      <p:nvGrpSpPr>
        <p:cNvPr id="1" name=""/>
        <p:cNvGrpSpPr/>
        <p:nvPr/>
      </p:nvGrpSpPr>
      <p:grpSpPr>
        <a:xfrm>
          <a:off x="0" y="0"/>
          <a:ext cx="0" cy="0"/>
          <a:chOff x="0" y="0"/>
          <a:chExt cx="0" cy="0"/>
        </a:xfrm>
      </p:grpSpPr>
      <p:sp>
        <p:nvSpPr>
          <p:cNvPr id="9" name="Company"/>
          <p:cNvSpPr>
            <a:spLocks noGrp="1"/>
          </p:cNvSpPr>
          <p:nvPr>
            <p:ph type="body" sz="quarter" idx="14" hasCustomPrompt="1"/>
          </p:nvPr>
        </p:nvSpPr>
        <p:spPr>
          <a:xfrm>
            <a:off x="883200" y="5760000"/>
            <a:ext cx="10435200" cy="465600"/>
          </a:xfrm>
          <a:prstGeom prst="rect">
            <a:avLst/>
          </a:prstGeom>
          <a:ln>
            <a:noFill/>
          </a:ln>
        </p:spPr>
        <p:txBody>
          <a:bodyPr lIns="0" tIns="0" rIns="0" bIns="0" anchor="t" anchorCtr="0">
            <a:noAutofit/>
          </a:bodyPr>
          <a:lstStyle>
            <a:lvl1pPr marL="0" indent="0" algn="ctr">
              <a:spcBef>
                <a:spcPts val="0"/>
              </a:spcBef>
              <a:spcAft>
                <a:spcPts val="0"/>
              </a:spcAft>
              <a:buFontTx/>
              <a:buNone/>
              <a:defRPr sz="1067" baseline="0">
                <a:solidFill>
                  <a:schemeClr val="tx1"/>
                </a:solidFill>
                <a:latin typeface="SST Medium" panose="020B0604030504020204" pitchFamily="34" charset="0"/>
              </a:defRPr>
            </a:lvl1pPr>
            <a:lvl2pPr algn="ctr">
              <a:spcAft>
                <a:spcPts val="0"/>
              </a:spcAft>
              <a:buFontTx/>
              <a:buNone/>
              <a:defRPr sz="1333"/>
            </a:lvl2pPr>
            <a:lvl3pPr algn="ctr">
              <a:defRPr/>
            </a:lvl3pPr>
            <a:lvl4pPr algn="ctr">
              <a:defRPr/>
            </a:lvl4pPr>
            <a:lvl5pPr algn="ctr">
              <a:defRPr/>
            </a:lvl5pPr>
          </a:lstStyle>
          <a:p>
            <a:pPr lvl="0"/>
            <a:r>
              <a:rPr lang="en-US" altLang="ja-JP" noProof="0"/>
              <a:t>© Sony Mobile Communications</a:t>
            </a:r>
          </a:p>
        </p:txBody>
      </p:sp>
      <p:sp>
        <p:nvSpPr>
          <p:cNvPr id="13" name="Department"/>
          <p:cNvSpPr>
            <a:spLocks noGrp="1"/>
          </p:cNvSpPr>
          <p:nvPr>
            <p:ph type="body" sz="quarter" idx="13" hasCustomPrompt="1"/>
          </p:nvPr>
        </p:nvSpPr>
        <p:spPr>
          <a:xfrm>
            <a:off x="883200" y="4680000"/>
            <a:ext cx="10435200" cy="897600"/>
          </a:xfrm>
          <a:prstGeom prst="rect">
            <a:avLst/>
          </a:prstGeom>
          <a:ln>
            <a:noFill/>
          </a:ln>
        </p:spPr>
        <p:txBody>
          <a:bodyPr lIns="0" tIns="0" rIns="0" bIns="0" anchor="t" anchorCtr="0">
            <a:noAutofit/>
          </a:bodyPr>
          <a:lstStyle>
            <a:lvl1pPr marL="0" indent="0" algn="ctr">
              <a:spcBef>
                <a:spcPts val="0"/>
              </a:spcBef>
              <a:spcAft>
                <a:spcPts val="0"/>
              </a:spcAft>
              <a:buFontTx/>
              <a:buNone/>
              <a:defRPr sz="1400" baseline="0">
                <a:solidFill>
                  <a:schemeClr val="tx1"/>
                </a:solidFill>
                <a:latin typeface="SST Medium" panose="020B0604030504020204" pitchFamily="34" charset="0"/>
              </a:defRPr>
            </a:lvl1pPr>
            <a:lvl2pPr algn="ctr">
              <a:spcAft>
                <a:spcPts val="0"/>
              </a:spcAft>
              <a:buFontTx/>
              <a:buNone/>
              <a:defRPr sz="1333"/>
            </a:lvl2pPr>
            <a:lvl3pPr algn="ctr">
              <a:defRPr/>
            </a:lvl3pPr>
            <a:lvl4pPr algn="ctr">
              <a:defRPr/>
            </a:lvl4pPr>
            <a:lvl5pPr algn="ctr">
              <a:defRPr/>
            </a:lvl5pPr>
          </a:lstStyle>
          <a:p>
            <a:pPr lvl="0"/>
            <a:r>
              <a:rPr lang="en-US" altLang="ja-JP" noProof="0">
                <a:latin typeface="HelveticaNeueLT Pro 55 Roman" pitchFamily="34" charset="0"/>
              </a:rPr>
              <a:t>Department name</a:t>
            </a:r>
            <a:endParaRPr lang="en-US" altLang="ja-JP" noProof="0"/>
          </a:p>
        </p:txBody>
      </p:sp>
      <p:sp>
        <p:nvSpPr>
          <p:cNvPr id="12" name="SubTitle"/>
          <p:cNvSpPr>
            <a:spLocks noGrp="1" noChangeArrowheads="1"/>
          </p:cNvSpPr>
          <p:nvPr>
            <p:ph type="subTitle" idx="1" hasCustomPrompt="1"/>
          </p:nvPr>
        </p:nvSpPr>
        <p:spPr>
          <a:xfrm>
            <a:off x="883200" y="2880000"/>
            <a:ext cx="10435200" cy="1080000"/>
          </a:xfrm>
          <a:prstGeom prst="rect">
            <a:avLst/>
          </a:prstGeom>
        </p:spPr>
        <p:txBody>
          <a:bodyPr wrap="square" lIns="0" tIns="0" rIns="0" bIns="0">
            <a:noAutofit/>
          </a:bodyPr>
          <a:lstStyle>
            <a:lvl1pPr marL="0" indent="0" algn="ctr">
              <a:spcBef>
                <a:spcPts val="0"/>
              </a:spcBef>
              <a:buNone/>
              <a:defRPr sz="2000" b="1" baseline="0" smtClean="0">
                <a:solidFill>
                  <a:schemeClr val="tx1"/>
                </a:solidFill>
                <a:latin typeface="SST Medium" panose="020B0604030504020204" pitchFamily="34" charset="0"/>
              </a:defRPr>
            </a:lvl1pPr>
          </a:lstStyle>
          <a:p>
            <a:r>
              <a:rPr lang="en-US" altLang="ja-JP" noProof="0"/>
              <a:t>Add sub title</a:t>
            </a:r>
          </a:p>
        </p:txBody>
      </p:sp>
      <p:sp>
        <p:nvSpPr>
          <p:cNvPr id="11" name="MainTitle"/>
          <p:cNvSpPr>
            <a:spLocks noGrp="1" noChangeArrowheads="1"/>
          </p:cNvSpPr>
          <p:nvPr>
            <p:ph type="ctrTitle" hasCustomPrompt="1"/>
          </p:nvPr>
        </p:nvSpPr>
        <p:spPr>
          <a:xfrm>
            <a:off x="883200" y="1800000"/>
            <a:ext cx="10435200" cy="720000"/>
          </a:xfrm>
          <a:prstGeom prst="rect">
            <a:avLst/>
          </a:prstGeom>
        </p:spPr>
        <p:txBody>
          <a:bodyPr lIns="90000" tIns="0" rIns="90000" bIns="0" anchor="b" anchorCtr="0">
            <a:noAutofit/>
          </a:bodyPr>
          <a:lstStyle>
            <a:lvl1pPr algn="ctr">
              <a:defRPr sz="3200" b="1" baseline="0" smtClean="0">
                <a:solidFill>
                  <a:schemeClr val="tx1"/>
                </a:solidFill>
                <a:latin typeface="SST Heavy" panose="020B0904030504020204" pitchFamily="34" charset="0"/>
              </a:defRPr>
            </a:lvl1pPr>
          </a:lstStyle>
          <a:p>
            <a:r>
              <a:rPr lang="en-US" altLang="ja-JP" noProof="0"/>
              <a:t>Add main title</a:t>
            </a:r>
          </a:p>
        </p:txBody>
      </p:sp>
      <p:pic>
        <p:nvPicPr>
          <p:cNvPr id="14" name="Logo" descr="16_9_logo位置0902w"/>
          <p:cNvPicPr>
            <a:picLocks noChangeAspect="1" noChangeArrowheads="1"/>
          </p:cNvPicPr>
          <p:nvPr userDrawn="1"/>
        </p:nvPicPr>
        <p:blipFill rotWithShape="1">
          <a:blip r:embed="rId2" cstate="print">
            <a:lum bright="-100000"/>
            <a:extLst>
              <a:ext uri="{28A0092B-C50C-407E-A947-70E740481C1C}">
                <a14:useLocalDpi xmlns:a14="http://schemas.microsoft.com/office/drawing/2010/main"/>
              </a:ext>
            </a:extLst>
          </a:blip>
          <a:srcRect b="46816"/>
          <a:stretch/>
        </p:blipFill>
        <p:spPr bwMode="auto">
          <a:xfrm>
            <a:off x="334433" y="360000"/>
            <a:ext cx="1267200" cy="230400"/>
          </a:xfrm>
          <a:prstGeom prst="rect">
            <a:avLst/>
          </a:prstGeom>
          <a:noFill/>
          <a:ln w="9525">
            <a:noFill/>
            <a:miter lim="800000"/>
            <a:headEnd/>
            <a:tailEnd/>
          </a:ln>
        </p:spPr>
      </p:pic>
    </p:spTree>
    <p:extLst>
      <p:ext uri="{BB962C8B-B14F-4D97-AF65-F5344CB8AC3E}">
        <p14:creationId xmlns:p14="http://schemas.microsoft.com/office/powerpoint/2010/main" val="3084298716"/>
      </p:ext>
    </p:extLst>
  </p:cSld>
  <p:clrMapOvr>
    <a:masterClrMapping/>
  </p:clrMapOvr>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 name="Background"/>
          <p:cNvSpPr/>
          <p:nvPr userDrawn="1"/>
        </p:nvSpPr>
        <p:spPr bwMode="white">
          <a:xfrm>
            <a:off x="0" y="0"/>
            <a:ext cx="12192000" cy="6426000"/>
          </a:xfrm>
          <a:prstGeom prst="rect">
            <a:avLst/>
          </a:prstGeom>
          <a:solidFill>
            <a:srgbClr val="FFFFFF"/>
          </a:solidFill>
          <a:ln w="25400">
            <a:noFill/>
            <a:tailEnd type="none"/>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noProof="0">
              <a:solidFill>
                <a:schemeClr val="tx2"/>
              </a:solidFill>
            </a:endParaRPr>
          </a:p>
        </p:txBody>
      </p:sp>
      <p:sp>
        <p:nvSpPr>
          <p:cNvPr id="2" name="MainTitle"/>
          <p:cNvSpPr>
            <a:spLocks noGrp="1"/>
          </p:cNvSpPr>
          <p:nvPr>
            <p:ph type="title" hasCustomPrompt="1"/>
          </p:nvPr>
        </p:nvSpPr>
        <p:spPr bwMode="gray">
          <a:xfrm>
            <a:off x="334433" y="357719"/>
            <a:ext cx="10320000" cy="812800"/>
          </a:xfrm>
          <a:prstGeom prst="rect">
            <a:avLst/>
          </a:prstGeom>
        </p:spPr>
        <p:txBody>
          <a:bodyPr anchor="t"/>
          <a:lstStyle>
            <a:lvl1pPr>
              <a:defRPr baseline="0">
                <a:solidFill>
                  <a:schemeClr val="tx1"/>
                </a:solidFill>
              </a:defRPr>
            </a:lvl1pPr>
          </a:lstStyle>
          <a:p>
            <a:r>
              <a:rPr lang="en-US" noProof="0"/>
              <a:t>Add slide title</a:t>
            </a:r>
          </a:p>
        </p:txBody>
      </p:sp>
      <p:sp>
        <p:nvSpPr>
          <p:cNvPr id="6" name="MainContent"/>
          <p:cNvSpPr>
            <a:spLocks noGrp="1"/>
          </p:cNvSpPr>
          <p:nvPr>
            <p:ph sz="quarter" idx="10" hasCustomPrompt="1"/>
          </p:nvPr>
        </p:nvSpPr>
        <p:spPr bwMode="gray">
          <a:xfrm>
            <a:off x="334434" y="1367366"/>
            <a:ext cx="11523132" cy="4893735"/>
          </a:xfrm>
          <a:prstGeom prst="rect">
            <a:avLst/>
          </a:prstGeom>
        </p:spPr>
        <p:txBody>
          <a:bodyPr/>
          <a:lstStyle>
            <a:lvl1pPr>
              <a:buClr>
                <a:schemeClr val="bg1"/>
              </a:buClr>
              <a:defRPr>
                <a:solidFill>
                  <a:schemeClr val="tx1"/>
                </a:solidFill>
              </a:defRPr>
            </a:lvl1pPr>
            <a:lvl2pPr>
              <a:buClr>
                <a:schemeClr val="bg1"/>
              </a:buClr>
              <a:defRPr>
                <a:solidFill>
                  <a:schemeClr val="tx1"/>
                </a:solidFill>
              </a:defRPr>
            </a:lvl2pPr>
            <a:lvl3pPr>
              <a:buClr>
                <a:schemeClr val="bg1"/>
              </a:buClr>
              <a:defRPr>
                <a:solidFill>
                  <a:schemeClr val="tx1"/>
                </a:solidFill>
              </a:defRPr>
            </a:lvl3pPr>
            <a:lvl4pPr>
              <a:buClr>
                <a:schemeClr val="bg1"/>
              </a:buClr>
              <a:defRPr>
                <a:solidFill>
                  <a:schemeClr val="tx1"/>
                </a:solidFill>
              </a:defRPr>
            </a:lvl4pPr>
            <a:lvl5pPr>
              <a:buClr>
                <a:schemeClr val="bg1"/>
              </a:buClr>
              <a:defRPr>
                <a:solidFill>
                  <a:schemeClr val="tx1"/>
                </a:solidFill>
              </a:defRPr>
            </a:lvl5pPr>
          </a:lstStyle>
          <a:p>
            <a:pPr lvl="0"/>
            <a:r>
              <a:rPr lang="en-US" noProof="0"/>
              <a:t>Click to add text</a:t>
            </a:r>
          </a:p>
          <a:p>
            <a:pPr lvl="1"/>
            <a:r>
              <a:rPr lang="en-US" noProof="0"/>
              <a:t>Second level</a:t>
            </a:r>
          </a:p>
          <a:p>
            <a:pPr lvl="2"/>
            <a:r>
              <a:rPr lang="en-US" noProof="0"/>
              <a:t>Third level</a:t>
            </a:r>
          </a:p>
          <a:p>
            <a:pPr lvl="3"/>
            <a:r>
              <a:rPr lang="en-US" noProof="0"/>
              <a:t>Fourth level</a:t>
            </a:r>
          </a:p>
          <a:p>
            <a:pPr lvl="4"/>
            <a:r>
              <a:rPr lang="en-US" noProof="0"/>
              <a:t>Fifth level</a:t>
            </a:r>
          </a:p>
        </p:txBody>
      </p:sp>
      <p:pic>
        <p:nvPicPr>
          <p:cNvPr id="7" name="Logo" descr="16_9_logo位置0902w"/>
          <p:cNvPicPr>
            <a:picLocks noChangeAspect="1" noChangeArrowheads="1"/>
          </p:cNvPicPr>
          <p:nvPr userDrawn="1"/>
        </p:nvPicPr>
        <p:blipFill rotWithShape="1">
          <a:blip r:embed="rId2" cstate="print">
            <a:lum bright="-100000"/>
            <a:extLst>
              <a:ext uri="{28A0092B-C50C-407E-A947-70E740481C1C}">
                <a14:useLocalDpi xmlns:a14="http://schemas.microsoft.com/office/drawing/2010/main"/>
              </a:ext>
            </a:extLst>
          </a:blip>
          <a:srcRect/>
          <a:stretch/>
        </p:blipFill>
        <p:spPr bwMode="auto">
          <a:xfrm>
            <a:off x="10944000" y="192000"/>
            <a:ext cx="1056000" cy="192000"/>
          </a:xfrm>
          <a:prstGeom prst="rect">
            <a:avLst/>
          </a:prstGeom>
          <a:noFill/>
          <a:ln w="9525">
            <a:noFill/>
            <a:miter lim="800000"/>
            <a:headEnd/>
            <a:tailEnd/>
          </a:ln>
        </p:spPr>
      </p:pic>
    </p:spTree>
    <p:extLst>
      <p:ext uri="{BB962C8B-B14F-4D97-AF65-F5344CB8AC3E}">
        <p14:creationId xmlns:p14="http://schemas.microsoft.com/office/powerpoint/2010/main" val="2515528759"/>
      </p:ext>
    </p:extLst>
  </p:cSld>
  <p:clrMapOvr>
    <a:masterClrMapping/>
  </p:clrMapOvr>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 Two Columns">
    <p:spTree>
      <p:nvGrpSpPr>
        <p:cNvPr id="1" name=""/>
        <p:cNvGrpSpPr/>
        <p:nvPr/>
      </p:nvGrpSpPr>
      <p:grpSpPr>
        <a:xfrm>
          <a:off x="0" y="0"/>
          <a:ext cx="0" cy="0"/>
          <a:chOff x="0" y="0"/>
          <a:chExt cx="0" cy="0"/>
        </a:xfrm>
      </p:grpSpPr>
      <p:sp>
        <p:nvSpPr>
          <p:cNvPr id="3" name="BackgroundWhite"/>
          <p:cNvSpPr/>
          <p:nvPr userDrawn="1"/>
        </p:nvSpPr>
        <p:spPr bwMode="white">
          <a:xfrm>
            <a:off x="0" y="0"/>
            <a:ext cx="12192000" cy="6426000"/>
          </a:xfrm>
          <a:prstGeom prst="rect">
            <a:avLst/>
          </a:prstGeom>
          <a:solidFill>
            <a:srgbClr val="FFFFFF"/>
          </a:solidFill>
          <a:ln w="25400">
            <a:noFill/>
            <a:tailEnd type="none"/>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noProof="0">
              <a:solidFill>
                <a:schemeClr val="tx2"/>
              </a:solidFill>
            </a:endParaRPr>
          </a:p>
        </p:txBody>
      </p:sp>
      <p:sp>
        <p:nvSpPr>
          <p:cNvPr id="8" name="ContentAreaRight"/>
          <p:cNvSpPr>
            <a:spLocks noGrp="1"/>
          </p:cNvSpPr>
          <p:nvPr>
            <p:ph sz="quarter" idx="11" hasCustomPrompt="1"/>
          </p:nvPr>
        </p:nvSpPr>
        <p:spPr bwMode="gray">
          <a:xfrm>
            <a:off x="6239934" y="1367366"/>
            <a:ext cx="5617633" cy="4893735"/>
          </a:xfrm>
          <a:prstGeom prst="rect">
            <a:avLst/>
          </a:prstGeom>
        </p:spPr>
        <p:txBody>
          <a:bodyPr/>
          <a:lstStyle>
            <a:lvl1pPr>
              <a:buClr>
                <a:schemeClr val="bg1"/>
              </a:buClr>
              <a:defRPr>
                <a:solidFill>
                  <a:schemeClr val="tx1"/>
                </a:solidFill>
              </a:defRPr>
            </a:lvl1pPr>
            <a:lvl2pPr>
              <a:buClr>
                <a:schemeClr val="bg1"/>
              </a:buClr>
              <a:defRPr>
                <a:solidFill>
                  <a:schemeClr val="tx1"/>
                </a:solidFill>
              </a:defRPr>
            </a:lvl2pPr>
            <a:lvl3pPr>
              <a:buClr>
                <a:schemeClr val="bg1"/>
              </a:buClr>
              <a:defRPr>
                <a:solidFill>
                  <a:schemeClr val="tx1"/>
                </a:solidFill>
              </a:defRPr>
            </a:lvl3pPr>
            <a:lvl4pPr>
              <a:buClr>
                <a:schemeClr val="bg1"/>
              </a:buClr>
              <a:defRPr>
                <a:solidFill>
                  <a:schemeClr val="tx1"/>
                </a:solidFill>
              </a:defRPr>
            </a:lvl4pPr>
            <a:lvl5pPr>
              <a:buClr>
                <a:schemeClr val="bg1"/>
              </a:buClr>
              <a:defRPr>
                <a:solidFill>
                  <a:schemeClr val="tx1"/>
                </a:solidFill>
              </a:defRPr>
            </a:lvl5pPr>
          </a:lstStyle>
          <a:p>
            <a:pPr lvl="0"/>
            <a:r>
              <a:rPr lang="en-US" noProof="0"/>
              <a:t>Click to add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ContentAreaLeft"/>
          <p:cNvSpPr>
            <a:spLocks noGrp="1"/>
          </p:cNvSpPr>
          <p:nvPr>
            <p:ph sz="quarter" idx="10" hasCustomPrompt="1"/>
          </p:nvPr>
        </p:nvSpPr>
        <p:spPr bwMode="gray">
          <a:xfrm>
            <a:off x="334434" y="1367366"/>
            <a:ext cx="5617633" cy="4893735"/>
          </a:xfrm>
          <a:prstGeom prst="rect">
            <a:avLst/>
          </a:prstGeom>
        </p:spPr>
        <p:txBody>
          <a:bodyPr/>
          <a:lstStyle>
            <a:lvl1pPr>
              <a:buClr>
                <a:schemeClr val="bg1"/>
              </a:buClr>
              <a:defRPr baseline="0">
                <a:solidFill>
                  <a:schemeClr val="tx1"/>
                </a:solidFill>
              </a:defRPr>
            </a:lvl1pPr>
            <a:lvl2pPr>
              <a:buClr>
                <a:schemeClr val="bg1"/>
              </a:buClr>
              <a:defRPr>
                <a:solidFill>
                  <a:schemeClr val="tx1"/>
                </a:solidFill>
              </a:defRPr>
            </a:lvl2pPr>
            <a:lvl3pPr>
              <a:buClr>
                <a:schemeClr val="bg1"/>
              </a:buClr>
              <a:defRPr>
                <a:solidFill>
                  <a:schemeClr val="tx1"/>
                </a:solidFill>
              </a:defRPr>
            </a:lvl3pPr>
            <a:lvl4pPr>
              <a:buClr>
                <a:schemeClr val="bg1"/>
              </a:buClr>
              <a:defRPr>
                <a:solidFill>
                  <a:schemeClr val="tx1"/>
                </a:solidFill>
              </a:defRPr>
            </a:lvl4pPr>
            <a:lvl5pPr>
              <a:buClr>
                <a:schemeClr val="bg1"/>
              </a:buClr>
              <a:defRPr>
                <a:solidFill>
                  <a:schemeClr val="tx1"/>
                </a:solidFill>
              </a:defRPr>
            </a:lvl5pPr>
          </a:lstStyle>
          <a:p>
            <a:pPr lvl="0"/>
            <a:r>
              <a:rPr lang="en-US" noProof="0"/>
              <a:t>Click to add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MainTitle"/>
          <p:cNvSpPr>
            <a:spLocks noGrp="1"/>
          </p:cNvSpPr>
          <p:nvPr>
            <p:ph type="title" hasCustomPrompt="1"/>
          </p:nvPr>
        </p:nvSpPr>
        <p:spPr bwMode="gray">
          <a:xfrm>
            <a:off x="334433" y="357717"/>
            <a:ext cx="10320000" cy="812800"/>
          </a:xfrm>
          <a:prstGeom prst="rect">
            <a:avLst/>
          </a:prstGeom>
        </p:spPr>
        <p:txBody>
          <a:bodyPr anchor="t"/>
          <a:lstStyle>
            <a:lvl1pPr>
              <a:defRPr baseline="0">
                <a:solidFill>
                  <a:schemeClr val="tx1"/>
                </a:solidFill>
              </a:defRPr>
            </a:lvl1pPr>
          </a:lstStyle>
          <a:p>
            <a:r>
              <a:rPr lang="en-US" noProof="0"/>
              <a:t>Add slide title</a:t>
            </a:r>
          </a:p>
        </p:txBody>
      </p:sp>
      <p:pic>
        <p:nvPicPr>
          <p:cNvPr id="7" name="Logo" descr="16_9_logo位置0902w"/>
          <p:cNvPicPr>
            <a:picLocks noChangeAspect="1" noChangeArrowheads="1"/>
          </p:cNvPicPr>
          <p:nvPr userDrawn="1"/>
        </p:nvPicPr>
        <p:blipFill rotWithShape="1">
          <a:blip r:embed="rId2" cstate="print">
            <a:lum bright="-100000"/>
            <a:extLst>
              <a:ext uri="{28A0092B-C50C-407E-A947-70E740481C1C}">
                <a14:useLocalDpi xmlns:a14="http://schemas.microsoft.com/office/drawing/2010/main"/>
              </a:ext>
            </a:extLst>
          </a:blip>
          <a:srcRect/>
          <a:stretch/>
        </p:blipFill>
        <p:spPr bwMode="auto">
          <a:xfrm>
            <a:off x="10944000" y="192000"/>
            <a:ext cx="1056000" cy="192000"/>
          </a:xfrm>
          <a:prstGeom prst="rect">
            <a:avLst/>
          </a:prstGeom>
          <a:noFill/>
          <a:ln w="9525">
            <a:noFill/>
            <a:miter lim="800000"/>
            <a:headEnd/>
            <a:tailEnd/>
          </a:ln>
        </p:spPr>
      </p:pic>
    </p:spTree>
    <p:extLst>
      <p:ext uri="{BB962C8B-B14F-4D97-AF65-F5344CB8AC3E}">
        <p14:creationId xmlns:p14="http://schemas.microsoft.com/office/powerpoint/2010/main" val="15495940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White Page with Logo">
    <p:bg>
      <p:bgPr>
        <a:solidFill>
          <a:schemeClr val="bg2"/>
        </a:solidFill>
        <a:effectLst/>
      </p:bgPr>
    </p:bg>
    <p:spTree>
      <p:nvGrpSpPr>
        <p:cNvPr id="1" name=""/>
        <p:cNvGrpSpPr/>
        <p:nvPr/>
      </p:nvGrpSpPr>
      <p:grpSpPr>
        <a:xfrm>
          <a:off x="0" y="0"/>
          <a:ext cx="0" cy="0"/>
          <a:chOff x="0" y="0"/>
          <a:chExt cx="0" cy="0"/>
        </a:xfrm>
      </p:grpSpPr>
      <p:pic>
        <p:nvPicPr>
          <p:cNvPr id="3" name="Logo" descr="16_9_logo位置0902w"/>
          <p:cNvPicPr>
            <a:picLocks noChangeAspect="1" noChangeArrowheads="1"/>
          </p:cNvPicPr>
          <p:nvPr userDrawn="1"/>
        </p:nvPicPr>
        <p:blipFill rotWithShape="1">
          <a:blip r:embed="rId2" cstate="print">
            <a:lum bright="-100000"/>
            <a:extLst>
              <a:ext uri="{28A0092B-C50C-407E-A947-70E740481C1C}">
                <a14:useLocalDpi xmlns:a14="http://schemas.microsoft.com/office/drawing/2010/main"/>
              </a:ext>
            </a:extLst>
          </a:blip>
          <a:srcRect/>
          <a:stretch/>
        </p:blipFill>
        <p:spPr bwMode="auto">
          <a:xfrm>
            <a:off x="10944000" y="192000"/>
            <a:ext cx="1056000" cy="192000"/>
          </a:xfrm>
          <a:prstGeom prst="rect">
            <a:avLst/>
          </a:prstGeom>
          <a:noFill/>
          <a:ln w="9525">
            <a:noFill/>
            <a:miter lim="800000"/>
            <a:headEnd/>
            <a:tailEnd/>
          </a:ln>
        </p:spPr>
      </p:pic>
    </p:spTree>
    <p:extLst>
      <p:ext uri="{BB962C8B-B14F-4D97-AF65-F5344CB8AC3E}">
        <p14:creationId xmlns:p14="http://schemas.microsoft.com/office/powerpoint/2010/main" val="23769197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White Pag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96282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legal end note">
    <p:bg>
      <p:bgPr>
        <a:solidFill>
          <a:schemeClr val="tx2"/>
        </a:solidFill>
        <a:effectLst/>
      </p:bgPr>
    </p:bg>
    <p:spTree>
      <p:nvGrpSpPr>
        <p:cNvPr id="1" name=""/>
        <p:cNvGrpSpPr/>
        <p:nvPr/>
      </p:nvGrpSpPr>
      <p:grpSpPr>
        <a:xfrm>
          <a:off x="0" y="0"/>
          <a:ext cx="0" cy="0"/>
          <a:chOff x="0" y="0"/>
          <a:chExt cx="0" cy="0"/>
        </a:xfrm>
      </p:grpSpPr>
      <p:sp>
        <p:nvSpPr>
          <p:cNvPr id="6" name="TrademarkText"/>
          <p:cNvSpPr txBox="1"/>
          <p:nvPr userDrawn="1"/>
        </p:nvSpPr>
        <p:spPr bwMode="gray">
          <a:xfrm>
            <a:off x="480000" y="6009600"/>
            <a:ext cx="11232000" cy="720000"/>
          </a:xfrm>
          <a:prstGeom prst="rect">
            <a:avLst/>
          </a:prstGeom>
          <a:noFill/>
        </p:spPr>
        <p:txBody>
          <a:bodyPr wrap="none" lIns="0" tIns="0" rIns="0" bIns="0" rtlCol="0">
            <a:noAutofit/>
          </a:bodyPr>
          <a:lstStyle/>
          <a:p>
            <a:pPr algn="ctr">
              <a:lnSpc>
                <a:spcPts val="1333"/>
              </a:lnSpc>
              <a:spcBef>
                <a:spcPts val="0"/>
              </a:spcBef>
              <a:spcAft>
                <a:spcPts val="533"/>
              </a:spcAft>
            </a:pPr>
            <a:r>
              <a:rPr kumimoji="1" lang="en-US" altLang="ja-JP" sz="1000" b="0" i="0" noProof="1">
                <a:solidFill>
                  <a:schemeClr val="bg1"/>
                </a:solidFill>
                <a:latin typeface="SST" panose="020B0504030504020204" pitchFamily="34" charset="0"/>
                <a:ea typeface="メイリオ"/>
                <a:cs typeface="Arial" pitchFamily="34" charset="0"/>
              </a:rPr>
              <a:t>SONY is a registered trademark of Sony Corporation.</a:t>
            </a:r>
          </a:p>
          <a:p>
            <a:pPr algn="ctr">
              <a:lnSpc>
                <a:spcPts val="1333"/>
              </a:lnSpc>
              <a:spcBef>
                <a:spcPts val="0"/>
              </a:spcBef>
              <a:spcAft>
                <a:spcPts val="533"/>
              </a:spcAft>
            </a:pPr>
            <a:r>
              <a:rPr kumimoji="1" lang="en-US" altLang="ja-JP" sz="1000" b="0" i="0" noProof="1">
                <a:solidFill>
                  <a:schemeClr val="bg1"/>
                </a:solidFill>
                <a:latin typeface="SST" panose="020B0504030504020204" pitchFamily="34" charset="0"/>
                <a:ea typeface="メイリオ"/>
                <a:cs typeface="Arial" pitchFamily="34" charset="0"/>
              </a:rPr>
              <a:t>Names of Sony products and services are the registered trademarks and/or trademarks of Sony Corporation or its Group companies.</a:t>
            </a:r>
          </a:p>
          <a:p>
            <a:pPr algn="ctr">
              <a:lnSpc>
                <a:spcPts val="1333"/>
              </a:lnSpc>
              <a:spcBef>
                <a:spcPts val="0"/>
              </a:spcBef>
              <a:spcAft>
                <a:spcPts val="533"/>
              </a:spcAft>
            </a:pPr>
            <a:r>
              <a:rPr kumimoji="1" lang="en-US" altLang="ja-JP" sz="1000" b="0" i="0" noProof="1">
                <a:solidFill>
                  <a:schemeClr val="bg1"/>
                </a:solidFill>
                <a:latin typeface="SST" panose="020B0504030504020204" pitchFamily="34" charset="0"/>
                <a:ea typeface="メイリオ"/>
                <a:cs typeface="Arial" pitchFamily="34" charset="0"/>
              </a:rPr>
              <a:t>Other company names and product names are registered trademarks and/or trademarks of the respective companies.</a:t>
            </a:r>
          </a:p>
        </p:txBody>
      </p:sp>
      <p:pic>
        <p:nvPicPr>
          <p:cNvPr id="3" name="Logo"/>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296000" y="2879704"/>
            <a:ext cx="3600000" cy="1044000"/>
          </a:xfrm>
          <a:prstGeom prst="rect">
            <a:avLst/>
          </a:prstGeom>
        </p:spPr>
      </p:pic>
    </p:spTree>
    <p:extLst>
      <p:ext uri="{BB962C8B-B14F-4D97-AF65-F5344CB8AC3E}">
        <p14:creationId xmlns:p14="http://schemas.microsoft.com/office/powerpoint/2010/main" val="3420996098"/>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4F862-D7AE-4B62-A6D8-8AC94833A9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1E8B0E-F454-406F-A440-61C0611EEA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6368BA-03AE-4555-A231-F5D57A85AE0D}"/>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5" name="Footer Placeholder 4">
            <a:extLst>
              <a:ext uri="{FF2B5EF4-FFF2-40B4-BE49-F238E27FC236}">
                <a16:creationId xmlns:a16="http://schemas.microsoft.com/office/drawing/2014/main" id="{86D44E0A-5890-4F99-8A76-014652246A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8160F8-52E0-4CCA-BD77-205A3A374C17}"/>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385250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305F1-03D5-4301-98CF-48A50F942E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ACD5CE9-0110-4654-9590-624E2A683B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6DE7A5-BC98-4D00-B046-80B07BD7C0E9}"/>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5" name="Footer Placeholder 4">
            <a:extLst>
              <a:ext uri="{FF2B5EF4-FFF2-40B4-BE49-F238E27FC236}">
                <a16:creationId xmlns:a16="http://schemas.microsoft.com/office/drawing/2014/main" id="{AC4C41B1-0B62-4872-8398-633887F8DD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20DDFA-DDAC-4615-AE5B-036A128C5E6A}"/>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3225588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0FB38-7058-4CB1-A457-89CB75E433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F0F318-811A-437D-9784-4D1259A828C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AF34A3-4A51-413C-A482-021A26E9B2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CD4FE6-E7CA-45CD-8659-ECA74BA8B85D}"/>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6" name="Footer Placeholder 5">
            <a:extLst>
              <a:ext uri="{FF2B5EF4-FFF2-40B4-BE49-F238E27FC236}">
                <a16:creationId xmlns:a16="http://schemas.microsoft.com/office/drawing/2014/main" id="{FC0FC5A7-CBBE-4946-9797-C099E12AD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1CCDBF-88A3-48C6-A49B-E8C68753FC52}"/>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216778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B6F6-2316-4DF5-B568-B1C1F24BEF3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B65CB9-4CBE-4A4F-9560-1C17E79B0B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C7ABC7C-8A7A-4300-82FB-0FDD5C4BBE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38AD52-8DFE-47FE-B8C1-CEACDC86F3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36CF9E-269D-42D9-8BA7-8EE2374265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60E04-3289-49AD-BF95-12805E85F80A}"/>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8" name="Footer Placeholder 7">
            <a:extLst>
              <a:ext uri="{FF2B5EF4-FFF2-40B4-BE49-F238E27FC236}">
                <a16:creationId xmlns:a16="http://schemas.microsoft.com/office/drawing/2014/main" id="{A5F8F92E-3323-4ECC-B5AE-A569C541F08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E2B51CC-AC39-4B69-AAE5-9E105EE95872}"/>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196584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88E09-D718-4277-BFCE-58F007AD891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CBF291B-1A62-4001-9E43-05E0EA54D43E}"/>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4" name="Footer Placeholder 3">
            <a:extLst>
              <a:ext uri="{FF2B5EF4-FFF2-40B4-BE49-F238E27FC236}">
                <a16:creationId xmlns:a16="http://schemas.microsoft.com/office/drawing/2014/main" id="{ADC714D1-ECE9-48AD-9676-38EDB854C1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EE054C7-9797-4F69-882C-3B6981FF04EC}"/>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478237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704E30-4E9E-4BAB-AF5C-B50C16CDA6EA}"/>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3" name="Footer Placeholder 2">
            <a:extLst>
              <a:ext uri="{FF2B5EF4-FFF2-40B4-BE49-F238E27FC236}">
                <a16:creationId xmlns:a16="http://schemas.microsoft.com/office/drawing/2014/main" id="{BD9AA9C8-AD11-47B0-96ED-9EE425912F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A7BEE0-C773-416A-915D-40567A7B9230}"/>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4190302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BC931-4455-48E5-8211-E529D76189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98FE87-531A-4344-8839-3244AE9EDB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71EFD83-5B0D-4DBD-91B2-1C99CC0E85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BFF091-9E08-4A99-9B22-B359EFAF2EF7}"/>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6" name="Footer Placeholder 5">
            <a:extLst>
              <a:ext uri="{FF2B5EF4-FFF2-40B4-BE49-F238E27FC236}">
                <a16:creationId xmlns:a16="http://schemas.microsoft.com/office/drawing/2014/main" id="{E35FCBB4-A84D-45A4-942E-C21031291C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4F24ED-5AF8-4C88-B3C3-0F5F36403221}"/>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1340029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AF078-7DBD-4B5B-A3CB-AB30BDC307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55FFA73-7DE8-452A-ADDC-B76F08A58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403BF0A-5F0E-4B31-B5D9-87E097153B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06115-1583-4291-8325-7943B1A9F042}"/>
              </a:ext>
            </a:extLst>
          </p:cNvPr>
          <p:cNvSpPr>
            <a:spLocks noGrp="1"/>
          </p:cNvSpPr>
          <p:nvPr>
            <p:ph type="dt" sz="half" idx="10"/>
          </p:nvPr>
        </p:nvSpPr>
        <p:spPr/>
        <p:txBody>
          <a:bodyPr/>
          <a:lstStyle/>
          <a:p>
            <a:fld id="{F8F1760A-6B5A-41CD-ABEA-C38B3211202A}" type="datetimeFigureOut">
              <a:rPr lang="en-US" smtClean="0"/>
              <a:t>11/8/2019</a:t>
            </a:fld>
            <a:endParaRPr lang="en-US"/>
          </a:p>
        </p:txBody>
      </p:sp>
      <p:sp>
        <p:nvSpPr>
          <p:cNvPr id="6" name="Footer Placeholder 5">
            <a:extLst>
              <a:ext uri="{FF2B5EF4-FFF2-40B4-BE49-F238E27FC236}">
                <a16:creationId xmlns:a16="http://schemas.microsoft.com/office/drawing/2014/main" id="{B9785D16-E4AA-42E2-A1D6-59B3608ADA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FDC5E2-C1F3-4200-B5FC-63B1614DEE10}"/>
              </a:ext>
            </a:extLst>
          </p:cNvPr>
          <p:cNvSpPr>
            <a:spLocks noGrp="1"/>
          </p:cNvSpPr>
          <p:nvPr>
            <p:ph type="sldNum" sz="quarter" idx="12"/>
          </p:nvPr>
        </p:nvSpPr>
        <p:spPr/>
        <p:txBody>
          <a:bodyPr/>
          <a:lstStyle/>
          <a:p>
            <a:fld id="{794D9F23-11DD-4783-9347-DF66D8BB5B28}" type="slidenum">
              <a:rPr lang="en-US" smtClean="0"/>
              <a:t>‹#›</a:t>
            </a:fld>
            <a:endParaRPr lang="en-US"/>
          </a:p>
        </p:txBody>
      </p:sp>
    </p:spTree>
    <p:extLst>
      <p:ext uri="{BB962C8B-B14F-4D97-AF65-F5344CB8AC3E}">
        <p14:creationId xmlns:p14="http://schemas.microsoft.com/office/powerpoint/2010/main" val="265120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F2A87D-ED8D-4DA2-9439-1E6ADCB3FB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E8E9CD1-52D6-4250-8538-9DF3668A85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6D8947-05F3-45B6-AC83-0EA33A95AB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F1760A-6B5A-41CD-ABEA-C38B3211202A}" type="datetimeFigureOut">
              <a:rPr lang="en-US" smtClean="0"/>
              <a:t>11/8/2019</a:t>
            </a:fld>
            <a:endParaRPr lang="en-US"/>
          </a:p>
        </p:txBody>
      </p:sp>
      <p:sp>
        <p:nvSpPr>
          <p:cNvPr id="5" name="Footer Placeholder 4">
            <a:extLst>
              <a:ext uri="{FF2B5EF4-FFF2-40B4-BE49-F238E27FC236}">
                <a16:creationId xmlns:a16="http://schemas.microsoft.com/office/drawing/2014/main" id="{3191788B-575A-4E82-8897-62A648DC5B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6ED8B3C-A5CB-4CC9-A6E8-C835BF42DD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4D9F23-11DD-4783-9347-DF66D8BB5B28}" type="slidenum">
              <a:rPr lang="en-US" smtClean="0"/>
              <a:t>‹#›</a:t>
            </a:fld>
            <a:endParaRPr lang="en-US"/>
          </a:p>
        </p:txBody>
      </p:sp>
    </p:spTree>
    <p:extLst>
      <p:ext uri="{BB962C8B-B14F-4D97-AF65-F5344CB8AC3E}">
        <p14:creationId xmlns:p14="http://schemas.microsoft.com/office/powerpoint/2010/main" val="2194103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3" name="SecurityClearanceArea" descr="&lt;SEC_CurrentName&gt;" title="&lt;SEC_CurrentName&gt;"/>
          <p:cNvSpPr/>
          <p:nvPr userDrawn="1"/>
        </p:nvSpPr>
        <p:spPr bwMode="invGray">
          <a:xfrm>
            <a:off x="10896000" y="6423616"/>
            <a:ext cx="1296000" cy="431800"/>
          </a:xfrm>
          <a:prstGeom prst="rect">
            <a:avLst/>
          </a:prstGeom>
          <a:solidFill>
            <a:srgbClr val="CD0921"/>
          </a:solidFill>
          <a:ln w="25400">
            <a:noFill/>
            <a:tailEnd type="none"/>
          </a:ln>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tIns="0" bIns="0" rtlCol="0" anchor="ctr">
            <a:noAutofit/>
          </a:bodyPr>
          <a:lstStyle/>
          <a:p>
            <a:pPr algn="ctr" rtl="0"/>
            <a:r>
              <a:rPr lang="en-US" sz="1067" b="0" i="0" u="none" strike="noStrike" kern="1200" baseline="0" noProof="0" dirty="0">
                <a:solidFill>
                  <a:schemeClr val="bg2"/>
                </a:solidFill>
                <a:latin typeface="SST Medium" panose="020B0604030504020204" pitchFamily="34" charset="0"/>
                <a:ea typeface="+mn-ea"/>
                <a:cs typeface="Arial" panose="020B0604020202020204" pitchFamily="34" charset="0"/>
              </a:rPr>
              <a:t>Confidential</a:t>
            </a:r>
          </a:p>
        </p:txBody>
      </p:sp>
      <p:sp>
        <p:nvSpPr>
          <p:cNvPr id="15" name="MainContentArea"/>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xtFooterDocumentLabel"/>
          <p:cNvSpPr txBox="1"/>
          <p:nvPr userDrawn="1"/>
        </p:nvSpPr>
        <p:spPr>
          <a:xfrm>
            <a:off x="1305561" y="6572577"/>
            <a:ext cx="465575" cy="143565"/>
          </a:xfrm>
          <a:prstGeom prst="rect">
            <a:avLst/>
          </a:prstGeom>
          <a:noFill/>
        </p:spPr>
        <p:txBody>
          <a:bodyPr vert="horz" wrap="square" lIns="0" tIns="0" rIns="0" bIns="0" rtlCol="0">
            <a:spAutoFit/>
          </a:bodyPr>
          <a:lstStyle/>
          <a:p>
            <a:r>
              <a:rPr lang="en-US" sz="933" b="0" noProof="0">
                <a:solidFill>
                  <a:srgbClr val="7F7F7F"/>
                </a:solidFill>
                <a:latin typeface="SST" panose="020B0504030504020204" pitchFamily="34" charset="0"/>
              </a:rPr>
              <a:t>Doc. Nr:</a:t>
            </a:r>
          </a:p>
        </p:txBody>
      </p:sp>
      <p:sp>
        <p:nvSpPr>
          <p:cNvPr id="18" name="txtFooterPageNr"/>
          <p:cNvSpPr txBox="1"/>
          <p:nvPr userDrawn="1"/>
        </p:nvSpPr>
        <p:spPr>
          <a:xfrm>
            <a:off x="133898" y="6573291"/>
            <a:ext cx="249597" cy="143565"/>
          </a:xfrm>
          <a:prstGeom prst="rect">
            <a:avLst/>
          </a:prstGeom>
          <a:noFill/>
        </p:spPr>
        <p:txBody>
          <a:bodyPr vert="horz" wrap="square" lIns="0" tIns="0" rIns="0" bIns="0" rtlCol="0">
            <a:spAutoFit/>
          </a:bodyPr>
          <a:lstStyle/>
          <a:p>
            <a:pPr algn="ctr"/>
            <a:fld id="{C5BA12AE-D2BF-4D30-921A-29286DBC2A01}" type="slidenum">
              <a:rPr lang="en-US" sz="933" b="0" noProof="0" smtClean="0">
                <a:solidFill>
                  <a:srgbClr val="7F7F7F"/>
                </a:solidFill>
                <a:latin typeface="SST" panose="020B0504030504020204" pitchFamily="34" charset="0"/>
              </a:rPr>
              <a:pPr algn="ctr"/>
              <a:t>‹#›</a:t>
            </a:fld>
            <a:endParaRPr lang="en-US" sz="933" b="0" noProof="0">
              <a:solidFill>
                <a:srgbClr val="7F7F7F"/>
              </a:solidFill>
              <a:latin typeface="SST" panose="020B0504030504020204" pitchFamily="34" charset="0"/>
            </a:endParaRPr>
          </a:p>
        </p:txBody>
      </p:sp>
      <p:sp>
        <p:nvSpPr>
          <p:cNvPr id="16" name="txtFooterDocId" descr="&lt;CAT_ApprovalInformation_DocumentNumber&gt;" title="&lt;CAT_ApprovalInformation_DocumentNumber&gt;"/>
          <p:cNvSpPr txBox="1"/>
          <p:nvPr userDrawn="1"/>
        </p:nvSpPr>
        <p:spPr>
          <a:xfrm>
            <a:off x="1778234" y="6578509"/>
            <a:ext cx="670385" cy="143565"/>
          </a:xfrm>
          <a:prstGeom prst="rect">
            <a:avLst/>
          </a:prstGeom>
          <a:noFill/>
        </p:spPr>
        <p:txBody>
          <a:bodyPr vert="horz" wrap="square" lIns="0" tIns="0" rIns="0" bIns="0" rtlCol="0">
            <a:spAutoFit/>
          </a:bodyPr>
          <a:lstStyle/>
          <a:p>
            <a:r>
              <a:rPr lang="en-US" sz="933" b="0" baseline="0" noProof="0">
                <a:solidFill>
                  <a:srgbClr val="7F7F7F"/>
                </a:solidFill>
                <a:latin typeface="SST" panose="020B0504030504020204" pitchFamily="34" charset="0"/>
              </a:rPr>
              <a:t> </a:t>
            </a:r>
            <a:endParaRPr lang="en-US" sz="933" b="0" noProof="0">
              <a:solidFill>
                <a:srgbClr val="7F7F7F"/>
              </a:solidFill>
              <a:latin typeface="SST" panose="020B0504030504020204" pitchFamily="34" charset="0"/>
            </a:endParaRPr>
          </a:p>
        </p:txBody>
      </p:sp>
      <p:sp>
        <p:nvSpPr>
          <p:cNvPr id="19" name="txtFooterRevisionLabel"/>
          <p:cNvSpPr txBox="1"/>
          <p:nvPr userDrawn="1"/>
        </p:nvSpPr>
        <p:spPr>
          <a:xfrm>
            <a:off x="2680548" y="6572577"/>
            <a:ext cx="259080" cy="143565"/>
          </a:xfrm>
          <a:prstGeom prst="rect">
            <a:avLst/>
          </a:prstGeom>
          <a:noFill/>
        </p:spPr>
        <p:txBody>
          <a:bodyPr vert="horz" wrap="square" lIns="0" tIns="0" rIns="0" bIns="0" rtlCol="0">
            <a:spAutoFit/>
          </a:bodyPr>
          <a:lstStyle/>
          <a:p>
            <a:r>
              <a:rPr lang="en-US" sz="933" b="0" noProof="0">
                <a:solidFill>
                  <a:srgbClr val="7F7F7F"/>
                </a:solidFill>
                <a:latin typeface="SST" panose="020B0504030504020204" pitchFamily="34" charset="0"/>
              </a:rPr>
              <a:t>Rev.</a:t>
            </a:r>
          </a:p>
        </p:txBody>
      </p:sp>
      <p:sp>
        <p:nvSpPr>
          <p:cNvPr id="20" name="txtFooterRevision" descr="&lt;SYS_VersionNum&gt;" title="&lt;SYS_VersionNum&gt;"/>
          <p:cNvSpPr txBox="1"/>
          <p:nvPr userDrawn="1"/>
        </p:nvSpPr>
        <p:spPr>
          <a:xfrm>
            <a:off x="2946403" y="6572578"/>
            <a:ext cx="259080" cy="143565"/>
          </a:xfrm>
          <a:prstGeom prst="rect">
            <a:avLst/>
          </a:prstGeom>
          <a:noFill/>
        </p:spPr>
        <p:txBody>
          <a:bodyPr vert="horz" wrap="square" lIns="0" tIns="0" rIns="0" bIns="0" rtlCol="0">
            <a:spAutoFit/>
          </a:bodyPr>
          <a:lstStyle/>
          <a:p>
            <a:r>
              <a:rPr lang="en-US" sz="933" b="0" noProof="0">
                <a:solidFill>
                  <a:srgbClr val="7F7F7F"/>
                </a:solidFill>
                <a:latin typeface="SST" panose="020B0504030504020204" pitchFamily="34" charset="0"/>
              </a:rPr>
              <a:t> </a:t>
            </a:r>
          </a:p>
        </p:txBody>
      </p:sp>
      <p:sp>
        <p:nvSpPr>
          <p:cNvPr id="22" name="txtFooterDocTitle" descr="&lt;SYS_Name&gt;" title="&lt;SYS_Name&gt;"/>
          <p:cNvSpPr txBox="1"/>
          <p:nvPr userDrawn="1"/>
        </p:nvSpPr>
        <p:spPr>
          <a:xfrm>
            <a:off x="3615267" y="6572578"/>
            <a:ext cx="6905412" cy="143565"/>
          </a:xfrm>
          <a:prstGeom prst="rect">
            <a:avLst/>
          </a:prstGeom>
          <a:noFill/>
        </p:spPr>
        <p:txBody>
          <a:bodyPr vert="horz" wrap="square" lIns="0" tIns="0" rIns="0" bIns="0" rtlCol="0">
            <a:spAutoFit/>
          </a:bodyPr>
          <a:lstStyle/>
          <a:p>
            <a:endParaRPr lang="en-US" sz="933" b="0" noProof="0">
              <a:solidFill>
                <a:srgbClr val="7F7F7F"/>
              </a:solidFill>
              <a:latin typeface="SST" panose="020B0504030504020204" pitchFamily="34" charset="0"/>
            </a:endParaRPr>
          </a:p>
        </p:txBody>
      </p:sp>
      <p:sp>
        <p:nvSpPr>
          <p:cNvPr id="4" name="MainTitle"/>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en-US" noProof="0"/>
              <a:t>Click to edit Master title style</a:t>
            </a:r>
          </a:p>
        </p:txBody>
      </p:sp>
      <p:cxnSp>
        <p:nvCxnSpPr>
          <p:cNvPr id="3" name="Separator"/>
          <p:cNvCxnSpPr/>
          <p:nvPr userDrawn="1"/>
        </p:nvCxnSpPr>
        <p:spPr>
          <a:xfrm>
            <a:off x="440983" y="6547698"/>
            <a:ext cx="0" cy="209039"/>
          </a:xfrm>
          <a:prstGeom prst="line">
            <a:avLst/>
          </a:prstGeom>
          <a:ln w="3175">
            <a:solidFill>
              <a:schemeClr val="bg1">
                <a:lumMod val="60000"/>
                <a:lumOff val="40000"/>
              </a:schemeClr>
            </a:solidFill>
            <a:tailEnd type="none"/>
          </a:ln>
        </p:spPr>
        <p:style>
          <a:lnRef idx="1">
            <a:schemeClr val="dk1"/>
          </a:lnRef>
          <a:fillRef idx="0">
            <a:schemeClr val="dk1"/>
          </a:fillRef>
          <a:effectRef idx="0">
            <a:schemeClr val="dk1"/>
          </a:effectRef>
          <a:fontRef idx="minor">
            <a:schemeClr val="tx1"/>
          </a:fontRef>
        </p:style>
      </p:cxnSp>
      <p:sp>
        <p:nvSpPr>
          <p:cNvPr id="14" name="txtFooterDate" descr="&lt;SYS_ModifyDate_formatted&gt;" title="&lt;SYS_ModifyDate_formatted&gt;"/>
          <p:cNvSpPr txBox="1"/>
          <p:nvPr userDrawn="1"/>
        </p:nvSpPr>
        <p:spPr>
          <a:xfrm>
            <a:off x="513589" y="6568250"/>
            <a:ext cx="705612" cy="143565"/>
          </a:xfrm>
          <a:prstGeom prst="rect">
            <a:avLst/>
          </a:prstGeom>
          <a:noFill/>
        </p:spPr>
        <p:txBody>
          <a:bodyPr vert="horz" wrap="square" lIns="0" tIns="0" rIns="0" bIns="0" rtlCol="0">
            <a:spAutoFit/>
          </a:bodyPr>
          <a:lstStyle>
            <a:defPPr>
              <a:defRPr lang="en-US"/>
            </a:defPPr>
            <a:lvl1pPr>
              <a:defRPr sz="700" b="0" baseline="0">
                <a:solidFill>
                  <a:srgbClr val="7F7F7F"/>
                </a:solidFill>
                <a:latin typeface="SST" panose="020B0504030504020204" pitchFamily="34" charset="0"/>
              </a:defRPr>
            </a:lvl1pPr>
          </a:lstStyle>
          <a:p>
            <a:pPr lvl="0"/>
            <a:r>
              <a:rPr lang="en-US" sz="933" noProof="0">
                <a:solidFill>
                  <a:schemeClr val="tx1">
                    <a:lumMod val="50000"/>
                    <a:lumOff val="50000"/>
                  </a:schemeClr>
                </a:solidFill>
              </a:rPr>
              <a:t> </a:t>
            </a:r>
          </a:p>
        </p:txBody>
      </p:sp>
    </p:spTree>
    <p:extLst>
      <p:ext uri="{BB962C8B-B14F-4D97-AF65-F5344CB8AC3E}">
        <p14:creationId xmlns:p14="http://schemas.microsoft.com/office/powerpoint/2010/main" val="17316106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sldNum="0" hdr="0" ftr="0" dt="0"/>
  <p:txStyles>
    <p:titleStyle>
      <a:lvl1pPr algn="l" defTabSz="1140507" rtl="0" eaLnBrk="1" latinLnBrk="0" hangingPunct="1">
        <a:lnSpc>
          <a:spcPts val="3200"/>
        </a:lnSpc>
        <a:spcBef>
          <a:spcPct val="0"/>
        </a:spcBef>
        <a:buNone/>
        <a:defRPr sz="3200" b="1" kern="1200" baseline="0">
          <a:solidFill>
            <a:schemeClr val="tx1"/>
          </a:solidFill>
          <a:latin typeface="SST Heavy" panose="020B0904030504020204" pitchFamily="34" charset="0"/>
          <a:ea typeface="+mj-ea"/>
          <a:cs typeface="+mj-cs"/>
        </a:defRPr>
      </a:lvl1pPr>
    </p:titleStyle>
    <p:bodyStyle>
      <a:lvl1pPr marL="287961" indent="-287961" algn="l" defTabSz="1140507" rtl="0" eaLnBrk="1" latinLnBrk="0" hangingPunct="1">
        <a:spcBef>
          <a:spcPts val="800"/>
        </a:spcBef>
        <a:buClr>
          <a:schemeClr val="bg1"/>
        </a:buClr>
        <a:buFont typeface="HelveticaNeueLT Pro 45 Lt" pitchFamily="34" charset="0"/>
        <a:buChar char="•"/>
        <a:defRPr sz="2800" kern="1200" baseline="0">
          <a:solidFill>
            <a:schemeClr val="tx1"/>
          </a:solidFill>
          <a:latin typeface="SST Medium" panose="020B0604030504020204" pitchFamily="34" charset="0"/>
          <a:ea typeface="+mn-ea"/>
          <a:cs typeface="+mn-cs"/>
        </a:defRPr>
      </a:lvl1pPr>
      <a:lvl2pPr marL="623912" indent="-239967" algn="l" defTabSz="1140507" rtl="0" eaLnBrk="1" latinLnBrk="0" hangingPunct="1">
        <a:spcBef>
          <a:spcPts val="533"/>
        </a:spcBef>
        <a:buClr>
          <a:schemeClr val="bg1"/>
        </a:buClr>
        <a:buFont typeface="HelveticaNeueLT Pro 45 Lt" pitchFamily="34" charset="0"/>
        <a:buChar char="•"/>
        <a:defRPr sz="2400" kern="1200">
          <a:solidFill>
            <a:schemeClr val="tx1"/>
          </a:solidFill>
          <a:latin typeface="SST Medium" panose="020B0604030504020204" pitchFamily="34" charset="0"/>
          <a:ea typeface="+mn-ea"/>
          <a:cs typeface="+mn-cs"/>
        </a:defRPr>
      </a:lvl2pPr>
      <a:lvl3pPr marL="959867" indent="-239967" algn="l" defTabSz="1140507" rtl="0" eaLnBrk="1" latinLnBrk="0" hangingPunct="1">
        <a:spcBef>
          <a:spcPts val="400"/>
        </a:spcBef>
        <a:buClr>
          <a:schemeClr val="bg1"/>
        </a:buClr>
        <a:buFont typeface="HelveticaNeueLT Pro 45 Lt" pitchFamily="34" charset="0"/>
        <a:buChar char="•"/>
        <a:defRPr sz="2400" kern="1200">
          <a:solidFill>
            <a:schemeClr val="tx1"/>
          </a:solidFill>
          <a:latin typeface="SST Medium" panose="020B0604030504020204" pitchFamily="34" charset="0"/>
          <a:ea typeface="+mn-ea"/>
          <a:cs typeface="+mn-cs"/>
        </a:defRPr>
      </a:lvl3pPr>
      <a:lvl4pPr marL="1295821" indent="-239967" algn="l" defTabSz="1140507" rtl="0" eaLnBrk="1" latinLnBrk="0" hangingPunct="1">
        <a:spcBef>
          <a:spcPts val="400"/>
        </a:spcBef>
        <a:buClr>
          <a:schemeClr val="bg1"/>
        </a:buClr>
        <a:buFont typeface="HelveticaNeueLT Pro 45 Lt" pitchFamily="34" charset="0"/>
        <a:buChar char="•"/>
        <a:defRPr sz="2000" kern="1200">
          <a:solidFill>
            <a:schemeClr val="tx1"/>
          </a:solidFill>
          <a:latin typeface="SST Medium" panose="020B0604030504020204" pitchFamily="34" charset="0"/>
          <a:ea typeface="+mn-ea"/>
          <a:cs typeface="+mn-cs"/>
        </a:defRPr>
      </a:lvl4pPr>
      <a:lvl5pPr marL="1631774" indent="-239967" algn="l" defTabSz="1140507" rtl="0" eaLnBrk="1" latinLnBrk="0" hangingPunct="1">
        <a:spcBef>
          <a:spcPts val="400"/>
        </a:spcBef>
        <a:buClr>
          <a:schemeClr val="bg1"/>
        </a:buClr>
        <a:buFont typeface="HelveticaNeueLT Pro 45 Lt" pitchFamily="34" charset="0"/>
        <a:buChar char="•"/>
        <a:defRPr sz="2000" kern="1200">
          <a:solidFill>
            <a:schemeClr val="tx1"/>
          </a:solidFill>
          <a:latin typeface="SST Medium" panose="020B0604030504020204" pitchFamily="34" charset="0"/>
          <a:ea typeface="+mn-ea"/>
          <a:cs typeface="+mn-cs"/>
        </a:defRPr>
      </a:lvl5pPr>
      <a:lvl6pPr marL="3136398" indent="-285128" algn="l" defTabSz="1140507" rtl="0" eaLnBrk="1" latinLnBrk="0" hangingPunct="1">
        <a:spcBef>
          <a:spcPct val="20000"/>
        </a:spcBef>
        <a:buFont typeface="Arial" pitchFamily="34" charset="0"/>
        <a:buChar char="•"/>
        <a:defRPr sz="2533" kern="1200">
          <a:solidFill>
            <a:schemeClr val="tx1"/>
          </a:solidFill>
          <a:latin typeface="+mn-lt"/>
          <a:ea typeface="+mn-ea"/>
          <a:cs typeface="+mn-cs"/>
        </a:defRPr>
      </a:lvl6pPr>
      <a:lvl7pPr marL="3706651" indent="-285128" algn="l" defTabSz="1140507" rtl="0" eaLnBrk="1" latinLnBrk="0" hangingPunct="1">
        <a:spcBef>
          <a:spcPct val="20000"/>
        </a:spcBef>
        <a:buFont typeface="Arial" pitchFamily="34" charset="0"/>
        <a:buChar char="•"/>
        <a:defRPr sz="2533" kern="1200">
          <a:solidFill>
            <a:schemeClr val="tx1"/>
          </a:solidFill>
          <a:latin typeface="+mn-lt"/>
          <a:ea typeface="+mn-ea"/>
          <a:cs typeface="+mn-cs"/>
        </a:defRPr>
      </a:lvl7pPr>
      <a:lvl8pPr marL="4276906" indent="-285128" algn="l" defTabSz="1140507" rtl="0" eaLnBrk="1" latinLnBrk="0" hangingPunct="1">
        <a:spcBef>
          <a:spcPct val="20000"/>
        </a:spcBef>
        <a:buFont typeface="Arial" pitchFamily="34" charset="0"/>
        <a:buChar char="•"/>
        <a:defRPr sz="2533" kern="1200">
          <a:solidFill>
            <a:schemeClr val="tx1"/>
          </a:solidFill>
          <a:latin typeface="+mn-lt"/>
          <a:ea typeface="+mn-ea"/>
          <a:cs typeface="+mn-cs"/>
        </a:defRPr>
      </a:lvl8pPr>
      <a:lvl9pPr marL="4847160" indent="-285128" algn="l" defTabSz="1140507" rtl="0" eaLnBrk="1" latinLnBrk="0" hangingPunct="1">
        <a:spcBef>
          <a:spcPct val="20000"/>
        </a:spcBef>
        <a:buFont typeface="Arial" pitchFamily="34" charset="0"/>
        <a:buChar char="•"/>
        <a:defRPr sz="2533" kern="1200">
          <a:solidFill>
            <a:schemeClr val="tx1"/>
          </a:solidFill>
          <a:latin typeface="+mn-lt"/>
          <a:ea typeface="+mn-ea"/>
          <a:cs typeface="+mn-cs"/>
        </a:defRPr>
      </a:lvl9pPr>
    </p:bodyStyle>
    <p:otherStyle>
      <a:defPPr>
        <a:defRPr lang="en-US"/>
      </a:defPPr>
      <a:lvl1pPr marL="0" algn="l" defTabSz="1140507" rtl="0" eaLnBrk="1" latinLnBrk="0" hangingPunct="1">
        <a:defRPr sz="2133" kern="1200">
          <a:solidFill>
            <a:schemeClr val="tx1"/>
          </a:solidFill>
          <a:latin typeface="+mn-lt"/>
          <a:ea typeface="+mn-ea"/>
          <a:cs typeface="+mn-cs"/>
        </a:defRPr>
      </a:lvl1pPr>
      <a:lvl2pPr marL="570255" algn="l" defTabSz="1140507" rtl="0" eaLnBrk="1" latinLnBrk="0" hangingPunct="1">
        <a:defRPr sz="2133" kern="1200">
          <a:solidFill>
            <a:schemeClr val="tx1"/>
          </a:solidFill>
          <a:latin typeface="+mn-lt"/>
          <a:ea typeface="+mn-ea"/>
          <a:cs typeface="+mn-cs"/>
        </a:defRPr>
      </a:lvl2pPr>
      <a:lvl3pPr marL="1140507" algn="l" defTabSz="1140507" rtl="0" eaLnBrk="1" latinLnBrk="0" hangingPunct="1">
        <a:defRPr sz="2133" kern="1200">
          <a:solidFill>
            <a:schemeClr val="tx1"/>
          </a:solidFill>
          <a:latin typeface="+mn-lt"/>
          <a:ea typeface="+mn-ea"/>
          <a:cs typeface="+mn-cs"/>
        </a:defRPr>
      </a:lvl3pPr>
      <a:lvl4pPr marL="1710763" algn="l" defTabSz="1140507" rtl="0" eaLnBrk="1" latinLnBrk="0" hangingPunct="1">
        <a:defRPr sz="2133" kern="1200">
          <a:solidFill>
            <a:schemeClr val="tx1"/>
          </a:solidFill>
          <a:latin typeface="+mn-lt"/>
          <a:ea typeface="+mn-ea"/>
          <a:cs typeface="+mn-cs"/>
        </a:defRPr>
      </a:lvl4pPr>
      <a:lvl5pPr marL="2281015" algn="l" defTabSz="1140507" rtl="0" eaLnBrk="1" latinLnBrk="0" hangingPunct="1">
        <a:defRPr sz="2133" kern="1200">
          <a:solidFill>
            <a:schemeClr val="tx1"/>
          </a:solidFill>
          <a:latin typeface="+mn-lt"/>
          <a:ea typeface="+mn-ea"/>
          <a:cs typeface="+mn-cs"/>
        </a:defRPr>
      </a:lvl5pPr>
      <a:lvl6pPr marL="2851270" algn="l" defTabSz="1140507" rtl="0" eaLnBrk="1" latinLnBrk="0" hangingPunct="1">
        <a:defRPr sz="2133" kern="1200">
          <a:solidFill>
            <a:schemeClr val="tx1"/>
          </a:solidFill>
          <a:latin typeface="+mn-lt"/>
          <a:ea typeface="+mn-ea"/>
          <a:cs typeface="+mn-cs"/>
        </a:defRPr>
      </a:lvl6pPr>
      <a:lvl7pPr marL="3421525" algn="l" defTabSz="1140507" rtl="0" eaLnBrk="1" latinLnBrk="0" hangingPunct="1">
        <a:defRPr sz="2133" kern="1200">
          <a:solidFill>
            <a:schemeClr val="tx1"/>
          </a:solidFill>
          <a:latin typeface="+mn-lt"/>
          <a:ea typeface="+mn-ea"/>
          <a:cs typeface="+mn-cs"/>
        </a:defRPr>
      </a:lvl7pPr>
      <a:lvl8pPr marL="3991778" algn="l" defTabSz="1140507" rtl="0" eaLnBrk="1" latinLnBrk="0" hangingPunct="1">
        <a:defRPr sz="2133" kern="1200">
          <a:solidFill>
            <a:schemeClr val="tx1"/>
          </a:solidFill>
          <a:latin typeface="+mn-lt"/>
          <a:ea typeface="+mn-ea"/>
          <a:cs typeface="+mn-cs"/>
        </a:defRPr>
      </a:lvl8pPr>
      <a:lvl9pPr marL="4562034" algn="l" defTabSz="1140507" rtl="0" eaLnBrk="1" latinLnBrk="0" hangingPunct="1">
        <a:defRPr sz="213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p15:clr>
            <a:srgbClr val="9FCC3B"/>
          </p15:clr>
        </p15:guide>
        <p15:guide id="2" pos="2880">
          <p15:clr>
            <a:srgbClr val="9FCC3B"/>
          </p15:clr>
        </p15:guide>
        <p15:guide id="3" pos="5602">
          <p15:clr>
            <a:srgbClr val="547EBF"/>
          </p15:clr>
        </p15:guide>
        <p15:guide id="4" pos="158">
          <p15:clr>
            <a:srgbClr val="547EBF"/>
          </p15:clr>
        </p15:guide>
        <p15:guide id="5" orient="horz" pos="169">
          <p15:clr>
            <a:srgbClr val="547EBF"/>
          </p15:clr>
        </p15:guide>
        <p15:guide id="6" orient="horz" pos="2958">
          <p15:clr>
            <a:srgbClr val="547EBF"/>
          </p15:clr>
        </p15:guide>
        <p15:guide id="7" orient="horz" pos="554">
          <p15:clr>
            <a:srgbClr val="547EBF"/>
          </p15:clr>
        </p15:guide>
        <p15:guide id="8" orient="horz" pos="645">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EEDC8-DCD1-4F4F-B1E4-023A8CBFF405}"/>
              </a:ext>
            </a:extLst>
          </p:cNvPr>
          <p:cNvSpPr>
            <a:spLocks noGrp="1"/>
          </p:cNvSpPr>
          <p:nvPr>
            <p:ph type="ctrTitle"/>
          </p:nvPr>
        </p:nvSpPr>
        <p:spPr/>
        <p:txBody>
          <a:bodyPr/>
          <a:lstStyle/>
          <a:p>
            <a:r>
              <a:rPr lang="en-US" dirty="0"/>
              <a:t>Enhance MMTEL with VR in 5G </a:t>
            </a:r>
          </a:p>
        </p:txBody>
      </p:sp>
      <p:sp>
        <p:nvSpPr>
          <p:cNvPr id="3" name="Subtitle 2">
            <a:extLst>
              <a:ext uri="{FF2B5EF4-FFF2-40B4-BE49-F238E27FC236}">
                <a16:creationId xmlns:a16="http://schemas.microsoft.com/office/drawing/2014/main" id="{E4B543B1-8D7B-4933-9A2C-11B6D7554EA8}"/>
              </a:ext>
            </a:extLst>
          </p:cNvPr>
          <p:cNvSpPr>
            <a:spLocks noGrp="1"/>
          </p:cNvSpPr>
          <p:nvPr>
            <p:ph type="subTitle" idx="1"/>
          </p:nvPr>
        </p:nvSpPr>
        <p:spPr/>
        <p:txBody>
          <a:bodyPr/>
          <a:lstStyle/>
          <a:p>
            <a:endParaRPr lang="en-US"/>
          </a:p>
        </p:txBody>
      </p:sp>
      <p:sp>
        <p:nvSpPr>
          <p:cNvPr id="4" name="TextBox 3">
            <a:extLst>
              <a:ext uri="{FF2B5EF4-FFF2-40B4-BE49-F238E27FC236}">
                <a16:creationId xmlns:a16="http://schemas.microsoft.com/office/drawing/2014/main" id="{B700B25E-48FD-48DC-BC2F-ED6253C0511F}"/>
              </a:ext>
            </a:extLst>
          </p:cNvPr>
          <p:cNvSpPr txBox="1"/>
          <p:nvPr/>
        </p:nvSpPr>
        <p:spPr>
          <a:xfrm flipH="1">
            <a:off x="9170865" y="471340"/>
            <a:ext cx="2614055" cy="369332"/>
          </a:xfrm>
          <a:prstGeom prst="rect">
            <a:avLst/>
          </a:prstGeom>
          <a:noFill/>
        </p:spPr>
        <p:txBody>
          <a:bodyPr wrap="square" rtlCol="0">
            <a:spAutoFit/>
          </a:bodyPr>
          <a:lstStyle/>
          <a:p>
            <a:r>
              <a:rPr lang="en-US" dirty="0"/>
              <a:t>S1-193055</a:t>
            </a:r>
          </a:p>
        </p:txBody>
      </p:sp>
    </p:spTree>
    <p:extLst>
      <p:ext uri="{BB962C8B-B14F-4D97-AF65-F5344CB8AC3E}">
        <p14:creationId xmlns:p14="http://schemas.microsoft.com/office/powerpoint/2010/main" val="4210971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8A5E6-76B1-42E2-BB6E-A333AFA05FF6}"/>
              </a:ext>
            </a:extLst>
          </p:cNvPr>
          <p:cNvSpPr>
            <a:spLocks noGrp="1"/>
          </p:cNvSpPr>
          <p:nvPr>
            <p:ph type="title" idx="4294967295"/>
          </p:nvPr>
        </p:nvSpPr>
        <p:spPr>
          <a:xfrm>
            <a:off x="0" y="357188"/>
            <a:ext cx="10318750" cy="812800"/>
          </a:xfrm>
        </p:spPr>
        <p:txBody>
          <a:bodyPr>
            <a:normAutofit fontScale="90000"/>
          </a:bodyPr>
          <a:lstStyle/>
          <a:p>
            <a:pPr>
              <a:spcAft>
                <a:spcPts val="0"/>
              </a:spcAft>
            </a:pPr>
            <a:r>
              <a:rPr lang="en-US" sz="2800" dirty="0"/>
              <a:t>Enhance MMTEL with VR in 5G Way Forward SA1</a:t>
            </a:r>
            <a:br>
              <a:rPr lang="sv-SE" sz="1800" dirty="0">
                <a:latin typeface="Arial" panose="020B0604020202020204" pitchFamily="34" charset="0"/>
                <a:ea typeface="Times New Roman" panose="02020603050405020304" pitchFamily="18" charset="0"/>
                <a:cs typeface="Times New Roman" panose="02020603050405020304" pitchFamily="18" charset="0"/>
              </a:rPr>
            </a:br>
            <a:r>
              <a:rPr lang="en-US" dirty="0"/>
              <a:t> </a:t>
            </a:r>
          </a:p>
        </p:txBody>
      </p:sp>
      <p:sp>
        <p:nvSpPr>
          <p:cNvPr id="10" name="Rectangle 9">
            <a:extLst>
              <a:ext uri="{FF2B5EF4-FFF2-40B4-BE49-F238E27FC236}">
                <a16:creationId xmlns:a16="http://schemas.microsoft.com/office/drawing/2014/main" id="{E2AED0D9-7325-4722-8C4B-D63C4D2D2AE2}"/>
              </a:ext>
            </a:extLst>
          </p:cNvPr>
          <p:cNvSpPr/>
          <p:nvPr/>
        </p:nvSpPr>
        <p:spPr>
          <a:xfrm>
            <a:off x="605161" y="1170519"/>
            <a:ext cx="10981678" cy="5355312"/>
          </a:xfrm>
          <a:prstGeom prst="rect">
            <a:avLst/>
          </a:prstGeom>
        </p:spPr>
        <p:txBody>
          <a:bodyPr wrap="square">
            <a:spAutoFit/>
          </a:bodyPr>
          <a:lstStyle/>
          <a:p>
            <a:pPr marL="342900" indent="-342900" hangingPunct="0">
              <a:buFont typeface="Arial" panose="020B0604020202020204" pitchFamily="34" charset="0"/>
              <a:buChar char="•"/>
            </a:pPr>
            <a:r>
              <a:rPr lang="en-GB" sz="2400" dirty="0"/>
              <a:t>Use the use cases in VR/XR studies in SA4 as baseline.</a:t>
            </a:r>
          </a:p>
          <a:p>
            <a:pPr marL="285750" indent="-285750" hangingPunct="0">
              <a:buFont typeface="Arial" panose="020B0604020202020204" pitchFamily="34" charset="0"/>
              <a:buChar char="•"/>
            </a:pPr>
            <a:r>
              <a:rPr lang="en-GB" sz="2400" dirty="0"/>
              <a:t>Make gap analysis of VR enablers in 22.261</a:t>
            </a:r>
          </a:p>
          <a:p>
            <a:pPr marL="285750" indent="-285750" hangingPunct="0">
              <a:buFont typeface="Arial" panose="020B0604020202020204" pitchFamily="34" charset="0"/>
              <a:buChar char="•"/>
            </a:pPr>
            <a:r>
              <a:rPr lang="en-GB" sz="2400" dirty="0"/>
              <a:t>May add Immersive audio and video media into the 22.173.</a:t>
            </a:r>
          </a:p>
          <a:p>
            <a:r>
              <a:rPr lang="en-GB" dirty="0"/>
              <a:t>	IMS Multimedia Telephony service includes the following standardized media capabilities:</a:t>
            </a:r>
            <a:endParaRPr lang="sv-SE" dirty="0"/>
          </a:p>
          <a:p>
            <a:pPr marL="1657350" lvl="3" indent="-285750">
              <a:buFont typeface="Arial" panose="020B0604020202020204" pitchFamily="34" charset="0"/>
              <a:buChar char="•"/>
            </a:pPr>
            <a:r>
              <a:rPr lang="en-GB" dirty="0"/>
              <a:t>Full duplex speech;</a:t>
            </a:r>
            <a:endParaRPr lang="sv-SE" dirty="0"/>
          </a:p>
          <a:p>
            <a:pPr marL="1657350" lvl="3" indent="-285750">
              <a:buFont typeface="Arial" panose="020B0604020202020204" pitchFamily="34" charset="0"/>
              <a:buChar char="•"/>
            </a:pPr>
            <a:r>
              <a:rPr lang="en-GB" dirty="0"/>
              <a:t>Real time video (simplex, full duplex), synchronized with speech if present;</a:t>
            </a:r>
            <a:endParaRPr lang="sv-SE" dirty="0"/>
          </a:p>
          <a:p>
            <a:pPr marL="1657350" lvl="3" indent="-285750">
              <a:buFont typeface="Arial" panose="020B0604020202020204" pitchFamily="34" charset="0"/>
              <a:buChar char="•"/>
            </a:pPr>
            <a:r>
              <a:rPr lang="en-GB" dirty="0"/>
              <a:t>Real-Time Text communication;</a:t>
            </a:r>
            <a:endParaRPr lang="sv-SE" dirty="0"/>
          </a:p>
          <a:p>
            <a:pPr marL="1657350" lvl="3" indent="-285750">
              <a:buFont typeface="Arial" panose="020B0604020202020204" pitchFamily="34" charset="0"/>
              <a:buChar char="•"/>
            </a:pPr>
            <a:r>
              <a:rPr lang="en-GB" dirty="0"/>
              <a:t>File transfer;</a:t>
            </a:r>
            <a:endParaRPr lang="sv-SE" dirty="0"/>
          </a:p>
          <a:p>
            <a:pPr marL="1657350" lvl="3" indent="-285750">
              <a:buFont typeface="Arial" panose="020B0604020202020204" pitchFamily="34" charset="0"/>
              <a:buChar char="•"/>
            </a:pPr>
            <a:r>
              <a:rPr lang="en-GB" dirty="0"/>
              <a:t>Video clip sharing, picture sharing, audio clip sharing. Transferred files may be displayed/replayed on receiving terminal for specified file formats</a:t>
            </a:r>
            <a:endParaRPr lang="sv-SE" dirty="0"/>
          </a:p>
          <a:p>
            <a:pPr marL="1657350" lvl="3" indent="-285750">
              <a:buFont typeface="Arial" panose="020B0604020202020204" pitchFamily="34" charset="0"/>
              <a:buChar char="•"/>
            </a:pPr>
            <a:r>
              <a:rPr lang="en-GB" dirty="0"/>
              <a:t>Fax;</a:t>
            </a:r>
            <a:endParaRPr lang="sv-SE" dirty="0"/>
          </a:p>
          <a:p>
            <a:pPr marL="1657350" lvl="3" indent="-285750">
              <a:buFont typeface="Arial" panose="020B0604020202020204" pitchFamily="34" charset="0"/>
              <a:buChar char="•"/>
            </a:pPr>
            <a:r>
              <a:rPr lang="en-GB" dirty="0"/>
              <a:t>Data (CS).</a:t>
            </a:r>
          </a:p>
          <a:p>
            <a:pPr marL="1657350" lvl="3" indent="-285750">
              <a:buFont typeface="Arial" panose="020B0604020202020204" pitchFamily="34" charset="0"/>
              <a:buChar char="•"/>
            </a:pPr>
            <a:r>
              <a:rPr lang="en-GB" dirty="0">
                <a:solidFill>
                  <a:srgbClr val="FF0000"/>
                </a:solidFill>
              </a:rPr>
              <a:t>Immersive audio and video media</a:t>
            </a:r>
            <a:endParaRPr lang="sv-SE" dirty="0">
              <a:solidFill>
                <a:srgbClr val="FF0000"/>
              </a:solidFill>
            </a:endParaRPr>
          </a:p>
          <a:p>
            <a:pPr marL="285750" indent="-285750" hangingPunct="0">
              <a:buFont typeface="Arial" panose="020B0604020202020204" pitchFamily="34" charset="0"/>
              <a:buChar char="•"/>
            </a:pPr>
            <a:r>
              <a:rPr lang="en-GB" sz="2400" dirty="0"/>
              <a:t>If we specify new requirement for VR in SA1 it needs to trigger work in downstream groups.</a:t>
            </a:r>
          </a:p>
          <a:p>
            <a:pPr hangingPunct="0"/>
            <a:r>
              <a:rPr lang="en-GB" sz="2400" dirty="0"/>
              <a:t> </a:t>
            </a:r>
          </a:p>
          <a:p>
            <a:pPr marL="285750" indent="-285750" hangingPunct="0">
              <a:buFont typeface="Arial" panose="020B0604020202020204" pitchFamily="34" charset="0"/>
              <a:buChar char="•"/>
            </a:pPr>
            <a:endParaRPr lang="sv-SE" dirty="0"/>
          </a:p>
        </p:txBody>
      </p:sp>
    </p:spTree>
    <p:extLst>
      <p:ext uri="{BB962C8B-B14F-4D97-AF65-F5344CB8AC3E}">
        <p14:creationId xmlns:p14="http://schemas.microsoft.com/office/powerpoint/2010/main" val="1776115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472C4-2DDA-4FC1-88BB-E8C8E1226E15}"/>
              </a:ext>
            </a:extLst>
          </p:cNvPr>
          <p:cNvSpPr>
            <a:spLocks noGrp="1"/>
          </p:cNvSpPr>
          <p:nvPr>
            <p:ph type="title"/>
          </p:nvPr>
        </p:nvSpPr>
        <p:spPr/>
        <p:txBody>
          <a:bodyPr/>
          <a:lstStyle/>
          <a:p>
            <a:r>
              <a:rPr lang="en-US" dirty="0"/>
              <a:t>Content</a:t>
            </a:r>
          </a:p>
        </p:txBody>
      </p:sp>
      <p:sp>
        <p:nvSpPr>
          <p:cNvPr id="3" name="Content Placeholder 2">
            <a:extLst>
              <a:ext uri="{FF2B5EF4-FFF2-40B4-BE49-F238E27FC236}">
                <a16:creationId xmlns:a16="http://schemas.microsoft.com/office/drawing/2014/main" id="{97999D5C-F61D-4C6E-8FF1-9F5308044CB7}"/>
              </a:ext>
            </a:extLst>
          </p:cNvPr>
          <p:cNvSpPr>
            <a:spLocks noGrp="1"/>
          </p:cNvSpPr>
          <p:nvPr>
            <p:ph idx="1"/>
          </p:nvPr>
        </p:nvSpPr>
        <p:spPr/>
        <p:txBody>
          <a:bodyPr/>
          <a:lstStyle/>
          <a:p>
            <a:r>
              <a:rPr lang="en-US" dirty="0"/>
              <a:t>Current level of standardization of IMS services in SA1 </a:t>
            </a:r>
          </a:p>
          <a:p>
            <a:r>
              <a:rPr lang="en-US" dirty="0"/>
              <a:t>Current VR/XR work in 3GPP</a:t>
            </a:r>
          </a:p>
          <a:p>
            <a:r>
              <a:rPr lang="en-US" dirty="0"/>
              <a:t>Way forward for SA1</a:t>
            </a:r>
          </a:p>
          <a:p>
            <a:endParaRPr lang="en-US" dirty="0"/>
          </a:p>
        </p:txBody>
      </p:sp>
    </p:spTree>
    <p:extLst>
      <p:ext uri="{BB962C8B-B14F-4D97-AF65-F5344CB8AC3E}">
        <p14:creationId xmlns:p14="http://schemas.microsoft.com/office/powerpoint/2010/main" val="4184480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8A5E6-76B1-42E2-BB6E-A333AFA05FF6}"/>
              </a:ext>
            </a:extLst>
          </p:cNvPr>
          <p:cNvSpPr>
            <a:spLocks noGrp="1"/>
          </p:cNvSpPr>
          <p:nvPr>
            <p:ph type="title" idx="4294967295"/>
          </p:nvPr>
        </p:nvSpPr>
        <p:spPr>
          <a:xfrm>
            <a:off x="0" y="357188"/>
            <a:ext cx="10318750" cy="812800"/>
          </a:xfrm>
        </p:spPr>
        <p:txBody>
          <a:bodyPr>
            <a:normAutofit fontScale="90000"/>
          </a:bodyPr>
          <a:lstStyle/>
          <a:p>
            <a:pPr>
              <a:spcAft>
                <a:spcPts val="0"/>
              </a:spcAft>
            </a:pPr>
            <a:r>
              <a:rPr lang="en-US" sz="2700" dirty="0"/>
              <a:t>22.173 </a:t>
            </a:r>
            <a:r>
              <a:rPr lang="en-GB" sz="2700" dirty="0"/>
              <a:t>IP Multimedia Core Network Subsystem (IMS) </a:t>
            </a:r>
            <a:br>
              <a:rPr lang="en-GB" sz="2700" dirty="0"/>
            </a:br>
            <a:r>
              <a:rPr lang="en-GB" sz="2700" dirty="0"/>
              <a:t>Multimedia Telephony Service and supplementary services</a:t>
            </a:r>
            <a:br>
              <a:rPr lang="sv-SE" sz="1800" dirty="0">
                <a:latin typeface="Arial" panose="020B0604020202020204" pitchFamily="34" charset="0"/>
                <a:ea typeface="Times New Roman" panose="02020603050405020304" pitchFamily="18" charset="0"/>
                <a:cs typeface="Times New Roman" panose="02020603050405020304" pitchFamily="18" charset="0"/>
              </a:rPr>
            </a:br>
            <a:r>
              <a:rPr lang="en-US" dirty="0"/>
              <a:t> </a:t>
            </a:r>
          </a:p>
        </p:txBody>
      </p:sp>
      <p:sp>
        <p:nvSpPr>
          <p:cNvPr id="3" name="Content Placeholder 2">
            <a:extLst>
              <a:ext uri="{FF2B5EF4-FFF2-40B4-BE49-F238E27FC236}">
                <a16:creationId xmlns:a16="http://schemas.microsoft.com/office/drawing/2014/main" id="{21417860-70FD-4918-9A0B-FF16B60DC87E}"/>
              </a:ext>
            </a:extLst>
          </p:cNvPr>
          <p:cNvSpPr>
            <a:spLocks noGrp="1"/>
          </p:cNvSpPr>
          <p:nvPr>
            <p:ph sz="quarter" idx="4294967295"/>
          </p:nvPr>
        </p:nvSpPr>
        <p:spPr>
          <a:xfrm>
            <a:off x="0" y="1366838"/>
            <a:ext cx="11522075" cy="4894262"/>
          </a:xfrm>
        </p:spPr>
        <p:txBody>
          <a:bodyPr>
            <a:normAutofit fontScale="55000" lnSpcReduction="20000"/>
          </a:bodyPr>
          <a:lstStyle/>
          <a:p>
            <a:r>
              <a:rPr lang="en-GB" dirty="0">
                <a:solidFill>
                  <a:srgbClr val="FF0000"/>
                </a:solidFill>
              </a:rPr>
              <a:t>The present document define the IMS Multimedia Telephony service and the </a:t>
            </a:r>
            <a:r>
              <a:rPr lang="en-GB" b="1" dirty="0">
                <a:solidFill>
                  <a:srgbClr val="FF0000"/>
                </a:solidFill>
              </a:rPr>
              <a:t>minimum</a:t>
            </a:r>
            <a:r>
              <a:rPr lang="en-GB" dirty="0">
                <a:solidFill>
                  <a:srgbClr val="FF0000"/>
                </a:solidFill>
              </a:rPr>
              <a:t> set of capabilities required to secure multi-vendor and multi-operator inter-operability for Multimedia Telephony and related Supplementary Services.</a:t>
            </a:r>
            <a:endParaRPr lang="sv-SE" dirty="0">
              <a:solidFill>
                <a:srgbClr val="FF0000"/>
              </a:solidFill>
            </a:endParaRPr>
          </a:p>
          <a:p>
            <a:r>
              <a:rPr lang="en-GB" dirty="0"/>
              <a:t>IMS Multimedia Telephony can support many different types of media. </a:t>
            </a:r>
            <a:endParaRPr lang="sv-SE" dirty="0"/>
          </a:p>
          <a:p>
            <a:r>
              <a:rPr lang="en-GB" dirty="0"/>
              <a:t>IMS Multimedia Telephony service includes the following standardized media capabilities:</a:t>
            </a:r>
            <a:endParaRPr lang="sv-SE" dirty="0"/>
          </a:p>
          <a:p>
            <a:r>
              <a:rPr lang="en-GB" dirty="0"/>
              <a:t>-	Full duplex speech;</a:t>
            </a:r>
            <a:endParaRPr lang="sv-SE" dirty="0"/>
          </a:p>
          <a:p>
            <a:r>
              <a:rPr lang="en-GB" dirty="0"/>
              <a:t>-	Real time video (simplex, full duplex), synchronized with speech if present;</a:t>
            </a:r>
            <a:endParaRPr lang="sv-SE" dirty="0"/>
          </a:p>
          <a:p>
            <a:r>
              <a:rPr lang="en-GB" dirty="0"/>
              <a:t>-	Real-Time Text communication;</a:t>
            </a:r>
            <a:endParaRPr lang="sv-SE" dirty="0"/>
          </a:p>
          <a:p>
            <a:r>
              <a:rPr lang="en-GB" dirty="0"/>
              <a:t>-	File transfer;</a:t>
            </a:r>
            <a:endParaRPr lang="sv-SE" dirty="0"/>
          </a:p>
          <a:p>
            <a:r>
              <a:rPr lang="en-GB" dirty="0"/>
              <a:t>-	Video clip sharing, picture sharing, audio clip sharing. Transferred files may be displayed/replayed on receiving terminal for specified file formats</a:t>
            </a:r>
            <a:endParaRPr lang="sv-SE" dirty="0"/>
          </a:p>
          <a:p>
            <a:r>
              <a:rPr lang="en-GB" dirty="0"/>
              <a:t>-	Fax;</a:t>
            </a:r>
            <a:endParaRPr lang="sv-SE" dirty="0"/>
          </a:p>
          <a:p>
            <a:r>
              <a:rPr lang="en-GB" dirty="0"/>
              <a:t>-	Data (CS).</a:t>
            </a:r>
            <a:endParaRPr lang="sv-SE" dirty="0"/>
          </a:p>
          <a:p>
            <a:r>
              <a:rPr lang="en-GB" dirty="0"/>
              <a:t>The support of each of these media capabilities is optional for a UE.</a:t>
            </a:r>
          </a:p>
          <a:p>
            <a:endParaRPr lang="sv-SE" dirty="0"/>
          </a:p>
          <a:p>
            <a:r>
              <a:rPr lang="en-GB" dirty="0">
                <a:solidFill>
                  <a:srgbClr val="FF0000"/>
                </a:solidFill>
              </a:rPr>
              <a:t>The IMS Multimedia Telephony service shall support the following handling of media</a:t>
            </a:r>
            <a:endParaRPr lang="sv-SE" dirty="0">
              <a:solidFill>
                <a:srgbClr val="FF0000"/>
              </a:solidFill>
            </a:endParaRPr>
          </a:p>
          <a:p>
            <a:r>
              <a:rPr lang="en-GB" dirty="0">
                <a:solidFill>
                  <a:srgbClr val="FF0000"/>
                </a:solidFill>
              </a:rPr>
              <a:t>-	Adding, removing and modifying individual media to/from an IMS Multimedia Telephony communication</a:t>
            </a:r>
            <a:endParaRPr lang="sv-SE" dirty="0">
              <a:solidFill>
                <a:srgbClr val="FF0000"/>
              </a:solidFill>
            </a:endParaRPr>
          </a:p>
          <a:p>
            <a:pPr marL="383945" lvl="1" indent="0">
              <a:buNone/>
            </a:pPr>
            <a:endParaRPr lang="sv-SE" sz="1600" dirty="0"/>
          </a:p>
        </p:txBody>
      </p:sp>
    </p:spTree>
    <p:extLst>
      <p:ext uri="{BB962C8B-B14F-4D97-AF65-F5344CB8AC3E}">
        <p14:creationId xmlns:p14="http://schemas.microsoft.com/office/powerpoint/2010/main" val="1930427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8A5E6-76B1-42E2-BB6E-A333AFA05FF6}"/>
              </a:ext>
            </a:extLst>
          </p:cNvPr>
          <p:cNvSpPr>
            <a:spLocks noGrp="1"/>
          </p:cNvSpPr>
          <p:nvPr>
            <p:ph type="title" idx="4294967295"/>
          </p:nvPr>
        </p:nvSpPr>
        <p:spPr>
          <a:xfrm>
            <a:off x="0" y="357188"/>
            <a:ext cx="10318750" cy="812800"/>
          </a:xfrm>
        </p:spPr>
        <p:txBody>
          <a:bodyPr>
            <a:normAutofit fontScale="90000"/>
          </a:bodyPr>
          <a:lstStyle/>
          <a:p>
            <a:pPr>
              <a:spcAft>
                <a:spcPts val="0"/>
              </a:spcAft>
            </a:pPr>
            <a:r>
              <a:rPr lang="en-US" sz="2700" dirty="0"/>
              <a:t>22.101 Technical Specification Group Services and System Aspects;</a:t>
            </a:r>
            <a:r>
              <a:rPr lang="sv-SE" sz="2700" dirty="0"/>
              <a:t> </a:t>
            </a:r>
            <a:r>
              <a:rPr lang="en-GB" sz="2700" dirty="0"/>
              <a:t>Service aspects;</a:t>
            </a:r>
            <a:r>
              <a:rPr lang="sv-SE" sz="2700" dirty="0"/>
              <a:t> </a:t>
            </a:r>
            <a:r>
              <a:rPr lang="en-GB" sz="2700" dirty="0"/>
              <a:t>Service principles</a:t>
            </a:r>
            <a:br>
              <a:rPr lang="sv-SE" sz="1800" dirty="0">
                <a:latin typeface="Arial" panose="020B0604020202020204" pitchFamily="34" charset="0"/>
                <a:ea typeface="Times New Roman" panose="02020603050405020304" pitchFamily="18" charset="0"/>
                <a:cs typeface="Times New Roman" panose="02020603050405020304" pitchFamily="18" charset="0"/>
              </a:rPr>
            </a:br>
            <a:r>
              <a:rPr lang="en-US" dirty="0"/>
              <a:t> </a:t>
            </a:r>
          </a:p>
        </p:txBody>
      </p:sp>
      <p:sp>
        <p:nvSpPr>
          <p:cNvPr id="3" name="Content Placeholder 2">
            <a:extLst>
              <a:ext uri="{FF2B5EF4-FFF2-40B4-BE49-F238E27FC236}">
                <a16:creationId xmlns:a16="http://schemas.microsoft.com/office/drawing/2014/main" id="{21417860-70FD-4918-9A0B-FF16B60DC87E}"/>
              </a:ext>
            </a:extLst>
          </p:cNvPr>
          <p:cNvSpPr>
            <a:spLocks noGrp="1"/>
          </p:cNvSpPr>
          <p:nvPr>
            <p:ph sz="quarter" idx="4294967295"/>
          </p:nvPr>
        </p:nvSpPr>
        <p:spPr>
          <a:xfrm>
            <a:off x="0" y="1366838"/>
            <a:ext cx="11522075" cy="4894262"/>
          </a:xfrm>
        </p:spPr>
        <p:txBody>
          <a:bodyPr>
            <a:normAutofit/>
          </a:bodyPr>
          <a:lstStyle/>
          <a:p>
            <a:r>
              <a:rPr lang="en-GB" sz="1800" dirty="0"/>
              <a:t>IP multimedia services are not the evolution of the circuit switched services but represent a new category of services, mobile terminals, services capabilities, and user expectations. Any new multimedia service, which may have a similar name or functionality to a comparable standardised service, does not necessarily have to have the same look and feel from the user's perspective of the standardised service. Voice communications (IP telephony) is one example of real-time service that would be provided as an IP multimedia application.</a:t>
            </a:r>
            <a:endParaRPr lang="sv-SE" sz="1800" dirty="0"/>
          </a:p>
          <a:p>
            <a:r>
              <a:rPr lang="en-GB" sz="1800" dirty="0"/>
              <a:t>The following basic requirements are be supported for IP multimedia [27]:</a:t>
            </a:r>
            <a:endParaRPr lang="sv-SE" sz="1800" dirty="0"/>
          </a:p>
          <a:p>
            <a:pPr lvl="1"/>
            <a:r>
              <a:rPr lang="en-GB" sz="1100" dirty="0"/>
              <a:t>	IP multimedia session control shall be based on SIP [28].</a:t>
            </a:r>
            <a:endParaRPr lang="sv-SE" sz="1100" dirty="0"/>
          </a:p>
          <a:p>
            <a:pPr lvl="1"/>
            <a:r>
              <a:rPr lang="en-GB" sz="1100" dirty="0"/>
              <a:t>	All session scenarios shall be supported; i.e. Mobile Originating and Mobile Terminating sessions against Internet/Intranet, CS or IM Mobile, ISDN, PSTN call party.</a:t>
            </a:r>
            <a:endParaRPr lang="sv-SE" sz="1100" dirty="0"/>
          </a:p>
          <a:p>
            <a:pPr lvl="1"/>
            <a:r>
              <a:rPr lang="en-GB" sz="1100" dirty="0"/>
              <a:t>	MSISDN and SIP URL numbering and addressing schemes shall be supported.</a:t>
            </a:r>
            <a:endParaRPr lang="sv-SE" sz="1100" dirty="0"/>
          </a:p>
          <a:p>
            <a:pPr lvl="1"/>
            <a:r>
              <a:rPr lang="en-GB" sz="1100" dirty="0"/>
              <a:t>	</a:t>
            </a:r>
            <a:r>
              <a:rPr lang="en-GB" sz="1100" dirty="0">
                <a:solidFill>
                  <a:srgbClr val="FF0000"/>
                </a:solidFill>
              </a:rPr>
              <a:t>IP multimedia applications shall as a principle, not be standardised, allowing service provider specific variations.</a:t>
            </a:r>
            <a:endParaRPr lang="sv-SE" sz="1100" dirty="0">
              <a:solidFill>
                <a:srgbClr val="FF0000"/>
              </a:solidFill>
            </a:endParaRPr>
          </a:p>
          <a:p>
            <a:pPr lvl="1"/>
            <a:endParaRPr lang="sv-SE" sz="1600" dirty="0"/>
          </a:p>
        </p:txBody>
      </p:sp>
    </p:spTree>
    <p:extLst>
      <p:ext uri="{BB962C8B-B14F-4D97-AF65-F5344CB8AC3E}">
        <p14:creationId xmlns:p14="http://schemas.microsoft.com/office/powerpoint/2010/main" val="1060420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A1C6-DF9F-4293-B755-4D9F11F9B690}"/>
              </a:ext>
            </a:extLst>
          </p:cNvPr>
          <p:cNvSpPr>
            <a:spLocks noGrp="1"/>
          </p:cNvSpPr>
          <p:nvPr>
            <p:ph type="title" idx="4294967295"/>
          </p:nvPr>
        </p:nvSpPr>
        <p:spPr>
          <a:xfrm>
            <a:off x="0" y="357188"/>
            <a:ext cx="10672763" cy="812800"/>
          </a:xfrm>
        </p:spPr>
        <p:txBody>
          <a:bodyPr>
            <a:noAutofit/>
          </a:bodyPr>
          <a:lstStyle/>
          <a:p>
            <a:r>
              <a:rPr lang="en-US" sz="2400" dirty="0"/>
              <a:t>22.228 </a:t>
            </a:r>
            <a:r>
              <a:rPr lang="en-GB" sz="2400" dirty="0"/>
              <a:t>Service requirements for the </a:t>
            </a:r>
            <a:br>
              <a:rPr lang="en-GB" sz="2400" dirty="0"/>
            </a:br>
            <a:r>
              <a:rPr lang="en-GB" sz="2400" dirty="0"/>
              <a:t>Internet Protocol (IP) Multimedia core network Subsystem (IMS)</a:t>
            </a:r>
            <a:endParaRPr lang="en-US" sz="2400" dirty="0"/>
          </a:p>
        </p:txBody>
      </p:sp>
      <p:sp>
        <p:nvSpPr>
          <p:cNvPr id="3" name="Content Placeholder 2">
            <a:extLst>
              <a:ext uri="{FF2B5EF4-FFF2-40B4-BE49-F238E27FC236}">
                <a16:creationId xmlns:a16="http://schemas.microsoft.com/office/drawing/2014/main" id="{9579BA80-2A86-4CE6-B653-50E55F401E63}"/>
              </a:ext>
            </a:extLst>
          </p:cNvPr>
          <p:cNvSpPr>
            <a:spLocks noGrp="1"/>
          </p:cNvSpPr>
          <p:nvPr>
            <p:ph sz="quarter" idx="4294967295"/>
          </p:nvPr>
        </p:nvSpPr>
        <p:spPr>
          <a:xfrm>
            <a:off x="0" y="1366838"/>
            <a:ext cx="11522075" cy="4894262"/>
          </a:xfrm>
        </p:spPr>
        <p:txBody>
          <a:bodyPr>
            <a:normAutofit fontScale="70000" lnSpcReduction="20000"/>
          </a:bodyPr>
          <a:lstStyle/>
          <a:p>
            <a:r>
              <a:rPr lang="en-US" dirty="0"/>
              <a:t>Cap 5</a:t>
            </a:r>
          </a:p>
          <a:p>
            <a:pPr lvl="1" hangingPunct="0"/>
            <a:r>
              <a:rPr lang="en-GB" dirty="0">
                <a:solidFill>
                  <a:srgbClr val="FF0000"/>
                </a:solidFill>
              </a:rPr>
              <a:t>Support for IP multimedia sessions shall be provided in a flexible manner to allow operators to differentiate their services in the market place as well customise them to meet specific user needs</a:t>
            </a:r>
            <a:r>
              <a:rPr lang="en-GB" dirty="0"/>
              <a:t>. This shall be provided by the use of service capabilities in both networks and terminals, including both Personal Mobility and Terminal Mobility, for the creation and support of IP multimedia applications.</a:t>
            </a:r>
            <a:endParaRPr lang="sv-SE" dirty="0"/>
          </a:p>
          <a:p>
            <a:pPr marL="0" indent="0">
              <a:buNone/>
            </a:pPr>
            <a:endParaRPr lang="en-US" dirty="0"/>
          </a:p>
          <a:p>
            <a:r>
              <a:rPr lang="en-US" dirty="0"/>
              <a:t>Cap 6</a:t>
            </a:r>
          </a:p>
          <a:p>
            <a:pPr lvl="1" hangingPunct="0"/>
            <a:r>
              <a:rPr lang="en-GB" dirty="0">
                <a:solidFill>
                  <a:srgbClr val="FF0000"/>
                </a:solidFill>
              </a:rPr>
              <a:t>IP multimedia applications shall, as a principle, not be standardised, allowing </a:t>
            </a:r>
            <a:r>
              <a:rPr lang="en-US" dirty="0">
                <a:solidFill>
                  <a:srgbClr val="FF0000"/>
                </a:solidFill>
              </a:rPr>
              <a:t>operator </a:t>
            </a:r>
            <a:r>
              <a:rPr lang="en-GB" dirty="0">
                <a:solidFill>
                  <a:srgbClr val="FF0000"/>
                </a:solidFill>
              </a:rPr>
              <a:t>specific variations. It shall be possible to enable rapid service creation and deployment using service capabilities.</a:t>
            </a:r>
            <a:endParaRPr lang="sv-SE" dirty="0">
              <a:solidFill>
                <a:srgbClr val="FF0000"/>
              </a:solidFill>
            </a:endParaRPr>
          </a:p>
          <a:p>
            <a:pPr lvl="1" hangingPunct="0"/>
            <a:r>
              <a:rPr lang="en-GB" dirty="0">
                <a:solidFill>
                  <a:srgbClr val="FF0000"/>
                </a:solidFill>
              </a:rPr>
              <a:t>It is important that commercially available IP multimedia applications are supported. In general compatibility shall be with these IP multimedia applications instead of building 3GPP-specific solutions.</a:t>
            </a:r>
            <a:endParaRPr lang="sv-SE" dirty="0">
              <a:solidFill>
                <a:srgbClr val="FF0000"/>
              </a:solidFill>
            </a:endParaRPr>
          </a:p>
          <a:p>
            <a:pPr lvl="1"/>
            <a:endParaRPr lang="en-US" dirty="0"/>
          </a:p>
          <a:p>
            <a:pPr hangingPunct="0"/>
            <a:r>
              <a:rPr lang="en-GB" b="1" dirty="0"/>
              <a:t>7.10.2.3	VR Telepresence</a:t>
            </a:r>
            <a:endParaRPr lang="sv-SE" b="1" dirty="0"/>
          </a:p>
          <a:p>
            <a:pPr hangingPunct="0"/>
            <a:r>
              <a:rPr lang="en-GB" dirty="0"/>
              <a:t>In addition to the requirements in clause 7.10.2.2, the following apply for VR Telepresence: </a:t>
            </a:r>
            <a:endParaRPr lang="sv-SE" dirty="0"/>
          </a:p>
          <a:p>
            <a:pPr hangingPunct="0"/>
            <a:r>
              <a:rPr lang="en-US" dirty="0"/>
              <a:t>- 	</a:t>
            </a:r>
            <a:r>
              <a:rPr lang="en-GB" dirty="0"/>
              <a:t>The IMS system shall be able to select media server(s) at appropriate location(s) involved in the session based on the VR </a:t>
            </a:r>
            <a:r>
              <a:rPr lang="en-US" dirty="0"/>
              <a:t>capabilities and UE information </a:t>
            </a:r>
            <a:r>
              <a:rPr lang="en-GB" dirty="0"/>
              <a:t>(e.g. near to the location of user).</a:t>
            </a:r>
            <a:endParaRPr lang="sv-SE" dirty="0"/>
          </a:p>
          <a:p>
            <a:pPr lvl="1"/>
            <a:endParaRPr lang="en-US" dirty="0"/>
          </a:p>
        </p:txBody>
      </p:sp>
    </p:spTree>
    <p:extLst>
      <p:ext uri="{BB962C8B-B14F-4D97-AF65-F5344CB8AC3E}">
        <p14:creationId xmlns:p14="http://schemas.microsoft.com/office/powerpoint/2010/main" val="3216714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8A5E6-76B1-42E2-BB6E-A333AFA05FF6}"/>
              </a:ext>
            </a:extLst>
          </p:cNvPr>
          <p:cNvSpPr>
            <a:spLocks noGrp="1"/>
          </p:cNvSpPr>
          <p:nvPr>
            <p:ph type="title" idx="4294967295"/>
          </p:nvPr>
        </p:nvSpPr>
        <p:spPr>
          <a:xfrm>
            <a:off x="0" y="357188"/>
            <a:ext cx="10318750" cy="812800"/>
          </a:xfrm>
        </p:spPr>
        <p:txBody>
          <a:bodyPr>
            <a:normAutofit fontScale="90000"/>
          </a:bodyPr>
          <a:lstStyle/>
          <a:p>
            <a:pPr>
              <a:spcAft>
                <a:spcPts val="0"/>
              </a:spcAft>
            </a:pPr>
            <a:r>
              <a:rPr lang="sv-SE" sz="2700" dirty="0"/>
              <a:t>22.261 </a:t>
            </a:r>
            <a:r>
              <a:rPr lang="en-GB" dirty="0"/>
              <a:t>Service requirements for the 5G system</a:t>
            </a:r>
            <a:br>
              <a:rPr lang="sv-SE" sz="1800" dirty="0">
                <a:latin typeface="Arial" panose="020B0604020202020204" pitchFamily="34" charset="0"/>
                <a:ea typeface="Times New Roman" panose="02020603050405020304" pitchFamily="18" charset="0"/>
                <a:cs typeface="Times New Roman" panose="02020603050405020304" pitchFamily="18" charset="0"/>
              </a:rPr>
            </a:br>
            <a:r>
              <a:rPr lang="en-US" dirty="0"/>
              <a:t> </a:t>
            </a:r>
          </a:p>
        </p:txBody>
      </p:sp>
      <p:sp>
        <p:nvSpPr>
          <p:cNvPr id="10" name="Rectangle 9">
            <a:extLst>
              <a:ext uri="{FF2B5EF4-FFF2-40B4-BE49-F238E27FC236}">
                <a16:creationId xmlns:a16="http://schemas.microsoft.com/office/drawing/2014/main" id="{E2AED0D9-7325-4722-8C4B-D63C4D2D2AE2}"/>
              </a:ext>
            </a:extLst>
          </p:cNvPr>
          <p:cNvSpPr/>
          <p:nvPr/>
        </p:nvSpPr>
        <p:spPr>
          <a:xfrm>
            <a:off x="621437" y="1413064"/>
            <a:ext cx="10981678" cy="2646878"/>
          </a:xfrm>
          <a:prstGeom prst="rect">
            <a:avLst/>
          </a:prstGeom>
        </p:spPr>
        <p:txBody>
          <a:bodyPr wrap="square">
            <a:spAutoFit/>
          </a:bodyPr>
          <a:lstStyle/>
          <a:p>
            <a:pPr marL="900430" indent="-900430">
              <a:spcBef>
                <a:spcPts val="600"/>
              </a:spcBef>
              <a:spcAft>
                <a:spcPts val="900"/>
              </a:spcAft>
            </a:pPr>
            <a:r>
              <a:rPr lang="x-none" sz="2800" b="1" dirty="0">
                <a:latin typeface="Arial" panose="020B0604020202020204" pitchFamily="34" charset="0"/>
                <a:cs typeface="Times New Roman" panose="02020603050405020304" pitchFamily="18" charset="0"/>
              </a:rPr>
              <a:t>7.2.3.1	AR/VR</a:t>
            </a:r>
            <a:endParaRPr lang="sv-SE" sz="2800" b="1" dirty="0">
              <a:latin typeface="Arial" panose="020B0604020202020204" pitchFamily="34" charset="0"/>
              <a:cs typeface="Times New Roman" panose="02020603050405020304" pitchFamily="18" charset="0"/>
            </a:endParaRPr>
          </a:p>
          <a:p>
            <a:pPr>
              <a:spcAft>
                <a:spcPts val="900"/>
              </a:spcAft>
            </a:pPr>
            <a:r>
              <a:rPr lang="en-GB" dirty="0">
                <a:latin typeface="Times New Roman" panose="02020603050405020304" pitchFamily="18" charset="0"/>
                <a:ea typeface="Times New Roman" panose="02020603050405020304" pitchFamily="18" charset="0"/>
              </a:rPr>
              <a:t>Audio-visual interaction is characterised by a human being interacting with the environment or people, or controlling a UE, and relying on audio-visual feedback. In the use cases like VR and interactive conversation the latency requirements include the latencies at the application layer (e.g., codecs), which could be specified outside of 3GPP.</a:t>
            </a:r>
            <a:endParaRPr lang="sv-SE" dirty="0">
              <a:latin typeface="Times New Roman" panose="02020603050405020304" pitchFamily="18" charset="0"/>
              <a:ea typeface="Times New Roman" panose="02020603050405020304" pitchFamily="18" charset="0"/>
            </a:endParaRPr>
          </a:p>
          <a:p>
            <a:pPr>
              <a:spcAft>
                <a:spcPts val="900"/>
              </a:spcAft>
            </a:pPr>
            <a:r>
              <a:rPr lang="en-GB" dirty="0">
                <a:latin typeface="Times New Roman" panose="02020603050405020304" pitchFamily="18" charset="0"/>
                <a:ea typeface="Times New Roman" panose="02020603050405020304" pitchFamily="18" charset="0"/>
              </a:rPr>
              <a:t>To support VR environments with low motion-to-photon capabilities, the 5G system shall support:</a:t>
            </a:r>
            <a:endParaRPr lang="sv-SE" dirty="0">
              <a:latin typeface="Times New Roman" panose="02020603050405020304" pitchFamily="18" charset="0"/>
              <a:ea typeface="Times New Roman" panose="02020603050405020304" pitchFamily="18" charset="0"/>
            </a:endParaRPr>
          </a:p>
          <a:p>
            <a:pPr marL="360680" indent="-180340">
              <a:spcAft>
                <a:spcPts val="900"/>
              </a:spcAft>
            </a:pPr>
            <a:r>
              <a:rPr lang="x-none" dirty="0">
                <a:latin typeface="Times New Roman" panose="02020603050405020304" pitchFamily="18" charset="0"/>
                <a:ea typeface="Times New Roman" panose="02020603050405020304" pitchFamily="18" charset="0"/>
              </a:rPr>
              <a:t>-	motion-to-photon latency in the range of 7-15ms while maintaining the required user data rate of [1Gbps] and</a:t>
            </a:r>
            <a:endParaRPr lang="sv-SE" dirty="0">
              <a:latin typeface="Times New Roman" panose="02020603050405020304" pitchFamily="18" charset="0"/>
              <a:ea typeface="Times New Roman" panose="02020603050405020304" pitchFamily="18" charset="0"/>
            </a:endParaRPr>
          </a:p>
          <a:p>
            <a:pPr marL="360680" indent="-180340">
              <a:spcAft>
                <a:spcPts val="900"/>
              </a:spcAft>
            </a:pPr>
            <a:r>
              <a:rPr lang="x-none" dirty="0">
                <a:latin typeface="Times New Roman" panose="02020603050405020304" pitchFamily="18" charset="0"/>
                <a:ea typeface="Times New Roman" panose="02020603050405020304" pitchFamily="18" charset="0"/>
              </a:rPr>
              <a:t>-	motion-to-sound delay of [&lt;20ms].</a:t>
            </a:r>
            <a:endParaRPr lang="sv-SE"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06100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8A5E6-76B1-42E2-BB6E-A333AFA05FF6}"/>
              </a:ext>
            </a:extLst>
          </p:cNvPr>
          <p:cNvSpPr>
            <a:spLocks noGrp="1"/>
          </p:cNvSpPr>
          <p:nvPr>
            <p:ph type="title" idx="4294967295"/>
          </p:nvPr>
        </p:nvSpPr>
        <p:spPr>
          <a:xfrm>
            <a:off x="0" y="357188"/>
            <a:ext cx="10318750" cy="812800"/>
          </a:xfrm>
        </p:spPr>
        <p:txBody>
          <a:bodyPr>
            <a:normAutofit fontScale="90000"/>
          </a:bodyPr>
          <a:lstStyle/>
          <a:p>
            <a:pPr>
              <a:spcAft>
                <a:spcPts val="0"/>
              </a:spcAft>
            </a:pPr>
            <a:r>
              <a:rPr lang="sv-SE" sz="2700" dirty="0"/>
              <a:t>22.261 </a:t>
            </a:r>
            <a:r>
              <a:rPr lang="en-GB" dirty="0"/>
              <a:t>Service requirements for the 5G system</a:t>
            </a:r>
            <a:br>
              <a:rPr lang="sv-SE" sz="1800" dirty="0">
                <a:latin typeface="Arial" panose="020B0604020202020204" pitchFamily="34" charset="0"/>
                <a:ea typeface="Times New Roman" panose="02020603050405020304" pitchFamily="18" charset="0"/>
                <a:cs typeface="Times New Roman" panose="02020603050405020304" pitchFamily="18" charset="0"/>
              </a:rPr>
            </a:br>
            <a:r>
              <a:rPr lang="en-US" dirty="0"/>
              <a:t> </a:t>
            </a:r>
          </a:p>
        </p:txBody>
      </p:sp>
      <p:graphicFrame>
        <p:nvGraphicFramePr>
          <p:cNvPr id="6" name="Table 5">
            <a:extLst>
              <a:ext uri="{FF2B5EF4-FFF2-40B4-BE49-F238E27FC236}">
                <a16:creationId xmlns:a16="http://schemas.microsoft.com/office/drawing/2014/main" id="{DD390227-AEF0-429A-9DF0-3C8306270FED}"/>
              </a:ext>
            </a:extLst>
          </p:cNvPr>
          <p:cNvGraphicFramePr>
            <a:graphicFrameLocks noGrp="1"/>
          </p:cNvGraphicFramePr>
          <p:nvPr>
            <p:extLst>
              <p:ext uri="{D42A27DB-BD31-4B8C-83A1-F6EECF244321}">
                <p14:modId xmlns:p14="http://schemas.microsoft.com/office/powerpoint/2010/main" val="2786591335"/>
              </p:ext>
            </p:extLst>
          </p:nvPr>
        </p:nvGraphicFramePr>
        <p:xfrm>
          <a:off x="711201" y="1760781"/>
          <a:ext cx="10510172" cy="4675528"/>
        </p:xfrm>
        <a:graphic>
          <a:graphicData uri="http://schemas.openxmlformats.org/drawingml/2006/table">
            <a:tbl>
              <a:tblPr firstRow="1" firstCol="1" bandRow="1">
                <a:tableStyleId>{5C22544A-7EE6-4342-B048-85BDC9FD1C3A}</a:tableStyleId>
              </a:tblPr>
              <a:tblGrid>
                <a:gridCol w="349009">
                  <a:extLst>
                    <a:ext uri="{9D8B030D-6E8A-4147-A177-3AD203B41FA5}">
                      <a16:colId xmlns:a16="http://schemas.microsoft.com/office/drawing/2014/main" val="1039417141"/>
                    </a:ext>
                  </a:extLst>
                </a:gridCol>
                <a:gridCol w="1143751">
                  <a:extLst>
                    <a:ext uri="{9D8B030D-6E8A-4147-A177-3AD203B41FA5}">
                      <a16:colId xmlns:a16="http://schemas.microsoft.com/office/drawing/2014/main" val="2594658052"/>
                    </a:ext>
                  </a:extLst>
                </a:gridCol>
                <a:gridCol w="1051513">
                  <a:extLst>
                    <a:ext uri="{9D8B030D-6E8A-4147-A177-3AD203B41FA5}">
                      <a16:colId xmlns:a16="http://schemas.microsoft.com/office/drawing/2014/main" val="1043756418"/>
                    </a:ext>
                  </a:extLst>
                </a:gridCol>
                <a:gridCol w="1051513">
                  <a:extLst>
                    <a:ext uri="{9D8B030D-6E8A-4147-A177-3AD203B41FA5}">
                      <a16:colId xmlns:a16="http://schemas.microsoft.com/office/drawing/2014/main" val="676937392"/>
                    </a:ext>
                  </a:extLst>
                </a:gridCol>
                <a:gridCol w="1051513">
                  <a:extLst>
                    <a:ext uri="{9D8B030D-6E8A-4147-A177-3AD203B41FA5}">
                      <a16:colId xmlns:a16="http://schemas.microsoft.com/office/drawing/2014/main" val="1998440491"/>
                    </a:ext>
                  </a:extLst>
                </a:gridCol>
                <a:gridCol w="1051513">
                  <a:extLst>
                    <a:ext uri="{9D8B030D-6E8A-4147-A177-3AD203B41FA5}">
                      <a16:colId xmlns:a16="http://schemas.microsoft.com/office/drawing/2014/main" val="470277240"/>
                    </a:ext>
                  </a:extLst>
                </a:gridCol>
                <a:gridCol w="1051513">
                  <a:extLst>
                    <a:ext uri="{9D8B030D-6E8A-4147-A177-3AD203B41FA5}">
                      <a16:colId xmlns:a16="http://schemas.microsoft.com/office/drawing/2014/main" val="2214500737"/>
                    </a:ext>
                  </a:extLst>
                </a:gridCol>
                <a:gridCol w="1144903">
                  <a:extLst>
                    <a:ext uri="{9D8B030D-6E8A-4147-A177-3AD203B41FA5}">
                      <a16:colId xmlns:a16="http://schemas.microsoft.com/office/drawing/2014/main" val="176487724"/>
                    </a:ext>
                  </a:extLst>
                </a:gridCol>
                <a:gridCol w="1470041">
                  <a:extLst>
                    <a:ext uri="{9D8B030D-6E8A-4147-A177-3AD203B41FA5}">
                      <a16:colId xmlns:a16="http://schemas.microsoft.com/office/drawing/2014/main" val="1484368496"/>
                    </a:ext>
                  </a:extLst>
                </a:gridCol>
                <a:gridCol w="1144903">
                  <a:extLst>
                    <a:ext uri="{9D8B030D-6E8A-4147-A177-3AD203B41FA5}">
                      <a16:colId xmlns:a16="http://schemas.microsoft.com/office/drawing/2014/main" val="1323227806"/>
                    </a:ext>
                  </a:extLst>
                </a:gridCol>
              </a:tblGrid>
              <a:tr h="497325">
                <a:tc>
                  <a:txBody>
                    <a:bodyPr/>
                    <a:lstStyle/>
                    <a:p>
                      <a:pPr algn="ctr">
                        <a:lnSpc>
                          <a:spcPct val="107000"/>
                        </a:lnSpc>
                        <a:spcAft>
                          <a:spcPts val="0"/>
                        </a:spcAft>
                      </a:pPr>
                      <a:r>
                        <a:rPr lang="en-GB" sz="600">
                          <a:effectLst/>
                        </a:rPr>
                        <a:t> </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Scenario</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Experienced data rate (DL)</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Experienced data rate (UL)</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Area traffic capacity</a:t>
                      </a:r>
                      <a:endParaRPr lang="sv-SE" sz="600">
                        <a:effectLst/>
                      </a:endParaRPr>
                    </a:p>
                    <a:p>
                      <a:pPr algn="ctr">
                        <a:lnSpc>
                          <a:spcPct val="107000"/>
                        </a:lnSpc>
                        <a:spcAft>
                          <a:spcPts val="0"/>
                        </a:spcAft>
                      </a:pPr>
                      <a:r>
                        <a:rPr lang="en-GB" sz="600">
                          <a:effectLst/>
                        </a:rPr>
                        <a:t>(DL)</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Area traffic capacity</a:t>
                      </a:r>
                      <a:endParaRPr lang="sv-SE" sz="600">
                        <a:effectLst/>
                      </a:endParaRPr>
                    </a:p>
                    <a:p>
                      <a:pPr algn="ctr">
                        <a:lnSpc>
                          <a:spcPct val="107000"/>
                        </a:lnSpc>
                        <a:spcAft>
                          <a:spcPts val="0"/>
                        </a:spcAft>
                      </a:pPr>
                      <a:r>
                        <a:rPr lang="en-GB" sz="600">
                          <a:effectLst/>
                        </a:rPr>
                        <a:t>(UL)</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Overall user density </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Activity factor</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UE speed</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Coverage</a:t>
                      </a:r>
                      <a:endParaRPr lang="sv-SE"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extLst>
                  <a:ext uri="{0D108BD9-81ED-4DB2-BD59-A6C34878D82A}">
                    <a16:rowId xmlns:a16="http://schemas.microsoft.com/office/drawing/2014/main" val="3604615312"/>
                  </a:ext>
                </a:extLst>
              </a:tr>
              <a:tr h="673092">
                <a:tc>
                  <a:txBody>
                    <a:bodyPr/>
                    <a:lstStyle/>
                    <a:p>
                      <a:pPr>
                        <a:lnSpc>
                          <a:spcPct val="107000"/>
                        </a:lnSpc>
                        <a:spcAft>
                          <a:spcPts val="0"/>
                        </a:spcAft>
                      </a:pPr>
                      <a:r>
                        <a:rPr lang="en-GB" sz="600" dirty="0">
                          <a:effectLst/>
                        </a:rPr>
                        <a:t>1</a:t>
                      </a:r>
                      <a:endParaRPr lang="sv-SE" sz="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Urban macro</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50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25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100 Gbps/km</a:t>
                      </a:r>
                      <a:r>
                        <a:rPr lang="en-GB" sz="600" baseline="30000">
                          <a:effectLst/>
                        </a:rPr>
                        <a:t>2</a:t>
                      </a:r>
                      <a:endParaRPr lang="sv-SE" sz="600">
                        <a:effectLst/>
                      </a:endParaRPr>
                    </a:p>
                    <a:p>
                      <a:pPr algn="ctr">
                        <a:lnSpc>
                          <a:spcPct val="107000"/>
                        </a:lnSpc>
                        <a:spcAft>
                          <a:spcPts val="0"/>
                        </a:spcAft>
                      </a:pPr>
                      <a:r>
                        <a:rPr lang="en-GB" sz="600">
                          <a:effectLst/>
                        </a:rPr>
                        <a:t>(note 4)</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50 Gbps/km</a:t>
                      </a:r>
                      <a:r>
                        <a:rPr lang="en-GB" sz="600" baseline="30000">
                          <a:effectLst/>
                        </a:rPr>
                        <a:t>2</a:t>
                      </a:r>
                      <a:endParaRPr lang="sv-SE" sz="600">
                        <a:effectLst/>
                      </a:endParaRPr>
                    </a:p>
                    <a:p>
                      <a:pPr algn="ctr">
                        <a:lnSpc>
                          <a:spcPct val="107000"/>
                        </a:lnSpc>
                        <a:spcAft>
                          <a:spcPts val="0"/>
                        </a:spcAft>
                      </a:pPr>
                      <a:r>
                        <a:rPr lang="en-GB" sz="600">
                          <a:effectLst/>
                        </a:rPr>
                        <a:t>(note 4)</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10 000/km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20%</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Pedestrians and users in vehicles (up to 120 km/h</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nSpc>
                          <a:spcPct val="107000"/>
                        </a:lnSpc>
                        <a:spcAft>
                          <a:spcPts val="0"/>
                        </a:spcAft>
                      </a:pPr>
                      <a:r>
                        <a:rPr lang="en-GB" sz="600">
                          <a:effectLst/>
                        </a:rPr>
                        <a:t>Full network (note 1)</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extLst>
                  <a:ext uri="{0D108BD9-81ED-4DB2-BD59-A6C34878D82A}">
                    <a16:rowId xmlns:a16="http://schemas.microsoft.com/office/drawing/2014/main" val="3240653564"/>
                  </a:ext>
                </a:extLst>
              </a:tr>
              <a:tr h="673092">
                <a:tc>
                  <a:txBody>
                    <a:bodyPr/>
                    <a:lstStyle/>
                    <a:p>
                      <a:pPr>
                        <a:lnSpc>
                          <a:spcPct val="107000"/>
                        </a:lnSpc>
                        <a:spcAft>
                          <a:spcPts val="0"/>
                        </a:spcAft>
                      </a:pPr>
                      <a:r>
                        <a:rPr lang="en-GB" sz="6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Rural macro</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50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25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1 Gbps/km</a:t>
                      </a:r>
                      <a:r>
                        <a:rPr lang="en-GB" sz="600" baseline="30000">
                          <a:effectLst/>
                        </a:rPr>
                        <a:t>2</a:t>
                      </a:r>
                      <a:endParaRPr lang="sv-SE" sz="600">
                        <a:effectLst/>
                      </a:endParaRPr>
                    </a:p>
                    <a:p>
                      <a:pPr algn="ctr">
                        <a:lnSpc>
                          <a:spcPct val="107000"/>
                        </a:lnSpc>
                        <a:spcAft>
                          <a:spcPts val="0"/>
                        </a:spcAft>
                      </a:pPr>
                      <a:r>
                        <a:rPr lang="en-GB" sz="600">
                          <a:effectLst/>
                        </a:rPr>
                        <a:t>(note 4)</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500 Mbps/km</a:t>
                      </a:r>
                      <a:r>
                        <a:rPr lang="en-GB" sz="600" baseline="30000">
                          <a:effectLst/>
                        </a:rPr>
                        <a:t>2</a:t>
                      </a:r>
                      <a:endParaRPr lang="sv-SE" sz="600">
                        <a:effectLst/>
                      </a:endParaRPr>
                    </a:p>
                    <a:p>
                      <a:pPr algn="ctr">
                        <a:lnSpc>
                          <a:spcPct val="107000"/>
                        </a:lnSpc>
                        <a:spcAft>
                          <a:spcPts val="0"/>
                        </a:spcAft>
                      </a:pPr>
                      <a:r>
                        <a:rPr lang="en-GB" sz="600">
                          <a:effectLst/>
                        </a:rPr>
                        <a:t>(note 4)</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100/km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20%</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Pedestrians and users in vehicles (up to 120 km/h</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nSpc>
                          <a:spcPct val="107000"/>
                        </a:lnSpc>
                        <a:spcAft>
                          <a:spcPts val="0"/>
                        </a:spcAft>
                      </a:pPr>
                      <a:r>
                        <a:rPr lang="en-GB" sz="600">
                          <a:effectLst/>
                        </a:rPr>
                        <a:t>Full network (note 1)</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extLst>
                  <a:ext uri="{0D108BD9-81ED-4DB2-BD59-A6C34878D82A}">
                    <a16:rowId xmlns:a16="http://schemas.microsoft.com/office/drawing/2014/main" val="3368564480"/>
                  </a:ext>
                </a:extLst>
              </a:tr>
              <a:tr h="635207">
                <a:tc>
                  <a:txBody>
                    <a:bodyPr/>
                    <a:lstStyle/>
                    <a:p>
                      <a:pPr>
                        <a:lnSpc>
                          <a:spcPct val="107000"/>
                        </a:lnSpc>
                        <a:spcAft>
                          <a:spcPts val="0"/>
                        </a:spcAft>
                      </a:pPr>
                      <a:r>
                        <a:rPr lang="en-GB" sz="600">
                          <a:effectLst/>
                        </a:rPr>
                        <a:t>3</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Indoor hotspot</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1 Gbps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500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15 Tbps/km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2 Tbps/km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250 000/km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note 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Pedestrians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nSpc>
                          <a:spcPct val="107000"/>
                        </a:lnSpc>
                        <a:spcAft>
                          <a:spcPts val="0"/>
                        </a:spcAft>
                      </a:pPr>
                      <a:r>
                        <a:rPr lang="en-GB" sz="600">
                          <a:effectLst/>
                        </a:rPr>
                        <a:t>Office and residential (note 2) (note 3)</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extLst>
                  <a:ext uri="{0D108BD9-81ED-4DB2-BD59-A6C34878D82A}">
                    <a16:rowId xmlns:a16="http://schemas.microsoft.com/office/drawing/2014/main" val="1602300351"/>
                  </a:ext>
                </a:extLst>
              </a:tr>
              <a:tr h="396397">
                <a:tc>
                  <a:txBody>
                    <a:bodyPr/>
                    <a:lstStyle/>
                    <a:p>
                      <a:pPr>
                        <a:lnSpc>
                          <a:spcPct val="107000"/>
                        </a:lnSpc>
                        <a:spcAft>
                          <a:spcPts val="0"/>
                        </a:spcAft>
                      </a:pPr>
                      <a:r>
                        <a:rPr lang="en-GB" sz="600">
                          <a:effectLst/>
                        </a:rPr>
                        <a:t>4</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Broadband access in a crowd</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25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50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[3,75] Tbps/km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[7,5] Tbps/km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[500 000]/km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30%</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Pedestrians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nSpc>
                          <a:spcPct val="107000"/>
                        </a:lnSpc>
                        <a:spcAft>
                          <a:spcPts val="0"/>
                        </a:spcAft>
                      </a:pPr>
                      <a:r>
                        <a:rPr lang="en-GB" sz="600">
                          <a:effectLst/>
                        </a:rPr>
                        <a:t>Confined area</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extLst>
                  <a:ext uri="{0D108BD9-81ED-4DB2-BD59-A6C34878D82A}">
                    <a16:rowId xmlns:a16="http://schemas.microsoft.com/office/drawing/2014/main" val="1426579927"/>
                  </a:ext>
                </a:extLst>
              </a:tr>
              <a:tr h="673092">
                <a:tc>
                  <a:txBody>
                    <a:bodyPr/>
                    <a:lstStyle/>
                    <a:p>
                      <a:pPr>
                        <a:lnSpc>
                          <a:spcPct val="107000"/>
                        </a:lnSpc>
                        <a:spcAft>
                          <a:spcPts val="0"/>
                        </a:spcAft>
                      </a:pPr>
                      <a:r>
                        <a:rPr lang="en-GB" sz="600">
                          <a:effectLst/>
                        </a:rPr>
                        <a:t>5</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Dense urban</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300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50 Mbps</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750 Gbps/km</a:t>
                      </a:r>
                      <a:r>
                        <a:rPr lang="en-GB" sz="600" baseline="30000">
                          <a:effectLst/>
                        </a:rPr>
                        <a:t>2</a:t>
                      </a:r>
                      <a:endParaRPr lang="sv-SE" sz="600">
                        <a:effectLst/>
                      </a:endParaRPr>
                    </a:p>
                    <a:p>
                      <a:pPr algn="ctr">
                        <a:lnSpc>
                          <a:spcPct val="107000"/>
                        </a:lnSpc>
                        <a:spcAft>
                          <a:spcPts val="0"/>
                        </a:spcAft>
                      </a:pPr>
                      <a:r>
                        <a:rPr lang="en-GB" sz="600">
                          <a:effectLst/>
                        </a:rPr>
                        <a:t>(note 4)</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125 Gbps/km</a:t>
                      </a:r>
                      <a:r>
                        <a:rPr lang="en-GB" sz="600" baseline="30000">
                          <a:effectLst/>
                        </a:rPr>
                        <a:t>2</a:t>
                      </a:r>
                      <a:endParaRPr lang="sv-SE" sz="600">
                        <a:effectLst/>
                      </a:endParaRPr>
                    </a:p>
                    <a:p>
                      <a:pPr algn="ctr">
                        <a:lnSpc>
                          <a:spcPct val="107000"/>
                        </a:lnSpc>
                        <a:spcAft>
                          <a:spcPts val="0"/>
                        </a:spcAft>
                      </a:pPr>
                      <a:r>
                        <a:rPr lang="en-GB" sz="600">
                          <a:effectLst/>
                        </a:rPr>
                        <a:t>(note 4)</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25 000/km</a:t>
                      </a:r>
                      <a:r>
                        <a:rPr lang="en-GB" sz="600" baseline="30000">
                          <a:effectLst/>
                        </a:rPr>
                        <a:t>2</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10%</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gn="ctr">
                        <a:lnSpc>
                          <a:spcPct val="107000"/>
                        </a:lnSpc>
                        <a:spcAft>
                          <a:spcPts val="0"/>
                        </a:spcAft>
                      </a:pPr>
                      <a:r>
                        <a:rPr lang="en-GB" sz="600">
                          <a:effectLst/>
                        </a:rPr>
                        <a:t>Pedestrians and users in vehicles (up to 60 km/h)</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a:txBody>
                    <a:bodyPr/>
                    <a:lstStyle/>
                    <a:p>
                      <a:pPr>
                        <a:lnSpc>
                          <a:spcPct val="107000"/>
                        </a:lnSpc>
                        <a:spcAft>
                          <a:spcPts val="0"/>
                        </a:spcAft>
                      </a:pPr>
                      <a:r>
                        <a:rPr lang="en-GB" sz="600">
                          <a:effectLst/>
                        </a:rPr>
                        <a:t>Downtown (note 1)</a:t>
                      </a:r>
                      <a:endParaRPr lang="sv-SE" sz="60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extLst>
                  <a:ext uri="{0D108BD9-81ED-4DB2-BD59-A6C34878D82A}">
                    <a16:rowId xmlns:a16="http://schemas.microsoft.com/office/drawing/2014/main" val="4084960902"/>
                  </a:ext>
                </a:extLst>
              </a:tr>
              <a:tr h="1127323">
                <a:tc gridSpan="10">
                  <a:txBody>
                    <a:bodyPr/>
                    <a:lstStyle/>
                    <a:p>
                      <a:pPr marL="540385" indent="-540385">
                        <a:lnSpc>
                          <a:spcPct val="107000"/>
                        </a:lnSpc>
                        <a:spcAft>
                          <a:spcPts val="0"/>
                        </a:spcAft>
                      </a:pPr>
                      <a:r>
                        <a:rPr lang="en-GB" sz="1000" dirty="0">
                          <a:effectLst/>
                        </a:rPr>
                        <a:t>NOTE 1: 	For users in vehicles, the UE can be connected to the network directly, or via an on-board moving base station.</a:t>
                      </a:r>
                      <a:endParaRPr lang="sv-SE" sz="1000" dirty="0">
                        <a:effectLst/>
                      </a:endParaRPr>
                    </a:p>
                    <a:p>
                      <a:pPr marL="540385" indent="-540385">
                        <a:lnSpc>
                          <a:spcPct val="107000"/>
                        </a:lnSpc>
                        <a:spcAft>
                          <a:spcPts val="0"/>
                        </a:spcAft>
                      </a:pPr>
                      <a:r>
                        <a:rPr lang="en-GB" sz="1000" dirty="0">
                          <a:effectLst/>
                        </a:rPr>
                        <a:t>NOTE 2:		A certain traffic mix is assumed; only some users use services that require the highest data rates [2].</a:t>
                      </a:r>
                      <a:endParaRPr lang="sv-SE" sz="1000" dirty="0">
                        <a:effectLst/>
                      </a:endParaRPr>
                    </a:p>
                    <a:p>
                      <a:pPr marL="540385" indent="-540385">
                        <a:lnSpc>
                          <a:spcPct val="107000"/>
                        </a:lnSpc>
                        <a:spcAft>
                          <a:spcPts val="0"/>
                        </a:spcAft>
                      </a:pPr>
                      <a:r>
                        <a:rPr lang="en-GB" sz="1050" dirty="0">
                          <a:solidFill>
                            <a:srgbClr val="FF0000"/>
                          </a:solidFill>
                          <a:effectLst/>
                        </a:rPr>
                        <a:t>NOTE 3: 	For interactive audio and video services, for example, virtual meetings, the required two-way end-to-end latency (UL and DL) is 2‑4 </a:t>
                      </a:r>
                      <a:r>
                        <a:rPr lang="en-GB" sz="1050" dirty="0" err="1">
                          <a:solidFill>
                            <a:srgbClr val="FF0000"/>
                          </a:solidFill>
                          <a:effectLst/>
                        </a:rPr>
                        <a:t>ms</a:t>
                      </a:r>
                      <a:r>
                        <a:rPr lang="en-GB" sz="1050" dirty="0">
                          <a:solidFill>
                            <a:srgbClr val="FF0000"/>
                          </a:solidFill>
                          <a:effectLst/>
                        </a:rPr>
                        <a:t> while the corresponding experienced data rate needs to be up to 8K 3D video [300 Mbps] in uplink and downlink.</a:t>
                      </a:r>
                      <a:endParaRPr lang="sv-SE" sz="1050" dirty="0">
                        <a:solidFill>
                          <a:srgbClr val="FF0000"/>
                        </a:solidFill>
                        <a:effectLst/>
                      </a:endParaRPr>
                    </a:p>
                    <a:p>
                      <a:pPr marL="540385" indent="-540385">
                        <a:lnSpc>
                          <a:spcPct val="107000"/>
                        </a:lnSpc>
                        <a:spcAft>
                          <a:spcPts val="0"/>
                        </a:spcAft>
                      </a:pPr>
                      <a:r>
                        <a:rPr lang="en-GB" sz="1000" dirty="0">
                          <a:effectLst/>
                        </a:rPr>
                        <a:t>NOTE 4: 	These values are derived based on overall user density. Detailed information can be found in [10].</a:t>
                      </a:r>
                      <a:endParaRPr lang="sv-SE" sz="1000" dirty="0">
                        <a:effectLst/>
                      </a:endParaRPr>
                    </a:p>
                    <a:p>
                      <a:pPr marL="540385" indent="-540385">
                        <a:lnSpc>
                          <a:spcPct val="107000"/>
                        </a:lnSpc>
                        <a:spcAft>
                          <a:spcPts val="0"/>
                        </a:spcAft>
                      </a:pPr>
                      <a:r>
                        <a:rPr lang="en-GB" sz="1000" dirty="0">
                          <a:effectLst/>
                        </a:rPr>
                        <a:t>NOTE 5: 	All the values in this table are targeted values and not strict requirements.</a:t>
                      </a:r>
                      <a:endParaRPr lang="sv-S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371" marR="49371"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27833262"/>
                  </a:ext>
                </a:extLst>
              </a:tr>
            </a:tbl>
          </a:graphicData>
        </a:graphic>
      </p:graphicFrame>
      <p:sp>
        <p:nvSpPr>
          <p:cNvPr id="7" name="Rectangle 2">
            <a:extLst>
              <a:ext uri="{FF2B5EF4-FFF2-40B4-BE49-F238E27FC236}">
                <a16:creationId xmlns:a16="http://schemas.microsoft.com/office/drawing/2014/main" id="{B66F113A-BFF0-4B51-ADC7-8D561A5E1A78}"/>
              </a:ext>
            </a:extLst>
          </p:cNvPr>
          <p:cNvSpPr>
            <a:spLocks noChangeArrowheads="1"/>
          </p:cNvSpPr>
          <p:nvPr/>
        </p:nvSpPr>
        <p:spPr bwMode="auto">
          <a:xfrm>
            <a:off x="-427614" y="130358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v-SE" altLang="sv-SE"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7.1-1 </a:t>
            </a:r>
            <a:r>
              <a:rPr kumimoji="0" lang="sv-SE" altLang="sv-SE" sz="1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Performance</a:t>
            </a:r>
            <a:r>
              <a:rPr kumimoji="0" lang="sv-SE" altLang="sv-SE"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sv-SE" altLang="sv-SE" sz="1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requirements</a:t>
            </a:r>
            <a:r>
              <a:rPr kumimoji="0" lang="sv-SE" altLang="sv-SE"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for </a:t>
            </a:r>
            <a:r>
              <a:rPr kumimoji="0" lang="sv-SE" altLang="sv-SE" sz="1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high</a:t>
            </a:r>
            <a:r>
              <a:rPr kumimoji="0" lang="sv-SE" altLang="sv-SE"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data rate and </a:t>
            </a:r>
            <a:r>
              <a:rPr kumimoji="0" lang="sv-SE" altLang="sv-SE" sz="1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traffic</a:t>
            </a:r>
            <a:r>
              <a:rPr kumimoji="0" lang="sv-SE" altLang="sv-SE"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sv-SE" altLang="sv-SE" sz="1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density</a:t>
            </a:r>
            <a:r>
              <a:rPr kumimoji="0" lang="sv-SE" altLang="sv-SE"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scenarios.</a:t>
            </a:r>
            <a:endParaRPr kumimoji="0" lang="sv-SE" altLang="sv-SE"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06091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8A5E6-76B1-42E2-BB6E-A333AFA05FF6}"/>
              </a:ext>
            </a:extLst>
          </p:cNvPr>
          <p:cNvSpPr>
            <a:spLocks noGrp="1"/>
          </p:cNvSpPr>
          <p:nvPr>
            <p:ph type="title" idx="4294967295"/>
          </p:nvPr>
        </p:nvSpPr>
        <p:spPr>
          <a:xfrm>
            <a:off x="0" y="357188"/>
            <a:ext cx="10318750" cy="812800"/>
          </a:xfrm>
        </p:spPr>
        <p:txBody>
          <a:bodyPr>
            <a:normAutofit fontScale="90000"/>
          </a:bodyPr>
          <a:lstStyle/>
          <a:p>
            <a:pPr>
              <a:spcAft>
                <a:spcPts val="0"/>
              </a:spcAft>
            </a:pPr>
            <a:r>
              <a:rPr lang="sv-SE" sz="2700" dirty="0">
                <a:latin typeface="Arial" panose="020B0604020202020204" pitchFamily="34" charset="0"/>
                <a:ea typeface="Times New Roman" panose="02020603050405020304" pitchFamily="18" charset="0"/>
                <a:cs typeface="Times New Roman" panose="02020603050405020304" pitchFamily="18" charset="0"/>
              </a:rPr>
              <a:t>ITT4RT </a:t>
            </a:r>
            <a:r>
              <a:rPr lang="en-GB" dirty="0"/>
              <a:t>Support of Immersive Teleconferencing and Telepresence for Remote Terminals</a:t>
            </a:r>
            <a:br>
              <a:rPr lang="sv-SE" sz="1800" dirty="0">
                <a:latin typeface="Arial" panose="020B0604020202020204" pitchFamily="34" charset="0"/>
                <a:ea typeface="Times New Roman" panose="02020603050405020304" pitchFamily="18" charset="0"/>
                <a:cs typeface="Times New Roman" panose="02020603050405020304" pitchFamily="18" charset="0"/>
              </a:rPr>
            </a:br>
            <a:r>
              <a:rPr lang="en-US" dirty="0"/>
              <a:t> </a:t>
            </a:r>
          </a:p>
        </p:txBody>
      </p:sp>
      <p:sp>
        <p:nvSpPr>
          <p:cNvPr id="10" name="Rectangle 9">
            <a:extLst>
              <a:ext uri="{FF2B5EF4-FFF2-40B4-BE49-F238E27FC236}">
                <a16:creationId xmlns:a16="http://schemas.microsoft.com/office/drawing/2014/main" id="{E2AED0D9-7325-4722-8C4B-D63C4D2D2AE2}"/>
              </a:ext>
            </a:extLst>
          </p:cNvPr>
          <p:cNvSpPr/>
          <p:nvPr/>
        </p:nvSpPr>
        <p:spPr>
          <a:xfrm>
            <a:off x="621437" y="1413064"/>
            <a:ext cx="10981678" cy="2031325"/>
          </a:xfrm>
          <a:prstGeom prst="rect">
            <a:avLst/>
          </a:prstGeom>
        </p:spPr>
        <p:txBody>
          <a:bodyPr wrap="square">
            <a:spAutoFit/>
          </a:bodyPr>
          <a:lstStyle/>
          <a:p>
            <a:pPr hangingPunct="0"/>
            <a:r>
              <a:rPr lang="en-GB" dirty="0"/>
              <a:t>The objective of this Work Item is to specify VR support in MTSI in TS 26.114 and IMS-based Telepresence in TS 26.223 to enable support of an immersive experience for remote terminals joining teleconferencing and telepresence sessions. For MTSI, the work is expected to enable scenarios with two-way audio and one-way immersive video, e.g., a remote single user wearing an HMD participates to a conference will send audio and optionally 2D video (e.g., of a presentation, screen sharing and/or a capture of the user itself), but receives stereo or immersive voice/audio and immersive video captured by an omnidirectional camera in a conference room connected to a fixed network.</a:t>
            </a:r>
            <a:endParaRPr lang="sv-SE" dirty="0"/>
          </a:p>
        </p:txBody>
      </p:sp>
    </p:spTree>
    <p:extLst>
      <p:ext uri="{BB962C8B-B14F-4D97-AF65-F5344CB8AC3E}">
        <p14:creationId xmlns:p14="http://schemas.microsoft.com/office/powerpoint/2010/main" val="1607152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8A5E6-76B1-42E2-BB6E-A333AFA05FF6}"/>
              </a:ext>
            </a:extLst>
          </p:cNvPr>
          <p:cNvSpPr>
            <a:spLocks noGrp="1"/>
          </p:cNvSpPr>
          <p:nvPr>
            <p:ph type="title" idx="4294967295"/>
          </p:nvPr>
        </p:nvSpPr>
        <p:spPr>
          <a:xfrm>
            <a:off x="0" y="357188"/>
            <a:ext cx="10318750" cy="812800"/>
          </a:xfrm>
        </p:spPr>
        <p:txBody>
          <a:bodyPr>
            <a:normAutofit fontScale="90000"/>
          </a:bodyPr>
          <a:lstStyle/>
          <a:p>
            <a:pPr>
              <a:spcAft>
                <a:spcPts val="0"/>
              </a:spcAft>
            </a:pPr>
            <a:r>
              <a:rPr lang="sv-SE" sz="2700" dirty="0">
                <a:latin typeface="Arial" panose="020B0604020202020204" pitchFamily="34" charset="0"/>
                <a:ea typeface="Times New Roman" panose="02020603050405020304" pitchFamily="18" charset="0"/>
                <a:cs typeface="Times New Roman" panose="02020603050405020304" pitchFamily="18" charset="0"/>
              </a:rPr>
              <a:t>TR 26.918 </a:t>
            </a:r>
            <a:r>
              <a:rPr lang="sv-SE" dirty="0" err="1"/>
              <a:t>Virtual</a:t>
            </a:r>
            <a:r>
              <a:rPr lang="sv-SE" dirty="0"/>
              <a:t> </a:t>
            </a:r>
            <a:r>
              <a:rPr lang="sv-SE" dirty="0" err="1"/>
              <a:t>Reality</a:t>
            </a:r>
            <a:r>
              <a:rPr lang="sv-SE" dirty="0"/>
              <a:t> (VR) media services over 3GPP</a:t>
            </a:r>
            <a:br>
              <a:rPr lang="sv-SE" sz="1800" dirty="0">
                <a:latin typeface="Arial" panose="020B0604020202020204" pitchFamily="34" charset="0"/>
                <a:ea typeface="Times New Roman" panose="02020603050405020304" pitchFamily="18" charset="0"/>
                <a:cs typeface="Times New Roman" panose="02020603050405020304" pitchFamily="18" charset="0"/>
              </a:rPr>
            </a:br>
            <a:r>
              <a:rPr lang="en-US" dirty="0"/>
              <a:t> </a:t>
            </a:r>
          </a:p>
        </p:txBody>
      </p:sp>
      <p:sp>
        <p:nvSpPr>
          <p:cNvPr id="10" name="Rectangle 9">
            <a:extLst>
              <a:ext uri="{FF2B5EF4-FFF2-40B4-BE49-F238E27FC236}">
                <a16:creationId xmlns:a16="http://schemas.microsoft.com/office/drawing/2014/main" id="{E2AED0D9-7325-4722-8C4B-D63C4D2D2AE2}"/>
              </a:ext>
            </a:extLst>
          </p:cNvPr>
          <p:cNvSpPr/>
          <p:nvPr/>
        </p:nvSpPr>
        <p:spPr>
          <a:xfrm>
            <a:off x="621437" y="1413064"/>
            <a:ext cx="5033639" cy="5355312"/>
          </a:xfrm>
          <a:prstGeom prst="rect">
            <a:avLst/>
          </a:prstGeom>
        </p:spPr>
        <p:txBody>
          <a:bodyPr wrap="square" numCol="1">
            <a:spAutoFit/>
          </a:bodyPr>
          <a:lstStyle/>
          <a:p>
            <a:r>
              <a:rPr lang="en-US" dirty="0"/>
              <a:t>5       </a:t>
            </a:r>
            <a:r>
              <a:rPr lang="en-US" sz="1200" dirty="0"/>
              <a:t>       Use cases for Virtual Reality         39</a:t>
            </a:r>
            <a:endParaRPr lang="sv-SE" sz="1200" dirty="0"/>
          </a:p>
          <a:p>
            <a:r>
              <a:rPr lang="en-US" sz="1200" dirty="0"/>
              <a:t>5.2          Event broadcast/multicast use cases        41</a:t>
            </a:r>
            <a:endParaRPr lang="sv-SE" sz="1200" dirty="0"/>
          </a:p>
          <a:p>
            <a:r>
              <a:rPr lang="en-US" sz="1200" dirty="0"/>
              <a:t>5.2.1      Introduction       41</a:t>
            </a:r>
            <a:endParaRPr lang="sv-SE" sz="1200" dirty="0"/>
          </a:p>
          <a:p>
            <a:r>
              <a:rPr lang="en-US" sz="1200" dirty="0"/>
              <a:t>5.2.2      "Infinite seating" content delivery via multicast   41</a:t>
            </a:r>
            <a:endParaRPr lang="sv-SE" sz="1200" dirty="0"/>
          </a:p>
          <a:p>
            <a:r>
              <a:rPr lang="en-US" sz="1200" dirty="0"/>
              <a:t>5.2.3      Event multicast to VR receivers  41</a:t>
            </a:r>
            <a:endParaRPr lang="sv-SE" sz="1200" dirty="0"/>
          </a:p>
          <a:p>
            <a:r>
              <a:rPr lang="en-US" sz="1200" dirty="0"/>
              <a:t>5.3          VR streaming     42</a:t>
            </a:r>
            <a:endParaRPr lang="sv-SE" sz="1200" dirty="0"/>
          </a:p>
          <a:p>
            <a:r>
              <a:rPr lang="en-US" sz="1200" dirty="0"/>
              <a:t>5.3.1      Use case              42</a:t>
            </a:r>
            <a:endParaRPr lang="sv-SE" sz="1200" dirty="0"/>
          </a:p>
          <a:p>
            <a:r>
              <a:rPr lang="en-US" sz="1200" dirty="0"/>
              <a:t>5.3.2      Areas of investigation    42</a:t>
            </a:r>
            <a:endParaRPr lang="sv-SE" sz="1200" dirty="0"/>
          </a:p>
          <a:p>
            <a:r>
              <a:rPr lang="en-US" sz="1200" dirty="0"/>
              <a:t>5.4          Distributing 360 A/V content library in 3GPP        42</a:t>
            </a:r>
            <a:endParaRPr lang="sv-SE" sz="1200" dirty="0"/>
          </a:p>
          <a:p>
            <a:r>
              <a:rPr lang="en-US" sz="1200" dirty="0"/>
              <a:t>5.4.1      Introduction: content library and target devices 42</a:t>
            </a:r>
            <a:endParaRPr lang="sv-SE" sz="1200" dirty="0"/>
          </a:p>
          <a:p>
            <a:r>
              <a:rPr lang="en-US" sz="1200" dirty="0"/>
              <a:t>5.4.2      Downloading content     43</a:t>
            </a:r>
            <a:endParaRPr lang="sv-SE" sz="1200" dirty="0"/>
          </a:p>
          <a:p>
            <a:r>
              <a:rPr lang="en-US" sz="1200" dirty="0"/>
              <a:t>5.4.3      Non-real-time MBMS distribution of VR content 43</a:t>
            </a:r>
            <a:endParaRPr lang="sv-SE" sz="1200" dirty="0"/>
          </a:p>
          <a:p>
            <a:r>
              <a:rPr lang="en-US" sz="1200" dirty="0"/>
              <a:t>5.4.4      Streaming content           43</a:t>
            </a:r>
            <a:endParaRPr lang="sv-SE" sz="1200" dirty="0"/>
          </a:p>
          <a:p>
            <a:r>
              <a:rPr lang="en-US" sz="1200" dirty="0"/>
              <a:t>5.5          Live services consumed on HMD                44</a:t>
            </a:r>
            <a:endParaRPr lang="sv-SE" sz="1200" dirty="0"/>
          </a:p>
          <a:p>
            <a:r>
              <a:rPr lang="en-US" sz="1200" dirty="0"/>
              <a:t>5.5.1      Introduction       44</a:t>
            </a:r>
            <a:endParaRPr lang="sv-SE" sz="1200" dirty="0"/>
          </a:p>
          <a:p>
            <a:r>
              <a:rPr lang="en-US" sz="1200" dirty="0"/>
              <a:t>5.5.2      Streaming content           44</a:t>
            </a:r>
            <a:endParaRPr lang="sv-SE" sz="1200" dirty="0"/>
          </a:p>
          <a:p>
            <a:r>
              <a:rPr lang="en-US" sz="1200" dirty="0"/>
              <a:t>5.5.3      MBMS delivery of content           44</a:t>
            </a:r>
            <a:endParaRPr lang="sv-SE" sz="1200" dirty="0"/>
          </a:p>
          <a:p>
            <a:r>
              <a:rPr lang="en-US" sz="1200" dirty="0"/>
              <a:t>5.5.4      Mixed delivery of content            44</a:t>
            </a:r>
            <a:endParaRPr lang="sv-SE" sz="1200" dirty="0"/>
          </a:p>
          <a:p>
            <a:r>
              <a:rPr lang="en-US" sz="1200" dirty="0"/>
              <a:t>5.6          Social TV and VR               44</a:t>
            </a:r>
          </a:p>
          <a:p>
            <a:r>
              <a:rPr lang="en-US" sz="1200" dirty="0"/>
              <a:t>5.6.1      Base use case    44</a:t>
            </a:r>
            <a:endParaRPr lang="sv-SE" sz="1200" dirty="0"/>
          </a:p>
          <a:p>
            <a:r>
              <a:rPr lang="en-US" sz="1200" dirty="0"/>
              <a:t>5.6.2      360-degree experience 44</a:t>
            </a:r>
            <a:endParaRPr lang="sv-SE" sz="1200" dirty="0"/>
          </a:p>
          <a:p>
            <a:r>
              <a:rPr lang="en-US" sz="1200" dirty="0"/>
              <a:t>5.7          Cinematic VR use cases 44</a:t>
            </a:r>
            <a:endParaRPr lang="sv-SE" sz="1200" dirty="0"/>
          </a:p>
          <a:p>
            <a:r>
              <a:rPr lang="en-US" sz="1200" dirty="0"/>
              <a:t>5.7.1      Introduction       44</a:t>
            </a:r>
            <a:endParaRPr lang="sv-SE" sz="1200" dirty="0"/>
          </a:p>
          <a:p>
            <a:r>
              <a:rPr lang="en-US" sz="1200" dirty="0"/>
              <a:t>5.7.2      Linear cinematic VR         45</a:t>
            </a:r>
            <a:endParaRPr lang="sv-SE" sz="1200" dirty="0"/>
          </a:p>
          <a:p>
            <a:r>
              <a:rPr lang="en-US" sz="1200" dirty="0"/>
              <a:t>5.7.3      Interactive cinematic VR               45</a:t>
            </a:r>
            <a:endParaRPr lang="sv-SE" sz="1200" dirty="0"/>
          </a:p>
          <a:p>
            <a:endParaRPr lang="sv-SE" sz="1200" dirty="0"/>
          </a:p>
          <a:p>
            <a:r>
              <a:rPr lang="en-US" sz="1200" dirty="0"/>
              <a:t> </a:t>
            </a:r>
            <a:endParaRPr lang="sv-SE" sz="1200" dirty="0"/>
          </a:p>
          <a:p>
            <a:pPr hangingPunct="0"/>
            <a:r>
              <a:rPr lang="en-GB" sz="1200" dirty="0"/>
              <a:t>.</a:t>
            </a:r>
            <a:endParaRPr lang="sv-SE" dirty="0"/>
          </a:p>
        </p:txBody>
      </p:sp>
      <p:sp>
        <p:nvSpPr>
          <p:cNvPr id="3" name="TextBox 2">
            <a:extLst>
              <a:ext uri="{FF2B5EF4-FFF2-40B4-BE49-F238E27FC236}">
                <a16:creationId xmlns:a16="http://schemas.microsoft.com/office/drawing/2014/main" id="{54DA623E-EACF-46A6-8390-0C0079E4B7BE}"/>
              </a:ext>
            </a:extLst>
          </p:cNvPr>
          <p:cNvSpPr txBox="1"/>
          <p:nvPr/>
        </p:nvSpPr>
        <p:spPr>
          <a:xfrm>
            <a:off x="5983550" y="1413064"/>
            <a:ext cx="5468644" cy="4362733"/>
          </a:xfrm>
          <a:prstGeom prst="rect">
            <a:avLst/>
          </a:prstGeom>
          <a:noFill/>
        </p:spPr>
        <p:txBody>
          <a:bodyPr vert="horz" wrap="square" lIns="0" tIns="0" rIns="0" bIns="0" rtlCol="0">
            <a:spAutoFit/>
          </a:bodyPr>
          <a:lstStyle/>
          <a:p>
            <a:r>
              <a:rPr lang="en-US" sz="1200" dirty="0"/>
              <a:t>5.8          Learning application use cases   45</a:t>
            </a:r>
            <a:endParaRPr lang="sv-SE" sz="1200" dirty="0"/>
          </a:p>
          <a:p>
            <a:r>
              <a:rPr lang="en-US" sz="1200" dirty="0"/>
              <a:t>5.8.1      Introduction       45</a:t>
            </a:r>
            <a:endParaRPr lang="sv-SE" sz="1200" dirty="0"/>
          </a:p>
          <a:p>
            <a:r>
              <a:rPr lang="en-US" sz="1200" dirty="0"/>
              <a:t>5.8.2      Remote class participation           45</a:t>
            </a:r>
            <a:endParaRPr lang="sv-SE" sz="1200" dirty="0"/>
          </a:p>
          <a:p>
            <a:r>
              <a:rPr lang="en-US" sz="1200" dirty="0"/>
              <a:t>5.9          VR calls use cases             46</a:t>
            </a:r>
            <a:endParaRPr lang="sv-SE" sz="1200" dirty="0"/>
          </a:p>
          <a:p>
            <a:r>
              <a:rPr lang="en-US" sz="1200" dirty="0"/>
              <a:t>5.9.1      Spherical video based calls           46</a:t>
            </a:r>
            <a:endParaRPr lang="sv-SE" sz="1200" dirty="0"/>
          </a:p>
          <a:p>
            <a:r>
              <a:rPr lang="en-US" sz="1200" dirty="0"/>
              <a:t>5.9.2      Videoconferencing with 360 video            46</a:t>
            </a:r>
            <a:endParaRPr lang="sv-SE" sz="1200" dirty="0"/>
          </a:p>
          <a:p>
            <a:r>
              <a:rPr lang="en-US" sz="1200" dirty="0"/>
              <a:t>5.9.3      Gap analysis for VR calls use cases            46</a:t>
            </a:r>
            <a:endParaRPr lang="sv-SE" sz="1200" dirty="0"/>
          </a:p>
          <a:p>
            <a:r>
              <a:rPr lang="en-US" sz="1200" dirty="0"/>
              <a:t>5.10        User generated VR use cases      46</a:t>
            </a:r>
            <a:endParaRPr lang="sv-SE" sz="1200" dirty="0"/>
          </a:p>
          <a:p>
            <a:r>
              <a:rPr lang="en-US" sz="1200" dirty="0"/>
              <a:t>5.10.1    User generated 360 video and audio recording   46</a:t>
            </a:r>
            <a:endParaRPr lang="sv-SE" sz="1200" dirty="0"/>
          </a:p>
          <a:p>
            <a:r>
              <a:rPr lang="en-US" sz="1200" dirty="0"/>
              <a:t>5.10.2    User generated live streaming - "See what I see"               47</a:t>
            </a:r>
            <a:endParaRPr lang="sv-SE" sz="1200" dirty="0"/>
          </a:p>
          <a:p>
            <a:r>
              <a:rPr lang="en-US" sz="1200" dirty="0"/>
              <a:t>5.11        Virtual world communication      47</a:t>
            </a:r>
            <a:endParaRPr lang="sv-SE" sz="1200" dirty="0"/>
          </a:p>
          <a:p>
            <a:r>
              <a:rPr lang="en-US" sz="1200" dirty="0"/>
              <a:t>5.11.1    In-Game Communications           47</a:t>
            </a:r>
            <a:endParaRPr lang="sv-SE" sz="1200" dirty="0"/>
          </a:p>
          <a:p>
            <a:r>
              <a:rPr lang="en-US" sz="1200" dirty="0"/>
              <a:t>5.11.2    Virtual Meeting Place     47</a:t>
            </a:r>
            <a:endParaRPr lang="sv-SE" sz="1200" dirty="0"/>
          </a:p>
          <a:p>
            <a:r>
              <a:rPr lang="en-US" sz="1200" dirty="0"/>
              <a:t>5.12        HMD-based legacy content consumption              47</a:t>
            </a:r>
            <a:endParaRPr lang="sv-SE" sz="1200" dirty="0"/>
          </a:p>
          <a:p>
            <a:r>
              <a:rPr lang="en-US" sz="1200" dirty="0"/>
              <a:t>5.12.1    Introduction       47</a:t>
            </a:r>
            <a:endParaRPr lang="sv-SE" sz="1200" dirty="0"/>
          </a:p>
          <a:p>
            <a:r>
              <a:rPr lang="en-US" sz="1200" dirty="0"/>
              <a:t>5.12.2    Private TV            48</a:t>
            </a:r>
            <a:endParaRPr lang="sv-SE" sz="1200" dirty="0"/>
          </a:p>
          <a:p>
            <a:r>
              <a:rPr lang="en-US" sz="1200" dirty="0"/>
              <a:t>5.12.3    Floating mosaic 48</a:t>
            </a:r>
            <a:endParaRPr lang="sv-SE" sz="1200" dirty="0"/>
          </a:p>
          <a:p>
            <a:r>
              <a:rPr lang="en-US" sz="1200" dirty="0"/>
              <a:t>5.12.4    Enriched TV        49</a:t>
            </a:r>
            <a:endParaRPr lang="sv-SE" sz="1200" dirty="0"/>
          </a:p>
          <a:p>
            <a:r>
              <a:rPr lang="en-US" sz="1200" dirty="0"/>
              <a:t>5.13        Use cases for Highlight Region(s) in VR video       49</a:t>
            </a:r>
            <a:endParaRPr lang="sv-SE" sz="1200" dirty="0"/>
          </a:p>
          <a:p>
            <a:r>
              <a:rPr lang="en-US" sz="1200" dirty="0"/>
              <a:t>5.13.1    Initial view point for on-demand content              49</a:t>
            </a:r>
            <a:endParaRPr lang="sv-SE" sz="1200" dirty="0"/>
          </a:p>
          <a:p>
            <a:r>
              <a:rPr lang="en-US" sz="1200" dirty="0"/>
              <a:t>5.13.2    View point for random tuning in 49</a:t>
            </a:r>
            <a:endParaRPr lang="sv-SE" sz="1200" dirty="0"/>
          </a:p>
          <a:p>
            <a:r>
              <a:rPr lang="en-US" sz="1200" dirty="0"/>
              <a:t>5.13.3    Director view from artistic intent              49</a:t>
            </a:r>
            <a:endParaRPr lang="sv-SE" sz="1200" dirty="0"/>
          </a:p>
          <a:p>
            <a:r>
              <a:rPr lang="en-US" sz="1200" dirty="0"/>
              <a:t>5.13.4    Region-of-Interest (</a:t>
            </a:r>
            <a:r>
              <a:rPr lang="en-US" sz="1200" dirty="0" err="1"/>
              <a:t>RoI</a:t>
            </a:r>
            <a:r>
              <a:rPr lang="en-US" sz="1200" dirty="0"/>
              <a:t>)-driven content consumption      50</a:t>
            </a:r>
            <a:endParaRPr lang="sv-SE" sz="1200" dirty="0"/>
          </a:p>
          <a:p>
            <a:endParaRPr lang="en-US" sz="750" b="0" dirty="0">
              <a:solidFill>
                <a:srgbClr val="7F7F7F"/>
              </a:solidFill>
              <a:latin typeface="Arial" panose="020B0604020202020204" pitchFamily="34" charset="0"/>
            </a:endParaRPr>
          </a:p>
        </p:txBody>
      </p:sp>
    </p:spTree>
    <p:extLst>
      <p:ext uri="{BB962C8B-B14F-4D97-AF65-F5344CB8AC3E}">
        <p14:creationId xmlns:p14="http://schemas.microsoft.com/office/powerpoint/2010/main" val="40547649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ony 2017 Gray Template Slide Master">
  <a:themeElements>
    <a:clrScheme name="Sony 2014 blue">
      <a:dk1>
        <a:srgbClr val="000000"/>
      </a:dk1>
      <a:lt1>
        <a:srgbClr val="646464"/>
      </a:lt1>
      <a:dk2>
        <a:srgbClr val="C8C8C8"/>
      </a:dk2>
      <a:lt2>
        <a:srgbClr val="FFFFFF"/>
      </a:lt2>
      <a:accent1>
        <a:srgbClr val="3287BD"/>
      </a:accent1>
      <a:accent2>
        <a:srgbClr val="739E4D"/>
      </a:accent2>
      <a:accent3>
        <a:srgbClr val="D68343"/>
      </a:accent3>
      <a:accent4>
        <a:srgbClr val="C33E37"/>
      </a:accent4>
      <a:accent5>
        <a:srgbClr val="7D63A0"/>
      </a:accent5>
      <a:accent6>
        <a:srgbClr val="878787"/>
      </a:accent6>
      <a:hlink>
        <a:srgbClr val="014B6B"/>
      </a:hlink>
      <a:folHlink>
        <a:srgbClr val="646464"/>
      </a:folHlink>
    </a:clrScheme>
    <a:fontScheme name="Sony Mobile Communications 2014 PowerPoint">
      <a:majorFont>
        <a:latin typeface="ITC Avant Garde Std Bk"/>
        <a:ea typeface="Arial Unicode MS"/>
        <a:cs typeface=""/>
      </a:majorFont>
      <a:minorFont>
        <a:latin typeface="HelveticaNeueLT Pro 45 Lt"/>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accent1"/>
        </a:solidFill>
        <a:ln w="25400">
          <a:solidFill>
            <a:schemeClr val="accent1">
              <a:lumMod val="50000"/>
            </a:schemeClr>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a:spPr>
      <a:bodyPr rtlCol="0" anchor="ctr">
        <a:normAutofit/>
      </a:bodyPr>
      <a:lstStyle>
        <a:defPPr algn="ctr">
          <a:defRPr sz="2400" smtClean="0">
            <a:latin typeface="HelveticaNeueLT Pro 55 Roman" pitchFamily="34" charset="0"/>
          </a:defRPr>
        </a:defPPr>
      </a:lstStyle>
      <a:style>
        <a:lnRef idx="1">
          <a:schemeClr val="accent1"/>
        </a:lnRef>
        <a:fillRef idx="0">
          <a:schemeClr val="accent1"/>
        </a:fillRef>
        <a:effectRef idx="0">
          <a:schemeClr val="accent1"/>
        </a:effectRef>
        <a:fontRef idx="minor">
          <a:schemeClr val="tx1"/>
        </a:fontRef>
      </a:style>
    </a:spDef>
    <a:lnDef>
      <a:spPr>
        <a:ln w="25400">
          <a:solidFill>
            <a:schemeClr val="tx2"/>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vert="horz" wrap="square" lIns="0" tIns="0" rIns="0" bIns="0" rtlCol="0">
        <a:spAutoFit/>
      </a:bodyPr>
      <a:lstStyle>
        <a:defPPr>
          <a:defRPr sz="750" b="0" dirty="0" smtClean="0">
            <a:solidFill>
              <a:srgbClr val="7F7F7F"/>
            </a:solidFill>
            <a:latin typeface="Arial" panose="020B0604020202020204" pitchFamily="34" charset="0"/>
          </a:defRPr>
        </a:defPPr>
      </a:lstStyle>
    </a:txDef>
  </a:objectDefaults>
  <a:extraClrSchemeLst>
    <a:extraClrScheme>
      <a:clrScheme name="Sony 2014 blue">
        <a:dk1>
          <a:srgbClr val="000000"/>
        </a:dk1>
        <a:lt1>
          <a:srgbClr val="646464"/>
        </a:lt1>
        <a:dk2>
          <a:srgbClr val="C8C8C8"/>
        </a:dk2>
        <a:lt2>
          <a:srgbClr val="FFFFFF"/>
        </a:lt2>
        <a:accent1>
          <a:srgbClr val="3287BD"/>
        </a:accent1>
        <a:accent2>
          <a:srgbClr val="739E4D"/>
        </a:accent2>
        <a:accent3>
          <a:srgbClr val="D68343"/>
        </a:accent3>
        <a:accent4>
          <a:srgbClr val="C33E37"/>
        </a:accent4>
        <a:accent5>
          <a:srgbClr val="7D63A0"/>
        </a:accent5>
        <a:accent6>
          <a:srgbClr val="878787"/>
        </a:accent6>
        <a:hlink>
          <a:srgbClr val="014B6B"/>
        </a:hlink>
        <a:folHlink>
          <a:srgbClr val="646464"/>
        </a:folHlink>
      </a:clrScheme>
    </a:extraClrScheme>
    <a:extraClrScheme>
      <a:clrScheme name="Sony 2014 green">
        <a:dk1>
          <a:srgbClr val="000000"/>
        </a:dk1>
        <a:lt1>
          <a:srgbClr val="646464"/>
        </a:lt1>
        <a:dk2>
          <a:srgbClr val="C8C8C8"/>
        </a:dk2>
        <a:lt2>
          <a:srgbClr val="FFFFFF"/>
        </a:lt2>
        <a:accent1>
          <a:srgbClr val="739E4D"/>
        </a:accent1>
        <a:accent2>
          <a:srgbClr val="D68343"/>
        </a:accent2>
        <a:accent3>
          <a:srgbClr val="C33E37"/>
        </a:accent3>
        <a:accent4>
          <a:srgbClr val="7D63A0"/>
        </a:accent4>
        <a:accent5>
          <a:srgbClr val="3287BD"/>
        </a:accent5>
        <a:accent6>
          <a:srgbClr val="878787"/>
        </a:accent6>
        <a:hlink>
          <a:srgbClr val="014B6B"/>
        </a:hlink>
        <a:folHlink>
          <a:srgbClr val="646464"/>
        </a:folHlink>
      </a:clrScheme>
    </a:extraClrScheme>
    <a:extraClrScheme>
      <a:clrScheme name="Sony 2014 orange">
        <a:dk1>
          <a:srgbClr val="000000"/>
        </a:dk1>
        <a:lt1>
          <a:srgbClr val="646464"/>
        </a:lt1>
        <a:dk2>
          <a:srgbClr val="C8C8C8"/>
        </a:dk2>
        <a:lt2>
          <a:srgbClr val="FFFFFF"/>
        </a:lt2>
        <a:accent1>
          <a:srgbClr val="D68343"/>
        </a:accent1>
        <a:accent2>
          <a:srgbClr val="C33E37"/>
        </a:accent2>
        <a:accent3>
          <a:srgbClr val="7D63A0"/>
        </a:accent3>
        <a:accent4>
          <a:srgbClr val="3287BD"/>
        </a:accent4>
        <a:accent5>
          <a:srgbClr val="739E4D"/>
        </a:accent5>
        <a:accent6>
          <a:srgbClr val="878787"/>
        </a:accent6>
        <a:hlink>
          <a:srgbClr val="014B6B"/>
        </a:hlink>
        <a:folHlink>
          <a:srgbClr val="646464"/>
        </a:folHlink>
      </a:clrScheme>
    </a:extraClrScheme>
    <a:extraClrScheme>
      <a:clrScheme name="Sony 2014 red">
        <a:dk1>
          <a:srgbClr val="000000"/>
        </a:dk1>
        <a:lt1>
          <a:srgbClr val="646464"/>
        </a:lt1>
        <a:dk2>
          <a:srgbClr val="C8C8C8"/>
        </a:dk2>
        <a:lt2>
          <a:srgbClr val="FFFFFF"/>
        </a:lt2>
        <a:accent1>
          <a:srgbClr val="C33E37"/>
        </a:accent1>
        <a:accent2>
          <a:srgbClr val="7D63A0"/>
        </a:accent2>
        <a:accent3>
          <a:srgbClr val="3287BD"/>
        </a:accent3>
        <a:accent4>
          <a:srgbClr val="739E4D"/>
        </a:accent4>
        <a:accent5>
          <a:srgbClr val="D68343"/>
        </a:accent5>
        <a:accent6>
          <a:srgbClr val="878787"/>
        </a:accent6>
        <a:hlink>
          <a:srgbClr val="014B6B"/>
        </a:hlink>
        <a:folHlink>
          <a:srgbClr val="646464"/>
        </a:folHlink>
      </a:clrScheme>
    </a:extraClrScheme>
    <a:extraClrScheme>
      <a:clrScheme name="Sony 2014 purple">
        <a:dk1>
          <a:srgbClr val="000000"/>
        </a:dk1>
        <a:lt1>
          <a:srgbClr val="646464"/>
        </a:lt1>
        <a:dk2>
          <a:srgbClr val="C8C8C8"/>
        </a:dk2>
        <a:lt2>
          <a:srgbClr val="FFFFFF"/>
        </a:lt2>
        <a:accent1>
          <a:srgbClr val="7D63A0"/>
        </a:accent1>
        <a:accent2>
          <a:srgbClr val="3287BD"/>
        </a:accent2>
        <a:accent3>
          <a:srgbClr val="739E4D"/>
        </a:accent3>
        <a:accent4>
          <a:srgbClr val="D68343"/>
        </a:accent4>
        <a:accent5>
          <a:srgbClr val="C33E37"/>
        </a:accent5>
        <a:accent6>
          <a:srgbClr val="878787"/>
        </a:accent6>
        <a:hlink>
          <a:srgbClr val="014B6B"/>
        </a:hlink>
        <a:folHlink>
          <a:srgbClr val="646464"/>
        </a:folHlink>
      </a:clrScheme>
    </a:extraClrScheme>
  </a:extraClrSchemeLst>
  <a:extLst>
    <a:ext uri="{05A4C25C-085E-4340-85A3-A5531E510DB2}">
      <thm15:themeFamily xmlns:thm15="http://schemas.microsoft.com/office/thememl/2012/main" name="Presentation1" id="{B19700C4-FD77-4C36-ABA3-9529083A28C9}" vid="{7D311E76-8705-4B69-9691-2A6D1A94FE13}"/>
    </a:ext>
  </a:extLst>
</a:theme>
</file>

<file path=docProps/app.xml><?xml version="1.0" encoding="utf-8"?>
<Properties xmlns="http://schemas.openxmlformats.org/officeDocument/2006/extended-properties" xmlns:vt="http://schemas.openxmlformats.org/officeDocument/2006/docPropsVTypes">
  <TotalTime>35111</TotalTime>
  <Words>805</Words>
  <Application>Microsoft Office PowerPoint</Application>
  <PresentationFormat>Widescreen</PresentationFormat>
  <Paragraphs>189</Paragraphs>
  <Slides>10</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10</vt:i4>
      </vt:variant>
    </vt:vector>
  </HeadingPairs>
  <TitlesOfParts>
    <vt:vector size="21" baseType="lpstr">
      <vt:lpstr>HelveticaNeueLT Pro 45 Lt</vt:lpstr>
      <vt:lpstr>HelveticaNeueLT Pro 55 Roman</vt:lpstr>
      <vt:lpstr>Arial</vt:lpstr>
      <vt:lpstr>Calibri</vt:lpstr>
      <vt:lpstr>Calibri Light</vt:lpstr>
      <vt:lpstr>SST</vt:lpstr>
      <vt:lpstr>SST Heavy</vt:lpstr>
      <vt:lpstr>SST Medium</vt:lpstr>
      <vt:lpstr>Times New Roman</vt:lpstr>
      <vt:lpstr>Office Theme</vt:lpstr>
      <vt:lpstr>Sony 2017 Gray Template Slide Master</vt:lpstr>
      <vt:lpstr>Enhance MMTEL with VR in 5G </vt:lpstr>
      <vt:lpstr>Content</vt:lpstr>
      <vt:lpstr>22.173 IP Multimedia Core Network Subsystem (IMS)  Multimedia Telephony Service and supplementary services  </vt:lpstr>
      <vt:lpstr>22.101 Technical Specification Group Services and System Aspects; Service aspects; Service principles  </vt:lpstr>
      <vt:lpstr>22.228 Service requirements for the  Internet Protocol (IP) Multimedia core network Subsystem (IMS)</vt:lpstr>
      <vt:lpstr>22.261 Service requirements for the 5G system  </vt:lpstr>
      <vt:lpstr>22.261 Service requirements for the 5G system  </vt:lpstr>
      <vt:lpstr>ITT4RT Support of Immersive Teleconferencing and Telepresence for Remote Terminals  </vt:lpstr>
      <vt:lpstr>TR 26.918 Virtual Reality (VR) media services over 3GPP  </vt:lpstr>
      <vt:lpstr>Enhance MMTEL with VR in 5G Way Forward SA1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Uplink streaming project</dc:title>
  <dc:creator>Lönnblad, Daniel</dc:creator>
  <cp:lastModifiedBy>Lönnblad, Daniel</cp:lastModifiedBy>
  <cp:revision>37</cp:revision>
  <dcterms:created xsi:type="dcterms:W3CDTF">2019-09-11T12:55:18Z</dcterms:created>
  <dcterms:modified xsi:type="dcterms:W3CDTF">2019-11-08T12:58:47Z</dcterms:modified>
</cp:coreProperties>
</file>