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195"/>
  </p:normalViewPr>
  <p:slideViewPr>
    <p:cSldViewPr snapToGrid="0" snapToObjects="1">
      <p:cViewPr varScale="1">
        <p:scale>
          <a:sx n="105" d="100"/>
          <a:sy n="105" d="100"/>
        </p:scale>
        <p:origin x="8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86C160-53ED-464D-92D5-FA274B2CE704}"/>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E3035FF5-9D42-B843-AF10-D1BF26986C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E4FB4EB0-CE67-DA4D-93E2-702732CF0A8A}"/>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5" name="页脚占位符 4">
            <a:extLst>
              <a:ext uri="{FF2B5EF4-FFF2-40B4-BE49-F238E27FC236}">
                <a16:creationId xmlns:a16="http://schemas.microsoft.com/office/drawing/2014/main" id="{2035DB0C-54B6-8743-B24D-41B5FF19D177}"/>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id="{CF0536D5-B63D-A54A-B8F7-BFCA1C90BB47}"/>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2992726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AD866D-0E58-364C-B7A3-BC3B5AE52FC1}"/>
              </a:ext>
            </a:extLst>
          </p:cNvPr>
          <p:cNvSpPr>
            <a:spLocks noGrp="1"/>
          </p:cNvSpPr>
          <p:nvPr>
            <p:ph type="title"/>
          </p:nvPr>
        </p:nvSpPr>
        <p:spPr/>
        <p:txBody>
          <a:bodyPr/>
          <a:lstStyle/>
          <a:p>
            <a:r>
              <a:rPr kumimoji="1" lang="zh-CN" altLang="en-US"/>
              <a:t>单击此处编辑母版标题样式</a:t>
            </a:r>
          </a:p>
        </p:txBody>
      </p:sp>
      <p:sp>
        <p:nvSpPr>
          <p:cNvPr id="3" name="竖排文本占位符 2">
            <a:extLst>
              <a:ext uri="{FF2B5EF4-FFF2-40B4-BE49-F238E27FC236}">
                <a16:creationId xmlns:a16="http://schemas.microsoft.com/office/drawing/2014/main" id="{4A9E579C-956A-F240-8D7F-10E6B113D394}"/>
              </a:ext>
            </a:extLst>
          </p:cNvPr>
          <p:cNvSpPr>
            <a:spLocks noGrp="1"/>
          </p:cNvSpPr>
          <p:nvPr>
            <p:ph type="body" orient="vert" idx="1"/>
          </p:nvPr>
        </p:nvSpPr>
        <p:spPr/>
        <p:txBody>
          <a:bodyPr vert="eaVert"/>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id="{8FF36C22-8E98-7C44-B4B8-08639288EEF9}"/>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5" name="页脚占位符 4">
            <a:extLst>
              <a:ext uri="{FF2B5EF4-FFF2-40B4-BE49-F238E27FC236}">
                <a16:creationId xmlns:a16="http://schemas.microsoft.com/office/drawing/2014/main" id="{F92DDC7B-D9BE-7147-8AC5-4812B88479FA}"/>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id="{B5C63D92-9186-D247-B4B8-DE49110A7ECF}"/>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287087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F0F71E3-4C06-FD4F-A3BC-B8FD0544892D}"/>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a:extLst>
              <a:ext uri="{FF2B5EF4-FFF2-40B4-BE49-F238E27FC236}">
                <a16:creationId xmlns:a16="http://schemas.microsoft.com/office/drawing/2014/main" id="{0DEA51A9-3E9C-A641-8DD4-062CA6746D89}"/>
              </a:ext>
            </a:extLst>
          </p:cNvPr>
          <p:cNvSpPr>
            <a:spLocks noGrp="1"/>
          </p:cNvSpPr>
          <p:nvPr>
            <p:ph type="body" orient="vert" idx="1"/>
          </p:nvPr>
        </p:nvSpPr>
        <p:spPr>
          <a:xfrm>
            <a:off x="838200" y="365125"/>
            <a:ext cx="7734300" cy="5811838"/>
          </a:xfrm>
        </p:spPr>
        <p:txBody>
          <a:bodyPr vert="eaVert"/>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id="{66995608-F891-F44F-AF41-A002811A1112}"/>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5" name="页脚占位符 4">
            <a:extLst>
              <a:ext uri="{FF2B5EF4-FFF2-40B4-BE49-F238E27FC236}">
                <a16:creationId xmlns:a16="http://schemas.microsoft.com/office/drawing/2014/main" id="{5F1BE044-6648-0F4A-8FD2-F254E001BE42}"/>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id="{B0A29ACE-E215-9249-A113-789396AF26CC}"/>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1664833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8C3BEC-2C2C-DF4A-8AD6-3ED414205829}"/>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77E5434A-8954-5040-9CE9-F7E5EBD01F30}"/>
              </a:ext>
            </a:extLst>
          </p:cNvPr>
          <p:cNvSpPr>
            <a:spLocks noGrp="1"/>
          </p:cNvSpPr>
          <p:nvPr>
            <p:ph idx="1"/>
          </p:nvPr>
        </p:nvSpPr>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id="{700D8123-8F39-C944-B733-70BE27EF2C85}"/>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5" name="页脚占位符 4">
            <a:extLst>
              <a:ext uri="{FF2B5EF4-FFF2-40B4-BE49-F238E27FC236}">
                <a16:creationId xmlns:a16="http://schemas.microsoft.com/office/drawing/2014/main" id="{949FFEE6-4022-ED4A-9A76-65D3E5DEAC4F}"/>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id="{9A301B7A-2546-574E-9FE6-7445FA597CB1}"/>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85197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05725-EBA5-9F4B-B0AB-264DD1376DF5}"/>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23FDA91D-D5B6-954E-8914-4F0578AD5D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编辑母版文本样式</a:t>
            </a:r>
          </a:p>
        </p:txBody>
      </p:sp>
      <p:sp>
        <p:nvSpPr>
          <p:cNvPr id="4" name="日期占位符 3">
            <a:extLst>
              <a:ext uri="{FF2B5EF4-FFF2-40B4-BE49-F238E27FC236}">
                <a16:creationId xmlns:a16="http://schemas.microsoft.com/office/drawing/2014/main" id="{C31F0511-CE43-BB42-A740-F4F789E8DD2B}"/>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5" name="页脚占位符 4">
            <a:extLst>
              <a:ext uri="{FF2B5EF4-FFF2-40B4-BE49-F238E27FC236}">
                <a16:creationId xmlns:a16="http://schemas.microsoft.com/office/drawing/2014/main" id="{E17FC81A-C0B6-3F43-AF84-296124F38F0E}"/>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id="{A85A7DF8-7062-894B-8F96-AE6A6B362879}"/>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1481199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86AADC-1AFD-C94C-B2B7-824DA4D7C21B}"/>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D62CFBC-AA1C-DE4C-95AF-9E89A4D2DFD6}"/>
              </a:ext>
            </a:extLst>
          </p:cNvPr>
          <p:cNvSpPr>
            <a:spLocks noGrp="1"/>
          </p:cNvSpPr>
          <p:nvPr>
            <p:ph sz="half" idx="1"/>
          </p:nvPr>
        </p:nvSpPr>
        <p:spPr>
          <a:xfrm>
            <a:off x="838200" y="1825625"/>
            <a:ext cx="5181600" cy="435133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内容占位符 3">
            <a:extLst>
              <a:ext uri="{FF2B5EF4-FFF2-40B4-BE49-F238E27FC236}">
                <a16:creationId xmlns:a16="http://schemas.microsoft.com/office/drawing/2014/main" id="{8CF50C4C-E074-6F41-BF79-ED60A557EFC8}"/>
              </a:ext>
            </a:extLst>
          </p:cNvPr>
          <p:cNvSpPr>
            <a:spLocks noGrp="1"/>
          </p:cNvSpPr>
          <p:nvPr>
            <p:ph sz="half" idx="2"/>
          </p:nvPr>
        </p:nvSpPr>
        <p:spPr>
          <a:xfrm>
            <a:off x="6172200" y="1825625"/>
            <a:ext cx="5181600" cy="435133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5" name="日期占位符 4">
            <a:extLst>
              <a:ext uri="{FF2B5EF4-FFF2-40B4-BE49-F238E27FC236}">
                <a16:creationId xmlns:a16="http://schemas.microsoft.com/office/drawing/2014/main" id="{328F6AC4-8A03-1444-8D41-17BFA666D5E0}"/>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6" name="页脚占位符 5">
            <a:extLst>
              <a:ext uri="{FF2B5EF4-FFF2-40B4-BE49-F238E27FC236}">
                <a16:creationId xmlns:a16="http://schemas.microsoft.com/office/drawing/2014/main" id="{1C9D57B2-1228-C742-B252-ECD10363D693}"/>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id="{4CAB2A03-4C36-2B43-AD46-77820F4EB807}"/>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75584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B379D8-4C80-8A4D-B301-5CCF8F4A24AB}"/>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962B1BC9-F4FF-AD46-8AF2-91E29AC2E8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编辑母版文本样式</a:t>
            </a:r>
          </a:p>
        </p:txBody>
      </p:sp>
      <p:sp>
        <p:nvSpPr>
          <p:cNvPr id="4" name="内容占位符 3">
            <a:extLst>
              <a:ext uri="{FF2B5EF4-FFF2-40B4-BE49-F238E27FC236}">
                <a16:creationId xmlns:a16="http://schemas.microsoft.com/office/drawing/2014/main" id="{56132670-2BF5-5B40-844B-D0D13B5901C5}"/>
              </a:ext>
            </a:extLst>
          </p:cNvPr>
          <p:cNvSpPr>
            <a:spLocks noGrp="1"/>
          </p:cNvSpPr>
          <p:nvPr>
            <p:ph sz="half" idx="2"/>
          </p:nvPr>
        </p:nvSpPr>
        <p:spPr>
          <a:xfrm>
            <a:off x="839788" y="2505075"/>
            <a:ext cx="5157787" cy="368458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5" name="文本占位符 4">
            <a:extLst>
              <a:ext uri="{FF2B5EF4-FFF2-40B4-BE49-F238E27FC236}">
                <a16:creationId xmlns:a16="http://schemas.microsoft.com/office/drawing/2014/main" id="{A7FBB2CB-1DE0-FD4E-93DC-DB51F7E75F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编辑母版文本样式</a:t>
            </a:r>
          </a:p>
        </p:txBody>
      </p:sp>
      <p:sp>
        <p:nvSpPr>
          <p:cNvPr id="6" name="内容占位符 5">
            <a:extLst>
              <a:ext uri="{FF2B5EF4-FFF2-40B4-BE49-F238E27FC236}">
                <a16:creationId xmlns:a16="http://schemas.microsoft.com/office/drawing/2014/main" id="{71C8CDBB-B631-9F4E-9952-B1F804396928}"/>
              </a:ext>
            </a:extLst>
          </p:cNvPr>
          <p:cNvSpPr>
            <a:spLocks noGrp="1"/>
          </p:cNvSpPr>
          <p:nvPr>
            <p:ph sz="quarter" idx="4"/>
          </p:nvPr>
        </p:nvSpPr>
        <p:spPr>
          <a:xfrm>
            <a:off x="6172200" y="2505075"/>
            <a:ext cx="5183188" cy="368458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7" name="日期占位符 6">
            <a:extLst>
              <a:ext uri="{FF2B5EF4-FFF2-40B4-BE49-F238E27FC236}">
                <a16:creationId xmlns:a16="http://schemas.microsoft.com/office/drawing/2014/main" id="{E17237A8-ED78-0646-A6BB-0D9872989812}"/>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8" name="页脚占位符 7">
            <a:extLst>
              <a:ext uri="{FF2B5EF4-FFF2-40B4-BE49-F238E27FC236}">
                <a16:creationId xmlns:a16="http://schemas.microsoft.com/office/drawing/2014/main" id="{E253129E-BE65-704A-811C-B0F4A015ABDC}"/>
              </a:ext>
            </a:extLst>
          </p:cNvPr>
          <p:cNvSpPr>
            <a:spLocks noGrp="1"/>
          </p:cNvSpPr>
          <p:nvPr>
            <p:ph type="ftr" sz="quarter" idx="11"/>
          </p:nvPr>
        </p:nvSpPr>
        <p:spPr/>
        <p:txBody>
          <a:bodyPr/>
          <a:lstStyle/>
          <a:p>
            <a:endParaRPr kumimoji="1" lang="zh-CN" altLang="en-US"/>
          </a:p>
        </p:txBody>
      </p:sp>
      <p:sp>
        <p:nvSpPr>
          <p:cNvPr id="9" name="幻灯片编号占位符 8">
            <a:extLst>
              <a:ext uri="{FF2B5EF4-FFF2-40B4-BE49-F238E27FC236}">
                <a16:creationId xmlns:a16="http://schemas.microsoft.com/office/drawing/2014/main" id="{B772C96E-31F4-1C4D-AA71-ECF3DBE05C78}"/>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2108279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534A75-DA17-A140-9C91-848666C58BBE}"/>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6B50743F-0BF4-C046-86DB-E3B1096D34B6}"/>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4" name="页脚占位符 3">
            <a:extLst>
              <a:ext uri="{FF2B5EF4-FFF2-40B4-BE49-F238E27FC236}">
                <a16:creationId xmlns:a16="http://schemas.microsoft.com/office/drawing/2014/main" id="{A4981078-760A-B649-8041-26F390BD920E}"/>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id="{847B61C9-95F7-A54B-9BCA-61FE0C6E7383}"/>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1031497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F26043-81F3-BD4D-9D70-74E980D488B9}"/>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3" name="页脚占位符 2">
            <a:extLst>
              <a:ext uri="{FF2B5EF4-FFF2-40B4-BE49-F238E27FC236}">
                <a16:creationId xmlns:a16="http://schemas.microsoft.com/office/drawing/2014/main" id="{A4C39A22-D68C-4C46-BF1E-6B5A07FB0348}"/>
              </a:ext>
            </a:extLst>
          </p:cNvPr>
          <p:cNvSpPr>
            <a:spLocks noGrp="1"/>
          </p:cNvSpPr>
          <p:nvPr>
            <p:ph type="ftr" sz="quarter" idx="11"/>
          </p:nvPr>
        </p:nvSpPr>
        <p:spPr/>
        <p:txBody>
          <a:bodyPr/>
          <a:lstStyle/>
          <a:p>
            <a:endParaRPr kumimoji="1" lang="zh-CN" altLang="en-US"/>
          </a:p>
        </p:txBody>
      </p:sp>
      <p:sp>
        <p:nvSpPr>
          <p:cNvPr id="4" name="幻灯片编号占位符 3">
            <a:extLst>
              <a:ext uri="{FF2B5EF4-FFF2-40B4-BE49-F238E27FC236}">
                <a16:creationId xmlns:a16="http://schemas.microsoft.com/office/drawing/2014/main" id="{7F13D400-3576-5948-9B1B-4DBADED02009}"/>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3485330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F29518-6320-7C41-9916-0A22C7A8087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24350817-3749-604C-ADF8-760F7D2FD1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文本占位符 3">
            <a:extLst>
              <a:ext uri="{FF2B5EF4-FFF2-40B4-BE49-F238E27FC236}">
                <a16:creationId xmlns:a16="http://schemas.microsoft.com/office/drawing/2014/main" id="{8A7CF5F0-8D76-3642-ACD5-40E393BC00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编辑母版文本样式</a:t>
            </a:r>
          </a:p>
        </p:txBody>
      </p:sp>
      <p:sp>
        <p:nvSpPr>
          <p:cNvPr id="5" name="日期占位符 4">
            <a:extLst>
              <a:ext uri="{FF2B5EF4-FFF2-40B4-BE49-F238E27FC236}">
                <a16:creationId xmlns:a16="http://schemas.microsoft.com/office/drawing/2014/main" id="{58305102-49C9-5C40-965A-D58284666BE8}"/>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6" name="页脚占位符 5">
            <a:extLst>
              <a:ext uri="{FF2B5EF4-FFF2-40B4-BE49-F238E27FC236}">
                <a16:creationId xmlns:a16="http://schemas.microsoft.com/office/drawing/2014/main" id="{5CA29933-A131-2A4E-A5D4-561CE0460616}"/>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id="{E10B9FB9-03C2-824D-90C9-7BDA504C39BF}"/>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4251766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0440EE-594D-0B4B-865F-51E316A3613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681AF51-3950-884A-AEC9-591C057E36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408EB458-2769-6D46-8A64-476102826F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编辑母版文本样式</a:t>
            </a:r>
          </a:p>
        </p:txBody>
      </p:sp>
      <p:sp>
        <p:nvSpPr>
          <p:cNvPr id="5" name="日期占位符 4">
            <a:extLst>
              <a:ext uri="{FF2B5EF4-FFF2-40B4-BE49-F238E27FC236}">
                <a16:creationId xmlns:a16="http://schemas.microsoft.com/office/drawing/2014/main" id="{F7FEB7AD-1EDD-0E48-8875-18E4FDF5C36B}"/>
              </a:ext>
            </a:extLst>
          </p:cNvPr>
          <p:cNvSpPr>
            <a:spLocks noGrp="1"/>
          </p:cNvSpPr>
          <p:nvPr>
            <p:ph type="dt" sz="half" idx="10"/>
          </p:nvPr>
        </p:nvSpPr>
        <p:spPr/>
        <p:txBody>
          <a:bodyPr/>
          <a:lstStyle/>
          <a:p>
            <a:fld id="{D5920401-EDAA-EC46-AA52-DB7BE3F241F7}" type="datetimeFigureOut">
              <a:rPr kumimoji="1" lang="zh-CN" altLang="en-US" smtClean="0"/>
              <a:t>2019/8/23</a:t>
            </a:fld>
            <a:endParaRPr kumimoji="1" lang="zh-CN" altLang="en-US"/>
          </a:p>
        </p:txBody>
      </p:sp>
      <p:sp>
        <p:nvSpPr>
          <p:cNvPr id="6" name="页脚占位符 5">
            <a:extLst>
              <a:ext uri="{FF2B5EF4-FFF2-40B4-BE49-F238E27FC236}">
                <a16:creationId xmlns:a16="http://schemas.microsoft.com/office/drawing/2014/main" id="{33A50858-689D-9144-BD52-3F508339D3D6}"/>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id="{DE998D4F-E6F8-9C43-8E35-174C8B9B84F5}"/>
              </a:ext>
            </a:extLst>
          </p:cNvPr>
          <p:cNvSpPr>
            <a:spLocks noGrp="1"/>
          </p:cNvSpPr>
          <p:nvPr>
            <p:ph type="sldNum" sz="quarter" idx="12"/>
          </p:nvPr>
        </p:nvSpPr>
        <p:spPr/>
        <p:txBody>
          <a:body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1388299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2C3FF3-C494-5B4C-8C18-71A3FE85C8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3887BB1-DBC1-684E-9EAF-EB32721C41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id="{E738D020-E628-124D-BA80-3770641C2B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920401-EDAA-EC46-AA52-DB7BE3F241F7}" type="datetimeFigureOut">
              <a:rPr kumimoji="1" lang="zh-CN" altLang="en-US" smtClean="0"/>
              <a:t>2019/8/23</a:t>
            </a:fld>
            <a:endParaRPr kumimoji="1" lang="zh-CN" altLang="en-US"/>
          </a:p>
        </p:txBody>
      </p:sp>
      <p:sp>
        <p:nvSpPr>
          <p:cNvPr id="5" name="页脚占位符 4">
            <a:extLst>
              <a:ext uri="{FF2B5EF4-FFF2-40B4-BE49-F238E27FC236}">
                <a16:creationId xmlns:a16="http://schemas.microsoft.com/office/drawing/2014/main" id="{82E16D45-0DF7-C14E-B57B-4AB025E9E2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a:extLst>
              <a:ext uri="{FF2B5EF4-FFF2-40B4-BE49-F238E27FC236}">
                <a16:creationId xmlns:a16="http://schemas.microsoft.com/office/drawing/2014/main" id="{C7718845-3658-6549-A5BB-3D97A3E314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8126ED-8AED-9A40-ABC3-C213ABBE1A30}" type="slidenum">
              <a:rPr kumimoji="1" lang="zh-CN" altLang="en-US" smtClean="0"/>
              <a:t>‹#›</a:t>
            </a:fld>
            <a:endParaRPr kumimoji="1" lang="zh-CN" altLang="en-US"/>
          </a:p>
        </p:txBody>
      </p:sp>
    </p:spTree>
    <p:extLst>
      <p:ext uri="{BB962C8B-B14F-4D97-AF65-F5344CB8AC3E}">
        <p14:creationId xmlns:p14="http://schemas.microsoft.com/office/powerpoint/2010/main" val="1581557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7A2D22-14ED-EE40-8DFE-0A757C36CF34}"/>
              </a:ext>
            </a:extLst>
          </p:cNvPr>
          <p:cNvSpPr>
            <a:spLocks noGrp="1"/>
          </p:cNvSpPr>
          <p:nvPr>
            <p:ph type="ctrTitle"/>
          </p:nvPr>
        </p:nvSpPr>
        <p:spPr/>
        <p:txBody>
          <a:bodyPr/>
          <a:lstStyle/>
          <a:p>
            <a:r>
              <a:rPr kumimoji="1" lang="en-US" altLang="zh-CN" dirty="0"/>
              <a:t>Way Forward for Group Operation in NCIS</a:t>
            </a:r>
            <a:endParaRPr kumimoji="1" lang="zh-CN" altLang="en-US" dirty="0"/>
          </a:p>
        </p:txBody>
      </p:sp>
      <p:sp>
        <p:nvSpPr>
          <p:cNvPr id="3" name="副标题 2">
            <a:extLst>
              <a:ext uri="{FF2B5EF4-FFF2-40B4-BE49-F238E27FC236}">
                <a16:creationId xmlns:a16="http://schemas.microsoft.com/office/drawing/2014/main" id="{DACCAED1-B522-7B41-9B7B-74B094636ED3}"/>
              </a:ext>
            </a:extLst>
          </p:cNvPr>
          <p:cNvSpPr>
            <a:spLocks noGrp="1"/>
          </p:cNvSpPr>
          <p:nvPr>
            <p:ph type="subTitle" idx="1"/>
          </p:nvPr>
        </p:nvSpPr>
        <p:spPr>
          <a:xfrm>
            <a:off x="1524000" y="4159876"/>
            <a:ext cx="9144000" cy="1097924"/>
          </a:xfrm>
        </p:spPr>
        <p:txBody>
          <a:bodyPr/>
          <a:lstStyle/>
          <a:p>
            <a:r>
              <a:rPr kumimoji="1" lang="en-US" altLang="zh-CN" dirty="0"/>
              <a:t>OPPO</a:t>
            </a:r>
            <a:endParaRPr kumimoji="1" lang="zh-CN" altLang="en-US" dirty="0"/>
          </a:p>
        </p:txBody>
      </p:sp>
    </p:spTree>
    <p:extLst>
      <p:ext uri="{BB962C8B-B14F-4D97-AF65-F5344CB8AC3E}">
        <p14:creationId xmlns:p14="http://schemas.microsoft.com/office/powerpoint/2010/main" val="49498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EE567A-8D94-DB46-AAC4-E3E8407C61C8}"/>
              </a:ext>
            </a:extLst>
          </p:cNvPr>
          <p:cNvSpPr>
            <a:spLocks noGrp="1"/>
          </p:cNvSpPr>
          <p:nvPr>
            <p:ph type="title"/>
          </p:nvPr>
        </p:nvSpPr>
        <p:spPr>
          <a:xfrm>
            <a:off x="838200" y="365125"/>
            <a:ext cx="10515600" cy="1634363"/>
          </a:xfrm>
        </p:spPr>
        <p:txBody>
          <a:bodyPr>
            <a:normAutofit fontScale="90000"/>
          </a:bodyPr>
          <a:lstStyle/>
          <a:p>
            <a:r>
              <a:rPr kumimoji="1" lang="en-US" altLang="zh-CN" dirty="0"/>
              <a:t>Proposal 1: It’s proposed SA1 to capture following in the minutes, and add TS 22.468 as the reference for 22.261 </a:t>
            </a:r>
            <a:endParaRPr kumimoji="1" lang="zh-CN" altLang="en-US" dirty="0"/>
          </a:p>
        </p:txBody>
      </p:sp>
      <p:sp>
        <p:nvSpPr>
          <p:cNvPr id="3" name="内容占位符 2">
            <a:extLst>
              <a:ext uri="{FF2B5EF4-FFF2-40B4-BE49-F238E27FC236}">
                <a16:creationId xmlns:a16="http://schemas.microsoft.com/office/drawing/2014/main" id="{D0EF56AE-37BF-B342-B165-1C49DA94656D}"/>
              </a:ext>
            </a:extLst>
          </p:cNvPr>
          <p:cNvSpPr>
            <a:spLocks noGrp="1"/>
          </p:cNvSpPr>
          <p:nvPr>
            <p:ph idx="1"/>
          </p:nvPr>
        </p:nvSpPr>
        <p:spPr>
          <a:xfrm>
            <a:off x="838200" y="2292439"/>
            <a:ext cx="10515600" cy="3884524"/>
          </a:xfrm>
        </p:spPr>
        <p:txBody>
          <a:bodyPr>
            <a:normAutofit fontScale="77500" lnSpcReduction="20000"/>
          </a:bodyPr>
          <a:lstStyle/>
          <a:p>
            <a:pPr>
              <a:lnSpc>
                <a:spcPct val="120000"/>
              </a:lnSpc>
            </a:pPr>
            <a:r>
              <a:rPr kumimoji="1" lang="en-US" altLang="zh-CN" dirty="0"/>
              <a:t>Based on SA1 common understanding, the following requirements have been supported by existing requirements in 22.278 for </a:t>
            </a:r>
            <a:r>
              <a:rPr kumimoji="1" lang="en-US" altLang="zh-CN" dirty="0" err="1"/>
              <a:t>ProSe</a:t>
            </a:r>
            <a:endParaRPr kumimoji="1" lang="en-US" altLang="zh-CN" dirty="0"/>
          </a:p>
          <a:p>
            <a:pPr lvl="1">
              <a:lnSpc>
                <a:spcPct val="120000"/>
              </a:lnSpc>
            </a:pPr>
            <a:r>
              <a:rPr lang="en-GB" altLang="zh-CN" dirty="0"/>
              <a:t>The 5G system shall be able to authorize the use of </a:t>
            </a:r>
            <a:r>
              <a:rPr lang="en-GB" altLang="zh-CN" dirty="0" err="1"/>
              <a:t>ProSe</a:t>
            </a:r>
            <a:r>
              <a:rPr lang="en-GB" altLang="zh-CN" dirty="0"/>
              <a:t> Communication between UEs of the same group and MNO.</a:t>
            </a:r>
            <a:endParaRPr lang="zh-CN" altLang="zh-CN" dirty="0"/>
          </a:p>
          <a:p>
            <a:pPr lvl="1">
              <a:lnSpc>
                <a:spcPct val="120000"/>
              </a:lnSpc>
            </a:pPr>
            <a:r>
              <a:rPr lang="en-GB" altLang="zh-CN" dirty="0"/>
              <a:t>The 5G system shall be able to enable and stop </a:t>
            </a:r>
            <a:r>
              <a:rPr lang="en-GB" altLang="zh-CN" dirty="0" err="1"/>
              <a:t>ProSe</a:t>
            </a:r>
            <a:r>
              <a:rPr lang="en-GB" altLang="zh-CN" dirty="0"/>
              <a:t> Communication of UEs within the same group.</a:t>
            </a:r>
          </a:p>
          <a:p>
            <a:pPr marL="228600" lvl="1">
              <a:lnSpc>
                <a:spcPct val="120000"/>
              </a:lnSpc>
              <a:spcBef>
                <a:spcPts val="1000"/>
              </a:spcBef>
            </a:pPr>
            <a:r>
              <a:rPr kumimoji="1" lang="en-US" altLang="zh-CN" sz="2800" dirty="0"/>
              <a:t>Based on SA1 common understanding, the following requirements have been supported by existing requirements in 22.468 for GCSE</a:t>
            </a:r>
            <a:endParaRPr lang="en-GB" altLang="zh-CN" dirty="0"/>
          </a:p>
          <a:p>
            <a:pPr lvl="1">
              <a:lnSpc>
                <a:spcPct val="120000"/>
              </a:lnSpc>
            </a:pPr>
            <a:r>
              <a:rPr lang="en-GB" altLang="zh-CN" dirty="0"/>
              <a:t>The 5G system shall be able to support unicast and multicast communication for a group of UEs whether to use the </a:t>
            </a:r>
            <a:r>
              <a:rPr lang="en-GB" altLang="zh-CN" dirty="0" err="1"/>
              <a:t>ProSe</a:t>
            </a:r>
            <a:r>
              <a:rPr lang="en-GB" altLang="zh-CN" dirty="0"/>
              <a:t> Communication path.</a:t>
            </a:r>
            <a:endParaRPr lang="zh-CN" altLang="zh-CN" dirty="0"/>
          </a:p>
          <a:p>
            <a:pPr lvl="1">
              <a:lnSpc>
                <a:spcPct val="120000"/>
              </a:lnSpc>
            </a:pPr>
            <a:r>
              <a:rPr lang="en-GB" altLang="zh-CN" dirty="0"/>
              <a:t>The 5G system shall be able to collect charging information for a user on a per group basis.</a:t>
            </a:r>
            <a:endParaRPr lang="zh-CN" altLang="zh-CN" dirty="0"/>
          </a:p>
          <a:p>
            <a:pPr lvl="1">
              <a:lnSpc>
                <a:spcPct val="120000"/>
              </a:lnSpc>
            </a:pPr>
            <a:endParaRPr kumimoji="1" lang="en-US" altLang="zh-CN" dirty="0"/>
          </a:p>
          <a:p>
            <a:pPr>
              <a:lnSpc>
                <a:spcPct val="120000"/>
              </a:lnSpc>
            </a:pPr>
            <a:endParaRPr kumimoji="1" lang="zh-CN" altLang="en-US" dirty="0"/>
          </a:p>
        </p:txBody>
      </p:sp>
    </p:spTree>
    <p:extLst>
      <p:ext uri="{BB962C8B-B14F-4D97-AF65-F5344CB8AC3E}">
        <p14:creationId xmlns:p14="http://schemas.microsoft.com/office/powerpoint/2010/main" val="206718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5CF645-4AAF-154A-A08C-D31B87A70F4A}"/>
              </a:ext>
            </a:extLst>
          </p:cNvPr>
          <p:cNvSpPr>
            <a:spLocks noGrp="1"/>
          </p:cNvSpPr>
          <p:nvPr>
            <p:ph type="title"/>
          </p:nvPr>
        </p:nvSpPr>
        <p:spPr/>
        <p:txBody>
          <a:bodyPr>
            <a:normAutofit fontScale="90000"/>
          </a:bodyPr>
          <a:lstStyle/>
          <a:p>
            <a:r>
              <a:rPr kumimoji="1" lang="en-US" altLang="zh-CN" dirty="0"/>
              <a:t>Proposal 2: It’s proposed SA1 to capture following in the minutes  and remove the corresponding requirement</a:t>
            </a:r>
            <a:endParaRPr kumimoji="1" lang="zh-CN" altLang="en-US" dirty="0"/>
          </a:p>
        </p:txBody>
      </p:sp>
      <p:sp>
        <p:nvSpPr>
          <p:cNvPr id="3" name="内容占位符 2">
            <a:extLst>
              <a:ext uri="{FF2B5EF4-FFF2-40B4-BE49-F238E27FC236}">
                <a16:creationId xmlns:a16="http://schemas.microsoft.com/office/drawing/2014/main" id="{6DE4A3E5-A3BD-9041-AB79-A7EAF6A14044}"/>
              </a:ext>
            </a:extLst>
          </p:cNvPr>
          <p:cNvSpPr>
            <a:spLocks noGrp="1"/>
          </p:cNvSpPr>
          <p:nvPr>
            <p:ph idx="1"/>
          </p:nvPr>
        </p:nvSpPr>
        <p:spPr>
          <a:xfrm>
            <a:off x="838200" y="2318197"/>
            <a:ext cx="10515600" cy="3858766"/>
          </a:xfrm>
        </p:spPr>
        <p:txBody>
          <a:bodyPr/>
          <a:lstStyle/>
          <a:p>
            <a:pPr>
              <a:lnSpc>
                <a:spcPct val="100000"/>
              </a:lnSpc>
            </a:pPr>
            <a:r>
              <a:rPr kumimoji="1" lang="en-US" altLang="zh-CN" dirty="0"/>
              <a:t>Since Ericsson commented that the requirement for Public Safety could be applicable also to other use cases and SA1 confirms this comment is valid, the following requirement is not needed.</a:t>
            </a:r>
          </a:p>
          <a:p>
            <a:pPr lvl="1">
              <a:lnSpc>
                <a:spcPct val="100000"/>
              </a:lnSpc>
            </a:pPr>
            <a:r>
              <a:rPr lang="en-GB" altLang="zh-CN" dirty="0"/>
              <a:t>The 5G system shall be able to support UEs to discover other UEs of the same group in proximity to allow communication via </a:t>
            </a:r>
            <a:r>
              <a:rPr lang="en-GB" altLang="zh-CN" dirty="0" err="1"/>
              <a:t>ProSe</a:t>
            </a:r>
            <a:r>
              <a:rPr lang="en-GB" altLang="zh-CN" dirty="0"/>
              <a:t> Communication path.</a:t>
            </a:r>
            <a:r>
              <a:rPr lang="zh-CN" altLang="zh-CN" dirty="0">
                <a:effectLst/>
              </a:rPr>
              <a:t> </a:t>
            </a:r>
            <a:endParaRPr kumimoji="1" lang="zh-CN" altLang="en-US" dirty="0"/>
          </a:p>
        </p:txBody>
      </p:sp>
    </p:spTree>
    <p:extLst>
      <p:ext uri="{BB962C8B-B14F-4D97-AF65-F5344CB8AC3E}">
        <p14:creationId xmlns:p14="http://schemas.microsoft.com/office/powerpoint/2010/main" val="4043319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5CF645-4AAF-154A-A08C-D31B87A70F4A}"/>
              </a:ext>
            </a:extLst>
          </p:cNvPr>
          <p:cNvSpPr>
            <a:spLocks noGrp="1"/>
          </p:cNvSpPr>
          <p:nvPr>
            <p:ph type="title"/>
          </p:nvPr>
        </p:nvSpPr>
        <p:spPr/>
        <p:txBody>
          <a:bodyPr>
            <a:normAutofit fontScale="90000"/>
          </a:bodyPr>
          <a:lstStyle/>
          <a:p>
            <a:r>
              <a:rPr kumimoji="1" lang="en-US" altLang="zh-CN" dirty="0"/>
              <a:t>Proposal 3: It’s proposed SA1 to capture following in the minutes and remove the corresponding requirement</a:t>
            </a:r>
            <a:endParaRPr kumimoji="1" lang="zh-CN" altLang="en-US" dirty="0"/>
          </a:p>
        </p:txBody>
      </p:sp>
      <p:sp>
        <p:nvSpPr>
          <p:cNvPr id="3" name="内容占位符 2">
            <a:extLst>
              <a:ext uri="{FF2B5EF4-FFF2-40B4-BE49-F238E27FC236}">
                <a16:creationId xmlns:a16="http://schemas.microsoft.com/office/drawing/2014/main" id="{6DE4A3E5-A3BD-9041-AB79-A7EAF6A14044}"/>
              </a:ext>
            </a:extLst>
          </p:cNvPr>
          <p:cNvSpPr>
            <a:spLocks noGrp="1"/>
          </p:cNvSpPr>
          <p:nvPr>
            <p:ph idx="1"/>
          </p:nvPr>
        </p:nvSpPr>
        <p:spPr>
          <a:xfrm>
            <a:off x="838200" y="2395469"/>
            <a:ext cx="10515600" cy="3781493"/>
          </a:xfrm>
        </p:spPr>
        <p:txBody>
          <a:bodyPr/>
          <a:lstStyle/>
          <a:p>
            <a:pPr>
              <a:lnSpc>
                <a:spcPct val="100000"/>
              </a:lnSpc>
            </a:pPr>
            <a:r>
              <a:rPr kumimoji="1" lang="en-US" altLang="zh-CN" dirty="0"/>
              <a:t>Since Ericsson commented if there are on-going work or there will be work started in other WGs in 3GPP, the requirement in SA1 is not needed, and SA1 confirms this comment is valid, the following requirement is not needed.</a:t>
            </a:r>
          </a:p>
          <a:p>
            <a:pPr lvl="1">
              <a:lnSpc>
                <a:spcPct val="100000"/>
              </a:lnSpc>
            </a:pPr>
            <a:r>
              <a:rPr lang="en-GB" altLang="zh-CN" dirty="0"/>
              <a:t>The 5G system shall allow a trusted 3</a:t>
            </a:r>
            <a:r>
              <a:rPr lang="en-GB" altLang="zh-CN" baseline="30000" dirty="0"/>
              <a:t>rd</a:t>
            </a:r>
            <a:r>
              <a:rPr lang="en-GB" altLang="zh-CN" dirty="0"/>
              <a:t> party (e.g., a gaming server) to provide group information to be used for group communication (e.g. group ID and group member list).</a:t>
            </a:r>
            <a:endParaRPr lang="zh-CN" altLang="zh-CN" dirty="0"/>
          </a:p>
        </p:txBody>
      </p:sp>
    </p:spTree>
    <p:extLst>
      <p:ext uri="{BB962C8B-B14F-4D97-AF65-F5344CB8AC3E}">
        <p14:creationId xmlns:p14="http://schemas.microsoft.com/office/powerpoint/2010/main" val="3396387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38560FF-EC10-864A-8B0E-7A41D6F70C5A}"/>
              </a:ext>
            </a:extLst>
          </p:cNvPr>
          <p:cNvSpPr txBox="1"/>
          <p:nvPr/>
        </p:nvSpPr>
        <p:spPr>
          <a:xfrm>
            <a:off x="4829578" y="2910625"/>
            <a:ext cx="2239716" cy="769441"/>
          </a:xfrm>
          <a:prstGeom prst="rect">
            <a:avLst/>
          </a:prstGeom>
          <a:noFill/>
        </p:spPr>
        <p:txBody>
          <a:bodyPr wrap="none" rtlCol="0">
            <a:spAutoFit/>
          </a:bodyPr>
          <a:lstStyle/>
          <a:p>
            <a:r>
              <a:rPr kumimoji="1" lang="en-US" altLang="zh-CN" sz="4400" dirty="0"/>
              <a:t>THANKS</a:t>
            </a:r>
            <a:endParaRPr kumimoji="1" lang="zh-CN" altLang="en-US" sz="4400" dirty="0"/>
          </a:p>
        </p:txBody>
      </p:sp>
    </p:spTree>
    <p:extLst>
      <p:ext uri="{BB962C8B-B14F-4D97-AF65-F5344CB8AC3E}">
        <p14:creationId xmlns:p14="http://schemas.microsoft.com/office/powerpoint/2010/main" val="101772749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330</Words>
  <Application>Microsoft Macintosh PowerPoint</Application>
  <PresentationFormat>宽屏</PresentationFormat>
  <Paragraphs>16</Paragraphs>
  <Slides>5</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vt:i4>
      </vt:variant>
    </vt:vector>
  </HeadingPairs>
  <TitlesOfParts>
    <vt:vector size="9" baseType="lpstr">
      <vt:lpstr>等线</vt:lpstr>
      <vt:lpstr>等线 Light</vt:lpstr>
      <vt:lpstr>Arial</vt:lpstr>
      <vt:lpstr>Office 主题​​</vt:lpstr>
      <vt:lpstr>Way Forward for Group Operation in NCIS</vt:lpstr>
      <vt:lpstr>Proposal 1: It’s proposed SA1 to capture following in the minutes, and add TS 22.468 as the reference for 22.261 </vt:lpstr>
      <vt:lpstr>Proposal 2: It’s proposed SA1 to capture following in the minutes  and remove the corresponding requirement</vt:lpstr>
      <vt:lpstr>Proposal 3: It’s proposed SA1 to capture following in the minutes and remove the corresponding requirement</vt:lpstr>
      <vt:lpstr>PowerPoint 演示文稿</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Group Operation in NCIS</dc:title>
  <dc:creator>杨 宁</dc:creator>
  <cp:lastModifiedBy>杨 宁</cp:lastModifiedBy>
  <cp:revision>5</cp:revision>
  <dcterms:created xsi:type="dcterms:W3CDTF">2019-08-23T04:15:50Z</dcterms:created>
  <dcterms:modified xsi:type="dcterms:W3CDTF">2019-08-23T10:09:14Z</dcterms:modified>
</cp:coreProperties>
</file>