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4" r:id="rId4"/>
    <p:sldId id="260" r:id="rId5"/>
    <p:sldId id="262"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760" autoAdjust="0"/>
    <p:restoredTop sz="94660"/>
  </p:normalViewPr>
  <p:slideViewPr>
    <p:cSldViewPr snapToGrid="0">
      <p:cViewPr varScale="1">
        <p:scale>
          <a:sx n="63" d="100"/>
          <a:sy n="63" d="100"/>
        </p:scale>
        <p:origin x="93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FE76410-27B3-4E27-809B-5F0DA6990BEC}" type="datetimeFigureOut">
              <a:rPr lang="en-US" smtClean="0"/>
              <a:t>8/21/2019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0E1AA6-77FE-479B-97D2-CBA83D22C30A}" type="slidenum">
              <a:rPr lang="en-US" smtClean="0"/>
              <a:t>‹#›</a:t>
            </a:fld>
            <a:endParaRPr lang="en-US"/>
          </a:p>
        </p:txBody>
      </p:sp>
    </p:spTree>
    <p:extLst>
      <p:ext uri="{BB962C8B-B14F-4D97-AF65-F5344CB8AC3E}">
        <p14:creationId xmlns:p14="http://schemas.microsoft.com/office/powerpoint/2010/main" val="76760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FE76410-27B3-4E27-809B-5F0DA6990BEC}" type="datetimeFigureOut">
              <a:rPr lang="en-US" smtClean="0"/>
              <a:t>8/21/2019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0E1AA6-77FE-479B-97D2-CBA83D22C30A}" type="slidenum">
              <a:rPr lang="en-US" smtClean="0"/>
              <a:t>‹#›</a:t>
            </a:fld>
            <a:endParaRPr lang="en-US"/>
          </a:p>
        </p:txBody>
      </p:sp>
    </p:spTree>
    <p:extLst>
      <p:ext uri="{BB962C8B-B14F-4D97-AF65-F5344CB8AC3E}">
        <p14:creationId xmlns:p14="http://schemas.microsoft.com/office/powerpoint/2010/main" val="39538256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FE76410-27B3-4E27-809B-5F0DA6990BEC}" type="datetimeFigureOut">
              <a:rPr lang="en-US" smtClean="0"/>
              <a:t>8/21/2019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0E1AA6-77FE-479B-97D2-CBA83D22C30A}" type="slidenum">
              <a:rPr lang="en-US" smtClean="0"/>
              <a:t>‹#›</a:t>
            </a:fld>
            <a:endParaRPr lang="en-US"/>
          </a:p>
        </p:txBody>
      </p:sp>
    </p:spTree>
    <p:extLst>
      <p:ext uri="{BB962C8B-B14F-4D97-AF65-F5344CB8AC3E}">
        <p14:creationId xmlns:p14="http://schemas.microsoft.com/office/powerpoint/2010/main" val="3139631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FE76410-27B3-4E27-809B-5F0DA6990BEC}" type="datetimeFigureOut">
              <a:rPr lang="en-US" smtClean="0"/>
              <a:t>8/21/2019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0E1AA6-77FE-479B-97D2-CBA83D22C30A}" type="slidenum">
              <a:rPr lang="en-US" smtClean="0"/>
              <a:t>‹#›</a:t>
            </a:fld>
            <a:endParaRPr lang="en-US"/>
          </a:p>
        </p:txBody>
      </p:sp>
    </p:spTree>
    <p:extLst>
      <p:ext uri="{BB962C8B-B14F-4D97-AF65-F5344CB8AC3E}">
        <p14:creationId xmlns:p14="http://schemas.microsoft.com/office/powerpoint/2010/main" val="24784536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FE76410-27B3-4E27-809B-5F0DA6990BEC}" type="datetimeFigureOut">
              <a:rPr lang="en-US" smtClean="0"/>
              <a:t>8/21/2019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0E1AA6-77FE-479B-97D2-CBA83D22C30A}" type="slidenum">
              <a:rPr lang="en-US" smtClean="0"/>
              <a:t>‹#›</a:t>
            </a:fld>
            <a:endParaRPr lang="en-US"/>
          </a:p>
        </p:txBody>
      </p:sp>
    </p:spTree>
    <p:extLst>
      <p:ext uri="{BB962C8B-B14F-4D97-AF65-F5344CB8AC3E}">
        <p14:creationId xmlns:p14="http://schemas.microsoft.com/office/powerpoint/2010/main" val="31315562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FE76410-27B3-4E27-809B-5F0DA6990BEC}" type="datetimeFigureOut">
              <a:rPr lang="en-US" smtClean="0"/>
              <a:t>8/21/2019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0E1AA6-77FE-479B-97D2-CBA83D22C30A}" type="slidenum">
              <a:rPr lang="en-US" smtClean="0"/>
              <a:t>‹#›</a:t>
            </a:fld>
            <a:endParaRPr lang="en-US"/>
          </a:p>
        </p:txBody>
      </p:sp>
    </p:spTree>
    <p:extLst>
      <p:ext uri="{BB962C8B-B14F-4D97-AF65-F5344CB8AC3E}">
        <p14:creationId xmlns:p14="http://schemas.microsoft.com/office/powerpoint/2010/main" val="2546688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FE76410-27B3-4E27-809B-5F0DA6990BEC}" type="datetimeFigureOut">
              <a:rPr lang="en-US" smtClean="0"/>
              <a:t>8/21/2019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0E1AA6-77FE-479B-97D2-CBA83D22C30A}" type="slidenum">
              <a:rPr lang="en-US" smtClean="0"/>
              <a:t>‹#›</a:t>
            </a:fld>
            <a:endParaRPr lang="en-US"/>
          </a:p>
        </p:txBody>
      </p:sp>
    </p:spTree>
    <p:extLst>
      <p:ext uri="{BB962C8B-B14F-4D97-AF65-F5344CB8AC3E}">
        <p14:creationId xmlns:p14="http://schemas.microsoft.com/office/powerpoint/2010/main" val="798806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FE76410-27B3-4E27-809B-5F0DA6990BEC}" type="datetimeFigureOut">
              <a:rPr lang="en-US" smtClean="0"/>
              <a:t>8/21/2019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0E1AA6-77FE-479B-97D2-CBA83D22C30A}" type="slidenum">
              <a:rPr lang="en-US" smtClean="0"/>
              <a:t>‹#›</a:t>
            </a:fld>
            <a:endParaRPr lang="en-US"/>
          </a:p>
        </p:txBody>
      </p:sp>
    </p:spTree>
    <p:extLst>
      <p:ext uri="{BB962C8B-B14F-4D97-AF65-F5344CB8AC3E}">
        <p14:creationId xmlns:p14="http://schemas.microsoft.com/office/powerpoint/2010/main" val="29728832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E76410-27B3-4E27-809B-5F0DA6990BEC}" type="datetimeFigureOut">
              <a:rPr lang="en-US" smtClean="0"/>
              <a:t>8/21/2019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0E1AA6-77FE-479B-97D2-CBA83D22C30A}" type="slidenum">
              <a:rPr lang="en-US" smtClean="0"/>
              <a:t>‹#›</a:t>
            </a:fld>
            <a:endParaRPr lang="en-US"/>
          </a:p>
        </p:txBody>
      </p:sp>
    </p:spTree>
    <p:extLst>
      <p:ext uri="{BB962C8B-B14F-4D97-AF65-F5344CB8AC3E}">
        <p14:creationId xmlns:p14="http://schemas.microsoft.com/office/powerpoint/2010/main" val="30067269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FE76410-27B3-4E27-809B-5F0DA6990BEC}" type="datetimeFigureOut">
              <a:rPr lang="en-US" smtClean="0"/>
              <a:t>8/21/2019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0E1AA6-77FE-479B-97D2-CBA83D22C30A}" type="slidenum">
              <a:rPr lang="en-US" smtClean="0"/>
              <a:t>‹#›</a:t>
            </a:fld>
            <a:endParaRPr lang="en-US"/>
          </a:p>
        </p:txBody>
      </p:sp>
    </p:spTree>
    <p:extLst>
      <p:ext uri="{BB962C8B-B14F-4D97-AF65-F5344CB8AC3E}">
        <p14:creationId xmlns:p14="http://schemas.microsoft.com/office/powerpoint/2010/main" val="5020886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FE76410-27B3-4E27-809B-5F0DA6990BEC}" type="datetimeFigureOut">
              <a:rPr lang="en-US" smtClean="0"/>
              <a:t>8/21/2019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0E1AA6-77FE-479B-97D2-CBA83D22C30A}" type="slidenum">
              <a:rPr lang="en-US" smtClean="0"/>
              <a:t>‹#›</a:t>
            </a:fld>
            <a:endParaRPr lang="en-US"/>
          </a:p>
        </p:txBody>
      </p:sp>
    </p:spTree>
    <p:extLst>
      <p:ext uri="{BB962C8B-B14F-4D97-AF65-F5344CB8AC3E}">
        <p14:creationId xmlns:p14="http://schemas.microsoft.com/office/powerpoint/2010/main" val="8362313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E76410-27B3-4E27-809B-5F0DA6990BEC}" type="datetimeFigureOut">
              <a:rPr lang="en-US" smtClean="0"/>
              <a:t>8/21/2019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0E1AA6-77FE-479B-97D2-CBA83D22C30A}" type="slidenum">
              <a:rPr lang="en-US" smtClean="0"/>
              <a:t>‹#›</a:t>
            </a:fld>
            <a:endParaRPr lang="en-US"/>
          </a:p>
        </p:txBody>
      </p:sp>
    </p:spTree>
    <p:extLst>
      <p:ext uri="{BB962C8B-B14F-4D97-AF65-F5344CB8AC3E}">
        <p14:creationId xmlns:p14="http://schemas.microsoft.com/office/powerpoint/2010/main" val="27628841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Way Forward for MUSIM </a:t>
            </a:r>
            <a:endParaRPr lang="en-US" dirty="0"/>
          </a:p>
        </p:txBody>
      </p:sp>
      <p:sp>
        <p:nvSpPr>
          <p:cNvPr id="3" name="Subtitle 2"/>
          <p:cNvSpPr>
            <a:spLocks noGrp="1"/>
          </p:cNvSpPr>
          <p:nvPr>
            <p:ph type="subTitle" idx="1"/>
          </p:nvPr>
        </p:nvSpPr>
        <p:spPr/>
        <p:txBody>
          <a:bodyPr/>
          <a:lstStyle/>
          <a:p>
            <a:r>
              <a:rPr lang="en-US" smtClean="0"/>
              <a:t>S1-192588</a:t>
            </a:r>
            <a:endParaRPr lang="en-US" dirty="0"/>
          </a:p>
        </p:txBody>
      </p:sp>
    </p:spTree>
    <p:extLst>
      <p:ext uri="{BB962C8B-B14F-4D97-AF65-F5344CB8AC3E}">
        <p14:creationId xmlns:p14="http://schemas.microsoft.com/office/powerpoint/2010/main" val="12718710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of MUMS mode and MUMA mode</a:t>
            </a:r>
            <a:endParaRPr lang="en-US" dirty="0"/>
          </a:p>
        </p:txBody>
      </p:sp>
      <p:sp>
        <p:nvSpPr>
          <p:cNvPr id="3" name="Content Placeholder 2"/>
          <p:cNvSpPr>
            <a:spLocks noGrp="1"/>
          </p:cNvSpPr>
          <p:nvPr>
            <p:ph idx="1"/>
          </p:nvPr>
        </p:nvSpPr>
        <p:spPr/>
        <p:txBody>
          <a:bodyPr>
            <a:normAutofit/>
          </a:bodyPr>
          <a:lstStyle/>
          <a:p>
            <a:pPr lvl="1"/>
            <a:r>
              <a:rPr lang="en-GB" sz="2800" b="1" dirty="0" smtClean="0"/>
              <a:t>Multi </a:t>
            </a:r>
            <a:r>
              <a:rPr lang="en-GB" sz="2800" b="1" dirty="0"/>
              <a:t>USIM Multi Standby (MUMS) mode</a:t>
            </a:r>
            <a:r>
              <a:rPr lang="en-GB" sz="2800" dirty="0"/>
              <a:t>: The operating mode of a MUSIM UE in which multiple USIMs on standby can be used for idle-mode but only one USIM can be in connected mode at any given time.</a:t>
            </a:r>
            <a:endParaRPr lang="en-US" sz="2800" dirty="0"/>
          </a:p>
          <a:p>
            <a:pPr lvl="1"/>
            <a:r>
              <a:rPr lang="en-GB" sz="2800" b="1" dirty="0"/>
              <a:t>Multi USIM Multi Active (MUMA) mode:</a:t>
            </a:r>
            <a:r>
              <a:rPr lang="en-GB" sz="2800" dirty="0"/>
              <a:t> The operating mode of a MUSIM UE in which a subset of the multiple USIMs can be used for connected mode at any given time. USIMs with a dedicated transceiver are excluded from this definition. </a:t>
            </a:r>
            <a:endParaRPr lang="en-GB" sz="2800" dirty="0" smtClean="0"/>
          </a:p>
          <a:p>
            <a:pPr lvl="1"/>
            <a:r>
              <a:rPr lang="en-US" sz="2800" dirty="0" smtClean="0">
                <a:solidFill>
                  <a:srgbClr val="FF0000"/>
                </a:solidFill>
              </a:rPr>
              <a:t>Are UE implementations sufficient to address all service requirements </a:t>
            </a:r>
          </a:p>
          <a:p>
            <a:pPr lvl="1"/>
            <a:endParaRPr lang="en-US" sz="2000" dirty="0"/>
          </a:p>
        </p:txBody>
      </p:sp>
    </p:spTree>
    <p:extLst>
      <p:ext uri="{BB962C8B-B14F-4D97-AF65-F5344CB8AC3E}">
        <p14:creationId xmlns:p14="http://schemas.microsoft.com/office/powerpoint/2010/main" val="4197767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User preference  of MUSIM UE  </a:t>
            </a:r>
            <a:endParaRPr lang="en-US" dirty="0"/>
          </a:p>
        </p:txBody>
      </p:sp>
      <p:sp>
        <p:nvSpPr>
          <p:cNvPr id="3" name="Content Placeholder 2"/>
          <p:cNvSpPr>
            <a:spLocks noGrp="1"/>
          </p:cNvSpPr>
          <p:nvPr>
            <p:ph idx="1"/>
          </p:nvPr>
        </p:nvSpPr>
        <p:spPr/>
        <p:txBody>
          <a:bodyPr/>
          <a:lstStyle/>
          <a:p>
            <a:r>
              <a:rPr lang="en-GB" dirty="0" smtClean="0"/>
              <a:t>[CPR.8.1-2]: A MUSIM UE should allow the user to configure the user’s preference for the same or different services among multiple USIMs provided by the same or different MNOs.</a:t>
            </a:r>
          </a:p>
          <a:p>
            <a:pPr marL="457200" lvl="1" indent="0">
              <a:buNone/>
            </a:pPr>
            <a:endParaRPr lang="en-US" dirty="0" smtClean="0"/>
          </a:p>
          <a:p>
            <a:r>
              <a:rPr lang="en-US" dirty="0" smtClean="0">
                <a:solidFill>
                  <a:srgbClr val="FF0000"/>
                </a:solidFill>
              </a:rPr>
              <a:t>Can we agree that user preferences is configured by the user and used by the MUSIM UE to handle the MT service?</a:t>
            </a:r>
            <a:endParaRPr lang="en-US" dirty="0">
              <a:solidFill>
                <a:srgbClr val="FF0000"/>
              </a:solidFill>
            </a:endParaRPr>
          </a:p>
        </p:txBody>
      </p:sp>
    </p:spTree>
    <p:extLst>
      <p:ext uri="{BB962C8B-B14F-4D97-AF65-F5344CB8AC3E}">
        <p14:creationId xmlns:p14="http://schemas.microsoft.com/office/powerpoint/2010/main" val="552823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0965"/>
            <a:ext cx="10515600" cy="803275"/>
          </a:xfrm>
        </p:spPr>
        <p:txBody>
          <a:bodyPr/>
          <a:lstStyle/>
          <a:p>
            <a:r>
              <a:rPr lang="en-US" dirty="0" smtClean="0"/>
              <a:t>Service requirement 8.2-1</a:t>
            </a:r>
            <a:endParaRPr lang="en-US" dirty="0"/>
          </a:p>
        </p:txBody>
      </p:sp>
      <p:sp>
        <p:nvSpPr>
          <p:cNvPr id="3" name="Content Placeholder 2"/>
          <p:cNvSpPr>
            <a:spLocks noGrp="1"/>
          </p:cNvSpPr>
          <p:nvPr>
            <p:ph idx="1"/>
          </p:nvPr>
        </p:nvSpPr>
        <p:spPr>
          <a:xfrm>
            <a:off x="764540" y="782320"/>
            <a:ext cx="10662920" cy="5740400"/>
          </a:xfrm>
        </p:spPr>
        <p:txBody>
          <a:bodyPr>
            <a:noAutofit/>
          </a:bodyPr>
          <a:lstStyle/>
          <a:p>
            <a:r>
              <a:rPr lang="en-GB" sz="1800" dirty="0"/>
              <a:t>[CPR.8.2-1]: The 3GPP system shall be able to indicate to the UE as part of the paging procedure the type of traffic that triggered the paging. This information may be used by a user or MUSIM UE to determine whether it needs to respond to a mobile terminated call on one registered USIM while the UE is engaged in active communication on another USIM. The granularity of the paging information shall discriminate between the following service categories;</a:t>
            </a:r>
            <a:endParaRPr lang="en-US" sz="1800" dirty="0"/>
          </a:p>
          <a:p>
            <a:pPr marL="690563" indent="-457200"/>
            <a:r>
              <a:rPr lang="en-US" sz="1800" dirty="0" smtClean="0"/>
              <a:t>IMS </a:t>
            </a:r>
            <a:r>
              <a:rPr lang="en-US" sz="1800" dirty="0"/>
              <a:t>and non-IMS based Voice service.</a:t>
            </a:r>
          </a:p>
          <a:p>
            <a:pPr marL="690563" indent="-457200"/>
            <a:r>
              <a:rPr lang="en-US" sz="1800" dirty="0" smtClean="0"/>
              <a:t>IMS </a:t>
            </a:r>
            <a:r>
              <a:rPr lang="en-US" sz="1800" dirty="0"/>
              <a:t>and non-IMS based SMS or USSD</a:t>
            </a:r>
          </a:p>
          <a:p>
            <a:pPr marL="690563" indent="-457200"/>
            <a:r>
              <a:rPr lang="en-US" sz="1800" dirty="0" smtClean="0"/>
              <a:t>IMS </a:t>
            </a:r>
            <a:r>
              <a:rPr lang="en-US" sz="1800" dirty="0"/>
              <a:t>service other than voice or SMS</a:t>
            </a:r>
          </a:p>
          <a:p>
            <a:pPr marL="690563" indent="-457200"/>
            <a:r>
              <a:rPr lang="en-US" sz="1800" dirty="0" smtClean="0"/>
              <a:t>Other </a:t>
            </a:r>
            <a:r>
              <a:rPr lang="en-US" sz="1800" dirty="0"/>
              <a:t>service not listed above e.g. data services including video</a:t>
            </a:r>
            <a:r>
              <a:rPr lang="en-US" sz="1800" dirty="0" smtClean="0"/>
              <a:t>.</a:t>
            </a:r>
            <a:endParaRPr lang="en-US" sz="2400" dirty="0"/>
          </a:p>
          <a:p>
            <a:r>
              <a:rPr lang="en-US" dirty="0" smtClean="0">
                <a:solidFill>
                  <a:srgbClr val="FF0000"/>
                </a:solidFill>
              </a:rPr>
              <a:t>How to rephrase the service requirement:</a:t>
            </a:r>
          </a:p>
          <a:p>
            <a:pPr lvl="1"/>
            <a:r>
              <a:rPr lang="en-US" sz="2800" dirty="0" smtClean="0">
                <a:solidFill>
                  <a:srgbClr val="FF0000"/>
                </a:solidFill>
              </a:rPr>
              <a:t>Assumption: idle mode UE or connected mode UE</a:t>
            </a:r>
          </a:p>
          <a:p>
            <a:pPr lvl="1"/>
            <a:r>
              <a:rPr lang="en-GB" sz="2800" i="1" dirty="0" smtClean="0">
                <a:solidFill>
                  <a:srgbClr val="FF0000"/>
                </a:solidFill>
              </a:rPr>
              <a:t>The 3GPP system shall be able to indicate to the UE upon presentation of an MT service the type of traffic corresponding to that MT service.</a:t>
            </a:r>
            <a:endParaRPr lang="en-US" sz="3600" dirty="0" smtClean="0">
              <a:solidFill>
                <a:srgbClr val="FF0000"/>
              </a:solidFill>
            </a:endParaRPr>
          </a:p>
          <a:p>
            <a:pPr lvl="1"/>
            <a:r>
              <a:rPr lang="en-US" sz="2800" dirty="0" smtClean="0">
                <a:solidFill>
                  <a:srgbClr val="FF0000"/>
                </a:solidFill>
              </a:rPr>
              <a:t>Network provides assistant information to the MUSIM UE for the MT services: YES/NO?</a:t>
            </a:r>
          </a:p>
          <a:p>
            <a:pPr marL="457200" lvl="1" indent="0">
              <a:buNone/>
            </a:pPr>
            <a:endParaRPr lang="en-US" sz="900" dirty="0" smtClean="0"/>
          </a:p>
          <a:p>
            <a:endParaRPr lang="en-US" sz="1000" dirty="0"/>
          </a:p>
        </p:txBody>
      </p:sp>
    </p:spTree>
    <p:extLst>
      <p:ext uri="{BB962C8B-B14F-4D97-AF65-F5344CB8AC3E}">
        <p14:creationId xmlns:p14="http://schemas.microsoft.com/office/powerpoint/2010/main" val="17622241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16635"/>
          </a:xfrm>
        </p:spPr>
        <p:txBody>
          <a:bodyPr/>
          <a:lstStyle/>
          <a:p>
            <a:r>
              <a:rPr lang="en-US" dirty="0" smtClean="0"/>
              <a:t>Service requirement 8.2-1</a:t>
            </a:r>
            <a:endParaRPr lang="en-US" dirty="0"/>
          </a:p>
        </p:txBody>
      </p:sp>
      <p:sp>
        <p:nvSpPr>
          <p:cNvPr id="3" name="Content Placeholder 2"/>
          <p:cNvSpPr>
            <a:spLocks noGrp="1"/>
          </p:cNvSpPr>
          <p:nvPr>
            <p:ph idx="1"/>
          </p:nvPr>
        </p:nvSpPr>
        <p:spPr>
          <a:xfrm>
            <a:off x="838200" y="1259840"/>
            <a:ext cx="10515600" cy="5242560"/>
          </a:xfrm>
        </p:spPr>
        <p:txBody>
          <a:bodyPr>
            <a:normAutofit fontScale="92500" lnSpcReduction="10000"/>
          </a:bodyPr>
          <a:lstStyle/>
          <a:p>
            <a:pPr marL="457200" lvl="2" indent="-346075"/>
            <a:r>
              <a:rPr lang="en-US" sz="2800" dirty="0" smtClean="0">
                <a:solidFill>
                  <a:srgbClr val="FF0000"/>
                </a:solidFill>
              </a:rPr>
              <a:t>If assistant information is beneficial?</a:t>
            </a:r>
          </a:p>
          <a:p>
            <a:pPr marL="457200" lvl="2" indent="-346075"/>
            <a:r>
              <a:rPr lang="en-US" sz="2800" dirty="0" smtClean="0">
                <a:solidFill>
                  <a:srgbClr val="FF0000"/>
                </a:solidFill>
              </a:rPr>
              <a:t>what are the assistant info?</a:t>
            </a:r>
          </a:p>
          <a:p>
            <a:pPr marL="914400" lvl="3" indent="-346075"/>
            <a:r>
              <a:rPr lang="en-US" sz="2800" dirty="0" smtClean="0">
                <a:solidFill>
                  <a:srgbClr val="FF0000"/>
                </a:solidFill>
              </a:rPr>
              <a:t>service categories to the UE</a:t>
            </a:r>
          </a:p>
          <a:p>
            <a:pPr marL="914400" lvl="3" indent="-346075"/>
            <a:r>
              <a:rPr lang="en-US" sz="2800" dirty="0" smtClean="0">
                <a:solidFill>
                  <a:srgbClr val="FF0000"/>
                </a:solidFill>
              </a:rPr>
              <a:t>Caller party ID</a:t>
            </a:r>
          </a:p>
          <a:p>
            <a:pPr marL="568325" lvl="3" indent="0">
              <a:buNone/>
            </a:pPr>
            <a:endParaRPr lang="en-US" sz="2800" dirty="0" smtClean="0">
              <a:solidFill>
                <a:srgbClr val="FF0000"/>
              </a:solidFill>
            </a:endParaRPr>
          </a:p>
          <a:p>
            <a:r>
              <a:rPr lang="en-US" dirty="0" smtClean="0"/>
              <a:t>service categories:</a:t>
            </a:r>
          </a:p>
          <a:p>
            <a:pPr lvl="1"/>
            <a:r>
              <a:rPr lang="en-US" sz="3200" dirty="0" smtClean="0">
                <a:solidFill>
                  <a:srgbClr val="FF0000"/>
                </a:solidFill>
              </a:rPr>
              <a:t>Assumption:</a:t>
            </a:r>
          </a:p>
          <a:p>
            <a:pPr lvl="2"/>
            <a:r>
              <a:rPr lang="en-US" sz="2800" dirty="0" smtClean="0">
                <a:solidFill>
                  <a:srgbClr val="FF0000"/>
                </a:solidFill>
              </a:rPr>
              <a:t>Traffic can be identified by the network</a:t>
            </a:r>
          </a:p>
          <a:p>
            <a:pPr lvl="2"/>
            <a:r>
              <a:rPr lang="en-US" sz="2800" dirty="0" smtClean="0">
                <a:solidFill>
                  <a:srgbClr val="FF0000"/>
                </a:solidFill>
              </a:rPr>
              <a:t>Generic service information</a:t>
            </a:r>
          </a:p>
          <a:p>
            <a:pPr marL="690563" indent="-457200"/>
            <a:r>
              <a:rPr lang="en-US" sz="2400" dirty="0" smtClean="0"/>
              <a:t>IMS and non-IMS based Voice/SMS or USSD </a:t>
            </a:r>
          </a:p>
          <a:p>
            <a:pPr marL="1147763" lvl="1" indent="-457200"/>
            <a:r>
              <a:rPr lang="en-US" sz="1800" dirty="0" smtClean="0"/>
              <a:t>Remove IMS and non-IMS?</a:t>
            </a:r>
          </a:p>
          <a:p>
            <a:pPr marL="690563" indent="-457200"/>
            <a:r>
              <a:rPr lang="en-US" sz="2400" dirty="0" smtClean="0"/>
              <a:t>IMS service other than voice or SMS: Yes/No</a:t>
            </a:r>
          </a:p>
          <a:p>
            <a:pPr marL="690563" indent="-457200"/>
            <a:r>
              <a:rPr lang="en-US" sz="2400" dirty="0" smtClean="0"/>
              <a:t>Priority Service with User perspective?</a:t>
            </a:r>
          </a:p>
          <a:p>
            <a:pPr marL="690563" indent="-457200"/>
            <a:endParaRPr lang="en-US" sz="1800" dirty="0" smtClean="0"/>
          </a:p>
          <a:p>
            <a:pPr marL="690563" indent="-457200"/>
            <a:endParaRPr lang="en-US" sz="1800" dirty="0" smtClean="0"/>
          </a:p>
          <a:p>
            <a:pPr marL="233363" indent="0">
              <a:buNone/>
            </a:pPr>
            <a:endParaRPr lang="en-US" sz="1800" dirty="0"/>
          </a:p>
        </p:txBody>
      </p:sp>
    </p:spTree>
    <p:extLst>
      <p:ext uri="{BB962C8B-B14F-4D97-AF65-F5344CB8AC3E}">
        <p14:creationId xmlns:p14="http://schemas.microsoft.com/office/powerpoint/2010/main" val="1814939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Others</a:t>
            </a:r>
            <a:endParaRPr lang="en-US" dirty="0"/>
          </a:p>
        </p:txBody>
      </p:sp>
      <p:sp>
        <p:nvSpPr>
          <p:cNvPr id="3" name="Content Placeholder 2"/>
          <p:cNvSpPr>
            <a:spLocks noGrp="1"/>
          </p:cNvSpPr>
          <p:nvPr>
            <p:ph idx="1"/>
          </p:nvPr>
        </p:nvSpPr>
        <p:spPr/>
        <p:txBody>
          <a:bodyPr/>
          <a:lstStyle/>
          <a:p>
            <a:r>
              <a:rPr lang="en-US" dirty="0" smtClean="0"/>
              <a:t>Suspension/Resumption</a:t>
            </a:r>
          </a:p>
          <a:p>
            <a:pPr lvl="1"/>
            <a:r>
              <a:rPr lang="en-US" dirty="0" smtClean="0"/>
              <a:t>If these are helpful for network for managing resource and handling the ongoing communication?</a:t>
            </a:r>
          </a:p>
          <a:p>
            <a:pPr lvl="1"/>
            <a:endParaRPr lang="en-US" dirty="0" smtClean="0"/>
          </a:p>
          <a:p>
            <a:r>
              <a:rPr lang="en-US" dirty="0" smtClean="0"/>
              <a:t>Paging collision issues</a:t>
            </a:r>
          </a:p>
          <a:p>
            <a:pPr lvl="1"/>
            <a:r>
              <a:rPr lang="en-US" dirty="0" smtClean="0"/>
              <a:t>Can we leave it as UE implementation?</a:t>
            </a:r>
          </a:p>
          <a:p>
            <a:endParaRPr lang="en-US" dirty="0"/>
          </a:p>
        </p:txBody>
      </p:sp>
    </p:spTree>
    <p:extLst>
      <p:ext uri="{BB962C8B-B14F-4D97-AF65-F5344CB8AC3E}">
        <p14:creationId xmlns:p14="http://schemas.microsoft.com/office/powerpoint/2010/main" val="37058481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TotalTime>
  <Words>438</Words>
  <Application>Microsoft Office PowerPoint</Application>
  <PresentationFormat>Widescreen</PresentationFormat>
  <Paragraphs>41</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Way Forward for MUSIM </vt:lpstr>
      <vt:lpstr>Definition of MUMS mode and MUMA mode</vt:lpstr>
      <vt:lpstr>The User preference  of MUSIM UE  </vt:lpstr>
      <vt:lpstr>Service requirement 8.2-1</vt:lpstr>
      <vt:lpstr>Service requirement 8.2-1</vt:lpstr>
      <vt:lpstr>Others</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MUSIM</dc:title>
  <dc:creator>intel user v7</dc:creator>
  <cp:keywords>CTPClassification=CTP_NT</cp:keywords>
  <cp:lastModifiedBy>intel user v7</cp:lastModifiedBy>
  <cp:revision>22</cp:revision>
  <dcterms:created xsi:type="dcterms:W3CDTF">2019-08-21T15:40:02Z</dcterms:created>
  <dcterms:modified xsi:type="dcterms:W3CDTF">2019-08-21T16:47:39Z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1ca7dd25-6e53-41aa-93ac-872f71695309</vt:lpwstr>
  </property>
  <property fmtid="{D5CDD505-2E9C-101B-9397-08002B2CF9AE}" pid="3" name="CTP_TimeStamp">
    <vt:lpwstr>2019-08-21 16:47:39Z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