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788" r:id="rId2"/>
    <p:sldId id="790" r:id="rId3"/>
    <p:sldId id="808" r:id="rId4"/>
    <p:sldId id="793" r:id="rId5"/>
    <p:sldId id="796" r:id="rId6"/>
    <p:sldId id="797" r:id="rId7"/>
    <p:sldId id="798" r:id="rId8"/>
    <p:sldId id="799" r:id="rId9"/>
    <p:sldId id="800" r:id="rId10"/>
    <p:sldId id="801" r:id="rId11"/>
    <p:sldId id="802" r:id="rId12"/>
    <p:sldId id="803" r:id="rId13"/>
    <p:sldId id="805" r:id="rId14"/>
    <p:sldId id="804" r:id="rId15"/>
    <p:sldId id="809"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86" autoAdjust="0"/>
    <p:restoredTop sz="93883" autoAdjust="0"/>
  </p:normalViewPr>
  <p:slideViewPr>
    <p:cSldViewPr snapToGrid="0">
      <p:cViewPr varScale="1">
        <p:scale>
          <a:sx n="64" d="100"/>
          <a:sy n="64" d="100"/>
        </p:scale>
        <p:origin x="90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22-8-2019</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22-8-2019</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a:extLst>
              <a:ext uri="{FF2B5EF4-FFF2-40B4-BE49-F238E27FC236}">
                <a16:creationId xmlns:a16="http://schemas.microsoft.com/office/drawing/2014/main" id="{65DFB5CD-232B-43D4-820E-12D1D4C2E5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22-8-2019</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a:extLst>
              <a:ext uri="{FF2B5EF4-FFF2-40B4-BE49-F238E27FC236}">
                <a16:creationId xmlns:a16="http://schemas.microsoft.com/office/drawing/2014/main" id="{A52A3532-D652-41CA-8354-0EC8A29177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977857-18B5-45FD-A165-6D2E5CED3E2C}" type="slidenum">
              <a:rPr lang="nl-NL" smtClean="0"/>
              <a:t>‹#›</a:t>
            </a:fld>
            <a:endParaRPr lang="nl-NL"/>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838200" y="1531938"/>
            <a:ext cx="10515600" cy="2852737"/>
          </a:xfrm>
        </p:spPr>
        <p:txBody>
          <a:bodyPr/>
          <a:lstStyle/>
          <a:p>
            <a:pPr algn="ctr"/>
            <a:r>
              <a:rPr lang="en-US" altLang="en-US" dirty="0"/>
              <a:t>Release 17 RAN Work areas, </a:t>
            </a:r>
            <a:br>
              <a:rPr lang="en-US" altLang="en-US" dirty="0"/>
            </a:br>
            <a:r>
              <a:rPr lang="en-US" altLang="en-US" b="1" dirty="0">
                <a:solidFill>
                  <a:schemeClr val="accent1">
                    <a:lumMod val="75000"/>
                  </a:schemeClr>
                </a:solidFill>
              </a:rPr>
              <a:t>and</a:t>
            </a:r>
            <a:r>
              <a:rPr lang="en-US" altLang="en-US" dirty="0">
                <a:solidFill>
                  <a:schemeClr val="accent1"/>
                </a:solidFill>
              </a:rPr>
              <a:t> </a:t>
            </a:r>
            <a:r>
              <a:rPr lang="en-US" altLang="en-US" b="1" dirty="0">
                <a:solidFill>
                  <a:schemeClr val="accent1">
                    <a:lumMod val="75000"/>
                  </a:schemeClr>
                </a:solidFill>
              </a:rPr>
              <a:t>SA1 related items</a:t>
            </a:r>
          </a:p>
        </p:txBody>
      </p:sp>
      <p:sp>
        <p:nvSpPr>
          <p:cNvPr id="5" name="Footer Placeholder 3">
            <a:extLst>
              <a:ext uri="{FF2B5EF4-FFF2-40B4-BE49-F238E27FC236}">
                <a16:creationId xmlns:a16="http://schemas.microsoft.com/office/drawing/2014/main" id="{44260558-242A-46EA-B2FA-4BAE27301C0E}"/>
              </a:ext>
            </a:extLst>
          </p:cNvPr>
          <p:cNvSpPr>
            <a:spLocks noGrp="1"/>
          </p:cNvSpPr>
          <p:nvPr/>
        </p:nvSpPr>
        <p:spPr>
          <a:xfrm>
            <a:off x="205416" y="30693"/>
            <a:ext cx="2860675" cy="836712"/>
          </a:xfrm>
          <a:prstGeom prst="rect">
            <a:avLst/>
          </a:prstGeom>
          <a:noFill/>
        </p:spPr>
        <p:txBody>
          <a:bodyPr/>
          <a:ls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pPr eaLnBrk="0" hangingPunct="0"/>
            <a:r>
              <a:rPr lang="en-GB" b="1" dirty="0"/>
              <a:t>S1-192266</a:t>
            </a:r>
          </a:p>
          <a:p>
            <a:pPr eaLnBrk="0" hangingPunct="0"/>
            <a:r>
              <a:rPr lang="en-GB" sz="1800" b="1" i="1" dirty="0">
                <a:solidFill>
                  <a:srgbClr val="0070C0"/>
                </a:solidFill>
                <a:ea typeface="MS Mincho" pitchFamily="49" charset="-128"/>
              </a:rPr>
              <a:t>(revision of S1-19xxxx)</a:t>
            </a:r>
            <a:endParaRPr lang="en-GB" b="1" dirty="0"/>
          </a:p>
        </p:txBody>
      </p:sp>
      <p:sp>
        <p:nvSpPr>
          <p:cNvPr id="6" name="Text Box 5">
            <a:extLst>
              <a:ext uri="{FF2B5EF4-FFF2-40B4-BE49-F238E27FC236}">
                <a16:creationId xmlns:a16="http://schemas.microsoft.com/office/drawing/2014/main" id="{26429767-34E3-4CF7-AE4F-E32782E03833}"/>
              </a:ext>
            </a:extLst>
          </p:cNvPr>
          <p:cNvSpPr txBox="1">
            <a:spLocks noChangeArrowheads="1"/>
          </p:cNvSpPr>
          <p:nvPr/>
        </p:nvSpPr>
        <p:spPr bwMode="auto">
          <a:xfrm>
            <a:off x="205416" y="6321956"/>
            <a:ext cx="3500768" cy="536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pPr eaLnBrk="1" hangingPunct="1">
              <a:spcBef>
                <a:spcPct val="20000"/>
              </a:spcBef>
              <a:spcAft>
                <a:spcPts val="600"/>
              </a:spcAft>
            </a:pPr>
            <a:r>
              <a:rPr lang="en-GB" sz="1200" b="1" dirty="0"/>
              <a:t>3GPP TSG-SA WG1 Meeting #87</a:t>
            </a:r>
          </a:p>
          <a:p>
            <a:r>
              <a:rPr lang="en-GB" sz="1200" b="1" dirty="0"/>
              <a:t>Sophia Antipolis, France, 19 - 23 August 2019</a:t>
            </a:r>
            <a:endParaRPr lang="en-GB" sz="12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ATRAC: Asset Tracking for 5G</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446058283"/>
              </p:ext>
            </p:extLst>
          </p:nvPr>
        </p:nvGraphicFramePr>
        <p:xfrm>
          <a:off x="948634" y="1599261"/>
          <a:ext cx="10819296" cy="4101642"/>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The objective includes asset tracking use cases (for example pallets, containers, crates, parcels, luggage) with the emphasis on the use cases bringing new potential requirements and new KPIs to be supported by 5G communication services.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Thierry Berisot (</a:t>
                      </a:r>
                      <a:r>
                        <a:rPr lang="en-GB" sz="1800" kern="1200" dirty="0" err="1">
                          <a:solidFill>
                            <a:schemeClr val="tx1"/>
                          </a:solidFill>
                          <a:effectLst/>
                          <a:latin typeface="+mn-lt"/>
                          <a:ea typeface="+mn-ea"/>
                          <a:cs typeface="+mn-cs"/>
                        </a:rPr>
                        <a:t>Novamint</a:t>
                      </a:r>
                      <a:r>
                        <a:rPr lang="en-GB" sz="1800" kern="1200" dirty="0">
                          <a:solidFill>
                            <a:schemeClr val="tx1"/>
                          </a:solidFill>
                          <a:effectLst/>
                          <a:latin typeface="+mn-lt"/>
                          <a:ea typeface="+mn-ea"/>
                          <a:cs typeface="+mn-cs"/>
                        </a:rPr>
                        <a:t>)</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22.827 </a:t>
                      </a:r>
                      <a:r>
                        <a:rPr lang="en-US" sz="1800" kern="1200" dirty="0">
                          <a:solidFill>
                            <a:schemeClr val="tx1"/>
                          </a:solidFill>
                          <a:effectLst/>
                          <a:latin typeface="+mn-lt"/>
                          <a:ea typeface="+mn-ea"/>
                          <a:cs typeface="+mn-cs"/>
                        </a:rPr>
                        <a:t>Study on Asset Tracking Use Cases </a:t>
                      </a:r>
                      <a:endParaRPr lang="nl-NL" sz="1800" dirty="0"/>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NB-IoT and </a:t>
                      </a:r>
                      <a:r>
                        <a:rPr lang="en-US" sz="1800" dirty="0" err="1"/>
                        <a:t>eMTC</a:t>
                      </a:r>
                      <a:r>
                        <a:rPr lang="en-US" sz="1800" dirty="0"/>
                        <a:t>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812944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err="1">
                <a:latin typeface="+mn-lt"/>
              </a:rPr>
              <a:t>eCAV</a:t>
            </a:r>
            <a:r>
              <a:rPr lang="en-US" b="1" dirty="0">
                <a:latin typeface="+mn-lt"/>
              </a:rPr>
              <a:t>: enhancements for CAV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923896336"/>
              </p:ext>
            </p:extLst>
          </p:nvPr>
        </p:nvGraphicFramePr>
        <p:xfrm>
          <a:off x="838200" y="1420356"/>
          <a:ext cx="10819296" cy="557975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identify further Stage 1 5G service requirements for cyber-physical control applications in vertical domains. Relative to the Rel-16 baseline, there are more specific requirements or additional requirements for closely-related additional functionality in order to improve the applicability of 5G systems to vertical domains. This work item shall specify further </a:t>
                      </a:r>
                      <a:r>
                        <a:rPr lang="en-US" dirty="0" err="1"/>
                        <a:t>cyberCAV</a:t>
                      </a:r>
                      <a:r>
                        <a:rPr lang="en-US" dirty="0"/>
                        <a:t> Stage 1 service requirements. Specifically, this work item shall address: - Industrial Ethernet integration, which includes time synchronization, different time domains, integration scenarios, and support for time-sensitive networking (TSN); - High-level requirements for network operation and maintenance in 5G non-public networks for cyber-physical control applications in vertical domains; - Positioning with focus on vertical directions / dimension for Industrial IoT;</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effectLst/>
                          <a:latin typeface="+mn-lt"/>
                          <a:ea typeface="+mn-ea"/>
                          <a:cs typeface="+mn-cs"/>
                        </a:rPr>
                        <a:t>Michael Bahr (Siemens)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TR22.832 </a:t>
                      </a:r>
                      <a:r>
                        <a:rPr lang="en-US" sz="1800" b="0" i="0" u="none" strike="noStrike" kern="1200" dirty="0">
                          <a:solidFill>
                            <a:schemeClr val="tx1"/>
                          </a:solidFill>
                          <a:effectLst/>
                          <a:latin typeface="+mn-lt"/>
                          <a:ea typeface="+mn-ea"/>
                          <a:cs typeface="+mn-cs"/>
                        </a:rPr>
                        <a:t>Study on enhancements for cyber-physical control applications in vertical domains</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effectLst/>
                        </a:rPr>
                        <a:t>TS 22.104 Service requirements for cyber-physical control applications in vertical domains</a:t>
                      </a:r>
                      <a:endParaRPr lang="nl-NL" sz="1800" dirty="0"/>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t>IIoT</a:t>
                      </a:r>
                      <a:r>
                        <a:rPr lang="en-US" sz="1800" dirty="0"/>
                        <a:t> and URLLC enhancements, NR Light,  NB IoT and EMTC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800586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MUSIM: Support for Multi-USIM Devices</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888542198"/>
              </p:ext>
            </p:extLst>
          </p:nvPr>
        </p:nvGraphicFramePr>
        <p:xfrm>
          <a:off x="948634" y="1599261"/>
          <a:ext cx="10819296" cy="44824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work item shall specify requirements for using the 5G system for the production and contribution of audio-visual content and services as presented in TR 22.827. Specifically, this work item shall address: New KPIs for macro network &amp; non-public networks (NPN), New service requirements for NPN, KPIs for Multicast and Broadcast Services, Network Exposure Requirements, Clock synchronisation, AVPROD application Specific Requirements, Mobile &amp; airborne base stations for NPNs and Service continuity.</a:t>
                      </a: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Ian Wagdin (BBC)</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TR22.834 </a:t>
                      </a:r>
                      <a:r>
                        <a:rPr lang="en-US" sz="1800" kern="1200" dirty="0">
                          <a:solidFill>
                            <a:schemeClr val="tx1"/>
                          </a:solidFill>
                          <a:effectLst/>
                          <a:latin typeface="+mn-lt"/>
                          <a:ea typeface="+mn-ea"/>
                          <a:cs typeface="+mn-cs"/>
                        </a:rPr>
                        <a:t>Study on Support for Multi-USIM Devices </a:t>
                      </a:r>
                      <a:endParaRPr lang="fr-FR" sz="1800" kern="1200" dirty="0">
                        <a:solidFill>
                          <a:schemeClr val="tx1"/>
                        </a:solidFill>
                        <a:effectLst/>
                        <a:latin typeface="+mn-lt"/>
                        <a:ea typeface="+mn-ea"/>
                        <a:cs typeface="+mn-cs"/>
                      </a:endParaRP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TS22.261 Service requirements for next generation new services and markets</a:t>
                      </a:r>
                      <a:endParaRPr lang="en-GB" sz="1800" i="0" kern="1200" dirty="0">
                        <a:solidFill>
                          <a:schemeClr val="tx1"/>
                        </a:solidFill>
                        <a:effectLst/>
                        <a:latin typeface="+mn-lt"/>
                        <a:ea typeface="+mn-ea"/>
                        <a:cs typeface="+mn-cs"/>
                      </a:endParaRPr>
                    </a:p>
                    <a:p>
                      <a:pPr marL="0" indent="0" algn="just" hangingPunct="0">
                        <a:buNone/>
                      </a:pPr>
                      <a:r>
                        <a:rPr lang="fr-FR" sz="1800" i="0" dirty="0"/>
                        <a:t>TS </a:t>
                      </a:r>
                      <a:r>
                        <a:rPr lang="en-GB" sz="1800" i="0" kern="1200" dirty="0">
                          <a:solidFill>
                            <a:schemeClr val="tx1"/>
                          </a:solidFill>
                          <a:effectLst/>
                          <a:latin typeface="+mn-lt"/>
                          <a:ea typeface="+mn-ea"/>
                          <a:cs typeface="+mn-cs"/>
                        </a:rPr>
                        <a:t>22.101 </a:t>
                      </a:r>
                      <a:r>
                        <a:rPr lang="nl-NL" dirty="0"/>
                        <a:t>Service </a:t>
                      </a:r>
                      <a:r>
                        <a:rPr lang="nl-NL" dirty="0" err="1"/>
                        <a:t>aspects</a:t>
                      </a:r>
                      <a:r>
                        <a:rPr lang="nl-NL" dirty="0"/>
                        <a:t>; Service </a:t>
                      </a:r>
                      <a:r>
                        <a:rPr lang="nl-NL" dirty="0" err="1"/>
                        <a:t>principles</a:t>
                      </a:r>
                      <a:endParaRPr lang="en-US" sz="1800" i="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Multi SIM operation</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43200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MINT: Support for Minimization of service Interruption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998643973"/>
              </p:ext>
            </p:extLst>
          </p:nvPr>
        </p:nvGraphicFramePr>
        <p:xfrm>
          <a:off x="948634" y="1599261"/>
          <a:ext cx="10819296" cy="503111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algn="just" hangingPunct="0"/>
                      <a:r>
                        <a:rPr lang="en-GB" sz="1800" kern="1200" dirty="0">
                          <a:solidFill>
                            <a:schemeClr val="tx1"/>
                          </a:solidFill>
                          <a:effectLst/>
                          <a:latin typeface="+mn-lt"/>
                          <a:ea typeface="+mn-ea"/>
                          <a:cs typeface="+mn-cs"/>
                        </a:rPr>
                        <a:t>The aim of this work is to specify normative service requirements coming out of the study on Support for Minimization of service Interruption. Requirements related to the following will be specified:</a:t>
                      </a:r>
                      <a:r>
                        <a:rPr lang="nl-NL" sz="1800" kern="1200" dirty="0">
                          <a:solidFill>
                            <a:schemeClr val="tx1"/>
                          </a:solidFill>
                          <a:effectLst/>
                          <a:latin typeface="+mn-lt"/>
                          <a:ea typeface="+mn-ea"/>
                          <a:cs typeface="+mn-cs"/>
                        </a:rPr>
                        <a:t> - </a:t>
                      </a:r>
                      <a:r>
                        <a:rPr lang="en-GB" sz="1800" kern="1200" dirty="0">
                          <a:solidFill>
                            <a:schemeClr val="tx1"/>
                          </a:solidFill>
                          <a:effectLst/>
                          <a:latin typeface="+mn-lt"/>
                          <a:ea typeface="+mn-ea"/>
                          <a:cs typeface="+mn-cs"/>
                        </a:rPr>
                        <a:t>Ensuring that the behaviour of all UEs impacted by a disaster condition takes into consideration the existence of the disaster condition; -	Ensuring all UEs impacted by a disaster condition access  to relevant network based on the start or end of the disaster condition; - Enabling a network to prevent congestion due to incoming huge number of roaming UEs as a result of impact of the disaster; - Handling of restrictions (e.g. forbidden PLMNs) during an applicable disaster condition </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SungDuck</a:t>
                      </a:r>
                      <a:r>
                        <a:rPr lang="en-GB" sz="1800" kern="1200" dirty="0">
                          <a:solidFill>
                            <a:schemeClr val="tx1"/>
                          </a:solidFill>
                          <a:effectLst/>
                          <a:latin typeface="+mn-lt"/>
                          <a:ea typeface="+mn-ea"/>
                          <a:cs typeface="+mn-cs"/>
                        </a:rPr>
                        <a:t> Chun (LG Electronics)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TS22.831 </a:t>
                      </a:r>
                      <a:r>
                        <a:rPr lang="en-US" dirty="0"/>
                        <a:t>Study on Support for Minimization of service Interruption</a:t>
                      </a:r>
                      <a:endParaRPr lang="nl-NL" sz="1800" dirty="0"/>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TS22.261 Service requirements for next generation new services and markets</a:t>
                      </a:r>
                      <a:endParaRPr lang="en-GB" sz="1800" i="0" kern="1200" dirty="0">
                        <a:solidFill>
                          <a:schemeClr val="tx1"/>
                        </a:solidFill>
                        <a:effectLst/>
                        <a:latin typeface="+mn-lt"/>
                        <a:ea typeface="+mn-ea"/>
                        <a:cs typeface="+mn-cs"/>
                      </a:endParaRP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solidFill>
                            <a:srgbClr val="FF0000"/>
                          </a:solidFill>
                        </a:rPr>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761595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MONASTERYEND: Complete Gap Analysis for Railways Mobile Communication System</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141473886"/>
              </p:ext>
            </p:extLst>
          </p:nvPr>
        </p:nvGraphicFramePr>
        <p:xfrm>
          <a:off x="918817" y="1579383"/>
          <a:ext cx="10819296" cy="547147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algn="just" hangingPunct="0"/>
                      <a:r>
                        <a:rPr lang="en-US" sz="1800" kern="1200" dirty="0">
                          <a:solidFill>
                            <a:schemeClr val="tx1"/>
                          </a:solidFill>
                          <a:effectLst/>
                          <a:latin typeface="+mn-lt"/>
                          <a:ea typeface="+mn-ea"/>
                          <a:cs typeface="+mn-cs"/>
                        </a:rPr>
                        <a:t>The railway community is considering a successor to GSM-R, as the forecast obsolescence of the 2G-based GSM-R technology is envisaged around 2030, with first FRMCS trial implementations expected to start around 2022/2023. </a:t>
                      </a:r>
                      <a:r>
                        <a:rPr lang="en-GB" sz="1800" kern="1200" dirty="0">
                          <a:solidFill>
                            <a:schemeClr val="tx1"/>
                          </a:solidFill>
                          <a:effectLst/>
                          <a:latin typeface="+mn-lt"/>
                          <a:ea typeface="+mn-ea"/>
                          <a:cs typeface="+mn-cs"/>
                        </a:rPr>
                        <a:t>The Future Railway Mobile Communication System (FRMCS) functional working group (FWG) of the International Union of Railways (UIC) have investigated and summarised their requirements for the next generation railway communication system in the Future Railway Mobile Communication User Requirements Specification. This work complete the gap analysis.</a:t>
                      </a:r>
                      <a:endParaRPr lang="en-GB" sz="1800" dirty="0"/>
                    </a:p>
                  </a:txBody>
                  <a:tcPr/>
                </a:tc>
                <a:extLst>
                  <a:ext uri="{0D108BD9-81ED-4DB2-BD59-A6C34878D82A}">
                    <a16:rowId xmlns:a16="http://schemas.microsoft.com/office/drawing/2014/main" val="1478797856"/>
                  </a:ext>
                </a:extLst>
              </a:tr>
              <a:tr h="1321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r>
                        <a:rPr lang="nl-NL" sz="1800" kern="1200" dirty="0">
                          <a:solidFill>
                            <a:schemeClr val="tx1"/>
                          </a:solidFill>
                          <a:effectLst/>
                          <a:latin typeface="+mn-lt"/>
                          <a:ea typeface="+mn-ea"/>
                          <a:cs typeface="+mn-cs"/>
                        </a:rPr>
                        <a:t>Guillaume </a:t>
                      </a:r>
                      <a:r>
                        <a:rPr lang="nl-NL" sz="1800" kern="1200" dirty="0" err="1">
                          <a:solidFill>
                            <a:schemeClr val="tx1"/>
                          </a:solidFill>
                          <a:effectLst/>
                          <a:latin typeface="+mn-lt"/>
                          <a:ea typeface="+mn-ea"/>
                          <a:cs typeface="+mn-cs"/>
                        </a:rPr>
                        <a:t>Gac</a:t>
                      </a:r>
                      <a:r>
                        <a:rPr lang="nl-NL" sz="1800" kern="1200" dirty="0">
                          <a:solidFill>
                            <a:schemeClr val="tx1"/>
                          </a:solidFill>
                          <a:effectLst/>
                          <a:latin typeface="+mn-lt"/>
                          <a:ea typeface="+mn-ea"/>
                          <a:cs typeface="+mn-cs"/>
                        </a:rPr>
                        <a:t> (UIC)</a:t>
                      </a:r>
                    </a:p>
                  </a:txBody>
                  <a:tcPr/>
                </a:tc>
                <a:extLst>
                  <a:ext uri="{0D108BD9-81ED-4DB2-BD59-A6C34878D82A}">
                    <a16:rowId xmlns:a16="http://schemas.microsoft.com/office/drawing/2014/main" val="711006635"/>
                  </a:ext>
                </a:extLst>
              </a:tr>
              <a:tr h="1066414">
                <a:tc>
                  <a:txBody>
                    <a:bodyPr/>
                    <a:lstStyle/>
                    <a:p>
                      <a:r>
                        <a:rPr lang="nl-NL" b="1" dirty="0"/>
                        <a:t>WI output</a:t>
                      </a:r>
                    </a:p>
                  </a:txBody>
                  <a:tcPr/>
                </a:tc>
                <a:tc>
                  <a:txBody>
                    <a:bodyPr/>
                    <a:lstStyle/>
                    <a:p>
                      <a:pPr marL="0" indent="0" algn="just" hangingPunct="0">
                        <a:buNone/>
                      </a:pPr>
                      <a:r>
                        <a:rPr lang="fr-FR" sz="1800" kern="1200">
                          <a:solidFill>
                            <a:schemeClr val="tx1"/>
                          </a:solidFill>
                          <a:effectLst/>
                          <a:latin typeface="+mn-lt"/>
                          <a:ea typeface="+mn-ea"/>
                          <a:cs typeface="+mn-cs"/>
                        </a:rPr>
                        <a:t>TR22.889 </a:t>
                      </a:r>
                      <a:r>
                        <a:rPr lang="en-GB" sz="1800" kern="1200">
                          <a:solidFill>
                            <a:schemeClr val="tx1"/>
                          </a:solidFill>
                          <a:effectLst/>
                          <a:latin typeface="+mn-lt"/>
                          <a:ea typeface="+mn-ea"/>
                          <a:cs typeface="+mn-cs"/>
                        </a:rPr>
                        <a:t>Study on Future Railway Mobile Communication System</a:t>
                      </a:r>
                    </a:p>
                    <a:p>
                      <a:pPr marL="0" indent="0" algn="just" hangingPunct="0">
                        <a:buNone/>
                      </a:pPr>
                      <a:r>
                        <a:rPr lang="en-GB" sz="1800" kern="1200">
                          <a:solidFill>
                            <a:schemeClr val="tx1"/>
                          </a:solidFill>
                          <a:effectLst/>
                          <a:latin typeface="+mn-lt"/>
                          <a:ea typeface="+mn-ea"/>
                          <a:cs typeface="+mn-cs"/>
                        </a:rPr>
                        <a:t>TS22.280 </a:t>
                      </a:r>
                      <a:r>
                        <a:rPr lang="nl-NL"/>
                        <a:t>Mission Critical Services Common Requirements</a:t>
                      </a:r>
                      <a:endParaRPr lang="en-GB" sz="1800" kern="1200">
                        <a:solidFill>
                          <a:schemeClr val="tx1"/>
                        </a:solidFill>
                        <a:effectLst/>
                        <a:latin typeface="+mn-lt"/>
                        <a:ea typeface="+mn-ea"/>
                        <a:cs typeface="+mn-cs"/>
                      </a:endParaRPr>
                    </a:p>
                    <a:p>
                      <a:pPr marL="0" indent="0" algn="just" hangingPunct="0">
                        <a:buNone/>
                      </a:pPr>
                      <a:r>
                        <a:rPr lang="en-GB" sz="1800" kern="1200">
                          <a:solidFill>
                            <a:schemeClr val="tx1"/>
                          </a:solidFill>
                          <a:effectLst/>
                          <a:latin typeface="+mn-lt"/>
                          <a:ea typeface="+mn-ea"/>
                          <a:cs typeface="+mn-cs"/>
                        </a:rPr>
                        <a:t>TS22.281 </a:t>
                      </a:r>
                      <a:r>
                        <a:rPr lang="nl-NL"/>
                        <a:t>Mission Critical (MC) video </a:t>
                      </a:r>
                    </a:p>
                    <a:p>
                      <a:pPr marL="0" indent="0" algn="just" hangingPunct="0">
                        <a:buNone/>
                      </a:pPr>
                      <a:r>
                        <a:rPr lang="en-GB" sz="1800" kern="1200">
                          <a:solidFill>
                            <a:schemeClr val="tx1"/>
                          </a:solidFill>
                          <a:effectLst/>
                          <a:latin typeface="+mn-lt"/>
                          <a:ea typeface="+mn-ea"/>
                          <a:cs typeface="+mn-cs"/>
                        </a:rPr>
                        <a:t>TS22.282 </a:t>
                      </a:r>
                      <a:r>
                        <a:rPr lang="nl-NL"/>
                        <a:t>Mission Critical (MC) data </a:t>
                      </a:r>
                      <a:endParaRPr lang="en-GB" sz="1800" kern="1200">
                        <a:solidFill>
                          <a:schemeClr val="tx1"/>
                        </a:solidFill>
                        <a:effectLst/>
                        <a:latin typeface="+mn-lt"/>
                        <a:ea typeface="+mn-ea"/>
                        <a:cs typeface="+mn-cs"/>
                      </a:endParaRPr>
                    </a:p>
                    <a:p>
                      <a:pPr marL="0" indent="0" algn="just" hangingPunct="0">
                        <a:buNone/>
                      </a:pPr>
                      <a:r>
                        <a:rPr lang="en-GB" sz="1800" kern="1200">
                          <a:solidFill>
                            <a:schemeClr val="tx1"/>
                          </a:solidFill>
                          <a:effectLst/>
                          <a:latin typeface="+mn-lt"/>
                          <a:ea typeface="+mn-ea"/>
                          <a:cs typeface="+mn-cs"/>
                        </a:rPr>
                        <a:t>TS22.179 </a:t>
                      </a:r>
                      <a:r>
                        <a:rPr lang="en-US" sz="1800" b="0" i="0" u="none" strike="noStrike" kern="1200">
                          <a:solidFill>
                            <a:schemeClr val="tx1"/>
                          </a:solidFill>
                          <a:effectLst/>
                          <a:latin typeface="+mn-lt"/>
                          <a:ea typeface="+mn-ea"/>
                          <a:cs typeface="+mn-cs"/>
                        </a:rPr>
                        <a:t>Mission Critical Push to Talk (MCPTT)</a:t>
                      </a:r>
                      <a:endParaRPr lang="en-GB" sz="1800" kern="1200">
                        <a:solidFill>
                          <a:schemeClr val="tx1"/>
                        </a:solidFill>
                        <a:effectLst/>
                        <a:latin typeface="+mn-lt"/>
                        <a:ea typeface="+mn-ea"/>
                        <a:cs typeface="+mn-cs"/>
                      </a:endParaRPr>
                    </a:p>
                    <a:p>
                      <a:pPr marL="0" indent="0" algn="just" hangingPunct="0">
                        <a:buNone/>
                      </a:pPr>
                      <a:r>
                        <a:rPr lang="en-GB" sz="1800" kern="1200">
                          <a:solidFill>
                            <a:schemeClr val="tx1"/>
                          </a:solidFill>
                          <a:effectLst/>
                          <a:latin typeface="+mn-lt"/>
                          <a:ea typeface="+mn-ea"/>
                          <a:cs typeface="+mn-cs"/>
                        </a:rPr>
                        <a:t>TS22.289 </a:t>
                      </a:r>
                      <a:r>
                        <a:rPr lang="en-US" sz="1800" b="0" i="0" u="none" strike="noStrike" kern="1200">
                          <a:solidFill>
                            <a:schemeClr val="tx1"/>
                          </a:solidFill>
                          <a:effectLst/>
                          <a:latin typeface="+mn-lt"/>
                          <a:ea typeface="+mn-ea"/>
                          <a:cs typeface="+mn-cs"/>
                        </a:rPr>
                        <a:t>Mobile communication system for railways</a:t>
                      </a:r>
                      <a:endParaRPr lang="fr-FR" sz="1800" kern="1200" dirty="0">
                        <a:solidFill>
                          <a:schemeClr val="tx1"/>
                        </a:solidFill>
                        <a:effectLst/>
                        <a:latin typeface="+mn-lt"/>
                        <a:ea typeface="+mn-ea"/>
                        <a:cs typeface="+mn-cs"/>
                      </a:endParaRP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864708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MPS2: Multimedia Priority Service Ph2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329220367"/>
              </p:ext>
            </p:extLst>
          </p:nvPr>
        </p:nvGraphicFramePr>
        <p:xfrm>
          <a:off x="938694" y="1360722"/>
          <a:ext cx="10819296" cy="58540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solidFill>
                            <a:srgbClr val="FF0000"/>
                          </a:solidFill>
                        </a:rPr>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Objective: The objective of this work item is to update TR 22.953 and the normative requirements in TS 22.153 to enable a 3GPP system to adequately support MPS User needs for priority voice, data, and video communication capabilities. This work leverages the use cases and potential new requirements identified in TR 22.854. The following topics are addressed: - MPS for Voice: MPS for </a:t>
                      </a:r>
                      <a:r>
                        <a:rPr lang="en-US" dirty="0" err="1"/>
                        <a:t>MMTel</a:t>
                      </a:r>
                      <a:r>
                        <a:rPr lang="en-US" dirty="0"/>
                        <a:t> voice and voice teleconferencing invoked from a subscribed UE, and MPS for </a:t>
                      </a:r>
                      <a:r>
                        <a:rPr lang="en-US" dirty="0" err="1"/>
                        <a:t>MMTel</a:t>
                      </a:r>
                      <a:r>
                        <a:rPr lang="en-US" dirty="0"/>
                        <a:t> voice teleconferencing invoked from a voice server by the host, - MPS for Data Transport Service (DTS): MPS DTS communications invoked from a subscribed UE, a subscribed IoT device, and from an enterprise network, and - MPS for Video: MPS for </a:t>
                      </a:r>
                      <a:r>
                        <a:rPr lang="en-US" dirty="0" err="1"/>
                        <a:t>MMTel</a:t>
                      </a:r>
                      <a:r>
                        <a:rPr lang="en-US" dirty="0"/>
                        <a:t> video, </a:t>
                      </a:r>
                      <a:r>
                        <a:rPr lang="en-US" dirty="0" err="1"/>
                        <a:t>MMTel</a:t>
                      </a:r>
                      <a:r>
                        <a:rPr lang="en-US" dirty="0"/>
                        <a:t> video teleconferencing and streaming video invoked from a subscribed UE and MPS for </a:t>
                      </a:r>
                      <a:r>
                        <a:rPr lang="en-US" dirty="0" err="1"/>
                        <a:t>MMTel</a:t>
                      </a:r>
                      <a:r>
                        <a:rPr lang="en-US" dirty="0"/>
                        <a:t> video teleconferencing invoked from a video server by the host. </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kern="1200" dirty="0">
                          <a:solidFill>
                            <a:schemeClr val="tx1"/>
                          </a:solidFill>
                          <a:effectLst/>
                          <a:latin typeface="+mn-lt"/>
                          <a:ea typeface="+mn-ea"/>
                          <a:cs typeface="+mn-cs"/>
                        </a:rPr>
                        <a:t>Ray P Singh (</a:t>
                      </a:r>
                      <a:r>
                        <a:rPr lang="es-ES" sz="1800" kern="1200" dirty="0" err="1">
                          <a:solidFill>
                            <a:schemeClr val="tx1"/>
                          </a:solidFill>
                          <a:effectLst/>
                          <a:latin typeface="+mn-lt"/>
                          <a:ea typeface="+mn-ea"/>
                          <a:cs typeface="+mn-cs"/>
                        </a:rPr>
                        <a:t>Perspecta</a:t>
                      </a:r>
                      <a:r>
                        <a:rPr lang="es-ES" sz="1800" kern="1200" dirty="0">
                          <a:solidFill>
                            <a:schemeClr val="tx1"/>
                          </a:solidFill>
                          <a:effectLst/>
                          <a:latin typeface="+mn-lt"/>
                          <a:ea typeface="+mn-ea"/>
                          <a:cs typeface="+mn-cs"/>
                        </a:rPr>
                        <a:t> </a:t>
                      </a:r>
                      <a:r>
                        <a:rPr lang="es-ES" sz="1800" kern="1200" dirty="0" err="1">
                          <a:solidFill>
                            <a:schemeClr val="tx1"/>
                          </a:solidFill>
                          <a:effectLst/>
                          <a:latin typeface="+mn-lt"/>
                          <a:ea typeface="+mn-ea"/>
                          <a:cs typeface="+mn-cs"/>
                        </a:rPr>
                        <a:t>Labs</a:t>
                      </a:r>
                      <a:r>
                        <a:rPr lang="es-ES" sz="1800" kern="1200" dirty="0">
                          <a:solidFill>
                            <a:schemeClr val="tx1"/>
                          </a:solidFill>
                          <a:effectLst/>
                          <a:latin typeface="+mn-lt"/>
                          <a:ea typeface="+mn-ea"/>
                          <a:cs typeface="+mn-cs"/>
                        </a:rPr>
                        <a:t>)</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TR22.854</a:t>
                      </a:r>
                      <a:r>
                        <a:rPr lang="fr-FR" sz="1800" dirty="0"/>
                        <a:t> </a:t>
                      </a:r>
                      <a:r>
                        <a:rPr lang="en-US" dirty="0"/>
                        <a:t>Feasibility Study on Multimedia Priority Service (MPS</a:t>
                      </a:r>
                      <a:endParaRPr lang="nl-NL" sz="1800" dirty="0"/>
                    </a:p>
                    <a:p>
                      <a:pPr marL="0" indent="0" algn="just" hangingPunct="0">
                        <a:buNone/>
                      </a:pPr>
                      <a:r>
                        <a:rPr lang="fr-FR" sz="1800" dirty="0"/>
                        <a:t>TS22.153 </a:t>
                      </a:r>
                      <a:r>
                        <a:rPr lang="nl-NL" dirty="0"/>
                        <a:t>Multimedia priority service</a:t>
                      </a: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solidFill>
                            <a:srgbClr val="FF0000"/>
                          </a:solidFill>
                        </a:rPr>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427624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838200" y="1444625"/>
            <a:ext cx="10515600" cy="4351338"/>
          </a:xfrm>
        </p:spPr>
        <p:txBody>
          <a:bodyPr>
            <a:normAutofit/>
          </a:bodyPr>
          <a:lstStyle/>
          <a:p>
            <a:pPr algn="just"/>
            <a:r>
              <a:rPr lang="en-US" sz="3200" dirty="0"/>
              <a:t>These slides aims to map the work </a:t>
            </a:r>
            <a:r>
              <a:rPr lang="en-US" sz="3200" dirty="0" err="1"/>
              <a:t>doine</a:t>
            </a:r>
            <a:r>
              <a:rPr lang="en-US" sz="3200" dirty="0"/>
              <a:t> in SA1 with the RAN working areas that are currently being discussed in the context of Rel17.</a:t>
            </a:r>
          </a:p>
          <a:p>
            <a:pPr algn="just"/>
            <a:r>
              <a:rPr lang="en-US" sz="3200" dirty="0"/>
              <a:t>Rel 17 Stage 1 freeze will be done in Dec 2019. Therefore, we also point to TR of on going studies in Rel17.  Be aware requirements from TRs can still change in the normative stage.</a:t>
            </a: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282476"/>
            <a:ext cx="10515600" cy="1325563"/>
          </a:xfrm>
        </p:spPr>
        <p:txBody>
          <a:bodyPr vert="horz" lIns="91440" tIns="45720" rIns="91440" bIns="45720" rtlCol="0" anchor="ctr">
            <a:normAutofit/>
          </a:bodyPr>
          <a:lstStyle/>
          <a:p>
            <a:r>
              <a:rPr lang="nl-NL" b="1" dirty="0" err="1">
                <a:latin typeface="+mn-lt"/>
              </a:rPr>
              <a:t>Introduction</a:t>
            </a:r>
            <a:endParaRPr lang="nl-NL" b="1" dirty="0">
              <a:latin typeface="+mn-lt"/>
            </a:endParaRPr>
          </a:p>
        </p:txBody>
      </p:sp>
    </p:spTree>
    <p:extLst>
      <p:ext uri="{BB962C8B-B14F-4D97-AF65-F5344CB8AC3E}">
        <p14:creationId xmlns:p14="http://schemas.microsoft.com/office/powerpoint/2010/main" val="1677432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EED7A-88EB-4A4A-98C6-56F87C28B776}"/>
              </a:ext>
            </a:extLst>
          </p:cNvPr>
          <p:cNvSpPr>
            <a:spLocks noGrp="1"/>
          </p:cNvSpPr>
          <p:nvPr>
            <p:ph type="title"/>
          </p:nvPr>
        </p:nvSpPr>
        <p:spPr/>
        <p:txBody>
          <a:bodyPr/>
          <a:lstStyle/>
          <a:p>
            <a:r>
              <a:rPr lang="nl-NL" dirty="0"/>
              <a:t>5G SA1 </a:t>
            </a:r>
            <a:r>
              <a:rPr lang="nl-NL" dirty="0" err="1"/>
              <a:t>specifications</a:t>
            </a:r>
            <a:endParaRPr lang="nl-NL" dirty="0"/>
          </a:p>
        </p:txBody>
      </p:sp>
      <p:sp>
        <p:nvSpPr>
          <p:cNvPr id="3" name="Content Placeholder 2">
            <a:extLst>
              <a:ext uri="{FF2B5EF4-FFF2-40B4-BE49-F238E27FC236}">
                <a16:creationId xmlns:a16="http://schemas.microsoft.com/office/drawing/2014/main" id="{914188E8-ABC6-4F9B-A1BC-FEA5578405B8}"/>
              </a:ext>
            </a:extLst>
          </p:cNvPr>
          <p:cNvSpPr>
            <a:spLocks noGrp="1"/>
          </p:cNvSpPr>
          <p:nvPr>
            <p:ph idx="1"/>
          </p:nvPr>
        </p:nvSpPr>
        <p:spPr>
          <a:xfrm>
            <a:off x="838200" y="1537390"/>
            <a:ext cx="10515600" cy="4351338"/>
          </a:xfrm>
        </p:spPr>
        <p:txBody>
          <a:bodyPr>
            <a:normAutofit fontScale="92500" lnSpcReduction="20000"/>
          </a:bodyPr>
          <a:lstStyle/>
          <a:p>
            <a:r>
              <a:rPr lang="en-US" dirty="0"/>
              <a:t>TS22.261 Service requirements for next generation new services and markets</a:t>
            </a:r>
            <a:endParaRPr lang="nl-NL" dirty="0"/>
          </a:p>
          <a:p>
            <a:pPr lvl="1"/>
            <a:r>
              <a:rPr lang="nl-NL" dirty="0"/>
              <a:t> </a:t>
            </a:r>
            <a:r>
              <a:rPr lang="nl-NL" b="1" dirty="0" err="1"/>
              <a:t>Possible</a:t>
            </a:r>
            <a:r>
              <a:rPr lang="nl-NL" b="1" dirty="0"/>
              <a:t> RAN </a:t>
            </a:r>
            <a:r>
              <a:rPr lang="nl-NL" b="1" dirty="0" err="1"/>
              <a:t>areas</a:t>
            </a:r>
            <a:r>
              <a:rPr lang="nl-NL" b="1" dirty="0"/>
              <a:t> </a:t>
            </a:r>
            <a:r>
              <a:rPr lang="nl-NL" b="1" dirty="0" err="1"/>
              <a:t>affected</a:t>
            </a:r>
            <a:r>
              <a:rPr lang="nl-NL" b="1" dirty="0"/>
              <a:t>: </a:t>
            </a:r>
            <a:r>
              <a:rPr lang="nl-NL" dirty="0"/>
              <a:t>Small data transfer </a:t>
            </a:r>
            <a:r>
              <a:rPr lang="nl-NL" dirty="0" err="1"/>
              <a:t>optimization</a:t>
            </a:r>
            <a:r>
              <a:rPr lang="nl-NL" dirty="0"/>
              <a:t>, </a:t>
            </a:r>
            <a:r>
              <a:rPr lang="nl-NL" dirty="0" err="1"/>
              <a:t>SideLink</a:t>
            </a:r>
            <a:r>
              <a:rPr lang="nl-NL" dirty="0"/>
              <a:t> </a:t>
            </a:r>
            <a:r>
              <a:rPr lang="nl-NL" dirty="0" err="1"/>
              <a:t>enhancements</a:t>
            </a:r>
            <a:r>
              <a:rPr lang="nl-NL" dirty="0"/>
              <a:t>, NR </a:t>
            </a:r>
            <a:r>
              <a:rPr lang="nl-NL" dirty="0" err="1"/>
              <a:t>multicast</a:t>
            </a:r>
            <a:r>
              <a:rPr lang="nl-NL" dirty="0"/>
              <a:t>/broadcast, </a:t>
            </a:r>
            <a:r>
              <a:rPr lang="nl-NL" dirty="0" err="1"/>
              <a:t>Coverage</a:t>
            </a:r>
            <a:r>
              <a:rPr lang="nl-NL" dirty="0"/>
              <a:t> </a:t>
            </a:r>
            <a:r>
              <a:rPr lang="nl-NL" dirty="0" err="1"/>
              <a:t>enhancements</a:t>
            </a:r>
            <a:r>
              <a:rPr lang="nl-NL" dirty="0"/>
              <a:t>, NR </a:t>
            </a:r>
            <a:r>
              <a:rPr lang="nl-NL" dirty="0" err="1"/>
              <a:t>for</a:t>
            </a:r>
            <a:r>
              <a:rPr lang="nl-NL" dirty="0"/>
              <a:t> Non </a:t>
            </a:r>
            <a:r>
              <a:rPr lang="nl-NL" dirty="0" err="1"/>
              <a:t>Terrestial</a:t>
            </a:r>
            <a:r>
              <a:rPr lang="nl-NL" dirty="0"/>
              <a:t> Networks, Positioning </a:t>
            </a:r>
            <a:r>
              <a:rPr lang="nl-NL" dirty="0" err="1"/>
              <a:t>enhancements</a:t>
            </a:r>
            <a:r>
              <a:rPr lang="nl-NL" dirty="0"/>
              <a:t>, </a:t>
            </a:r>
            <a:r>
              <a:rPr lang="nl-NL" dirty="0" err="1"/>
              <a:t>Integrated</a:t>
            </a:r>
            <a:r>
              <a:rPr lang="nl-NL" dirty="0"/>
              <a:t> Access </a:t>
            </a:r>
            <a:r>
              <a:rPr lang="nl-NL" dirty="0" err="1"/>
              <a:t>and</a:t>
            </a:r>
            <a:r>
              <a:rPr lang="nl-NL" dirty="0"/>
              <a:t> </a:t>
            </a:r>
            <a:r>
              <a:rPr lang="nl-NL" dirty="0" err="1"/>
              <a:t>Backhaul</a:t>
            </a:r>
            <a:r>
              <a:rPr lang="nl-NL" dirty="0"/>
              <a:t> </a:t>
            </a:r>
            <a:r>
              <a:rPr lang="nl-NL" dirty="0" err="1"/>
              <a:t>enhancements</a:t>
            </a:r>
            <a:r>
              <a:rPr lang="nl-NL" dirty="0"/>
              <a:t>, </a:t>
            </a:r>
            <a:r>
              <a:rPr lang="nl-NL" dirty="0" err="1"/>
              <a:t>IIoT</a:t>
            </a:r>
            <a:r>
              <a:rPr lang="nl-NL" dirty="0"/>
              <a:t> </a:t>
            </a:r>
            <a:r>
              <a:rPr lang="nl-NL" dirty="0" err="1"/>
              <a:t>and</a:t>
            </a:r>
            <a:r>
              <a:rPr lang="nl-NL" dirty="0"/>
              <a:t> URLLC </a:t>
            </a:r>
            <a:r>
              <a:rPr lang="nl-NL" dirty="0" err="1"/>
              <a:t>enhancements</a:t>
            </a:r>
            <a:r>
              <a:rPr lang="nl-NL" dirty="0"/>
              <a:t>, </a:t>
            </a:r>
            <a:r>
              <a:rPr lang="nl-NL" dirty="0" err="1"/>
              <a:t>Slicing</a:t>
            </a:r>
            <a:r>
              <a:rPr lang="nl-NL" dirty="0"/>
              <a:t>, XR&amp;5G</a:t>
            </a:r>
          </a:p>
          <a:p>
            <a:pPr lvl="1"/>
            <a:endParaRPr lang="nl-NL" dirty="0"/>
          </a:p>
          <a:p>
            <a:r>
              <a:rPr lang="en-US" dirty="0"/>
              <a:t>TS 22.104 Service requirements for cyber-physical control applications in vertical domains</a:t>
            </a:r>
            <a:endParaRPr lang="nl-NL" dirty="0"/>
          </a:p>
          <a:p>
            <a:pPr lvl="1"/>
            <a:r>
              <a:rPr lang="nl-NL" b="1" dirty="0" err="1"/>
              <a:t>Possible</a:t>
            </a:r>
            <a:r>
              <a:rPr lang="nl-NL" b="1" dirty="0"/>
              <a:t> RAN </a:t>
            </a:r>
            <a:r>
              <a:rPr lang="nl-NL" b="1" dirty="0" err="1"/>
              <a:t>areas</a:t>
            </a:r>
            <a:r>
              <a:rPr lang="nl-NL" b="1" dirty="0"/>
              <a:t> </a:t>
            </a:r>
            <a:r>
              <a:rPr lang="nl-NL" b="1" dirty="0" err="1"/>
              <a:t>affected</a:t>
            </a:r>
            <a:r>
              <a:rPr lang="nl-NL" b="1" dirty="0"/>
              <a:t>: </a:t>
            </a:r>
            <a:r>
              <a:rPr lang="nl-NL" dirty="0" err="1"/>
              <a:t>IIoT</a:t>
            </a:r>
            <a:r>
              <a:rPr lang="nl-NL" dirty="0"/>
              <a:t> </a:t>
            </a:r>
            <a:r>
              <a:rPr lang="nl-NL" dirty="0" err="1"/>
              <a:t>and</a:t>
            </a:r>
            <a:r>
              <a:rPr lang="nl-NL" dirty="0"/>
              <a:t> URLLC </a:t>
            </a:r>
            <a:r>
              <a:rPr lang="nl-NL" dirty="0" err="1"/>
              <a:t>enhancements</a:t>
            </a:r>
            <a:r>
              <a:rPr lang="nl-NL" dirty="0"/>
              <a:t>, XR&amp;5G</a:t>
            </a:r>
            <a:endParaRPr lang="nl-NL" b="1" dirty="0"/>
          </a:p>
          <a:p>
            <a:pPr lvl="1"/>
            <a:endParaRPr lang="nl-NL" dirty="0"/>
          </a:p>
          <a:p>
            <a:r>
              <a:rPr lang="en-GB" dirty="0"/>
              <a:t>TS 22.125 Unmanned Aerial System support in 3GPP</a:t>
            </a:r>
          </a:p>
          <a:p>
            <a:pPr lvl="1"/>
            <a:r>
              <a:rPr lang="en-GB" b="1" dirty="0"/>
              <a:t>Possible RAN areas affected: </a:t>
            </a:r>
            <a:r>
              <a:rPr lang="en-GB" dirty="0"/>
              <a:t>Drones</a:t>
            </a:r>
            <a:endParaRPr lang="nl-NL" dirty="0"/>
          </a:p>
        </p:txBody>
      </p:sp>
    </p:spTree>
    <p:extLst>
      <p:ext uri="{BB962C8B-B14F-4D97-AF65-F5344CB8AC3E}">
        <p14:creationId xmlns:p14="http://schemas.microsoft.com/office/powerpoint/2010/main" val="1690906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64F60-75AC-47DE-9F86-8A0B5FFC957E}"/>
              </a:ext>
            </a:extLst>
          </p:cNvPr>
          <p:cNvSpPr>
            <a:spLocks noGrp="1"/>
          </p:cNvSpPr>
          <p:nvPr>
            <p:ph type="title"/>
          </p:nvPr>
        </p:nvSpPr>
        <p:spPr/>
        <p:txBody>
          <a:bodyPr/>
          <a:lstStyle/>
          <a:p>
            <a:r>
              <a:rPr lang="nl-NL" dirty="0"/>
              <a:t>Release 17 SA1 </a:t>
            </a:r>
            <a:r>
              <a:rPr lang="nl-NL" dirty="0" err="1"/>
              <a:t>WIs</a:t>
            </a:r>
            <a:endParaRPr lang="nl-NL" dirty="0"/>
          </a:p>
        </p:txBody>
      </p:sp>
      <p:sp>
        <p:nvSpPr>
          <p:cNvPr id="3" name="Text Placeholder 2">
            <a:extLst>
              <a:ext uri="{FF2B5EF4-FFF2-40B4-BE49-F238E27FC236}">
                <a16:creationId xmlns:a16="http://schemas.microsoft.com/office/drawing/2014/main" id="{76E5260F-29BA-46B4-9267-BC80B65B9213}"/>
              </a:ext>
            </a:extLst>
          </p:cNvPr>
          <p:cNvSpPr>
            <a:spLocks noGrp="1"/>
          </p:cNvSpPr>
          <p:nvPr>
            <p:ph type="body" idx="1"/>
          </p:nvPr>
        </p:nvSpPr>
        <p:spPr/>
        <p:txBody>
          <a:bodyPr/>
          <a:lstStyle/>
          <a:p>
            <a:endParaRPr lang="nl-NL"/>
          </a:p>
        </p:txBody>
      </p:sp>
    </p:spTree>
    <p:extLst>
      <p:ext uri="{BB962C8B-B14F-4D97-AF65-F5344CB8AC3E}">
        <p14:creationId xmlns:p14="http://schemas.microsoft.com/office/powerpoint/2010/main" val="17970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AVPROD: Audio-Visual Service Production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590175915"/>
              </p:ext>
            </p:extLst>
          </p:nvPr>
        </p:nvGraphicFramePr>
        <p:xfrm>
          <a:off x="948634" y="1599261"/>
          <a:ext cx="10819296" cy="44824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work item shall specify requirements for using the 5G system for the production and contribution of audio-visual content and services as presented in TR 22.827. Specifically, this work item shall address: New KPIs for macro network &amp; non-public networks (NPN), New service requirements for NPN, KPIs for Multicast and Broadcast Services, Network Exposure Requirements, Clock synchronisation, AVPROD application Specific Requirements, Mobile &amp; airborne base stations for NPNs and Service continuity.</a:t>
                      </a: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Ian Wagdin (BBC)</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22.827 S</a:t>
                      </a:r>
                      <a:r>
                        <a:rPr lang="en-US" sz="1800" dirty="0" err="1"/>
                        <a:t>tudy</a:t>
                      </a:r>
                      <a:r>
                        <a:rPr lang="en-US" sz="1800" dirty="0"/>
                        <a:t> on Audio-Visual Service Production</a:t>
                      </a:r>
                      <a:r>
                        <a:rPr lang="nl-NL" sz="1800" dirty="0"/>
                        <a:t> </a:t>
                      </a:r>
                    </a:p>
                    <a:p>
                      <a:pPr marL="0" indent="0" algn="just" hangingPunct="0">
                        <a:buNone/>
                      </a:pPr>
                      <a:r>
                        <a:rPr lang="fr-FR" sz="1800" dirty="0"/>
                        <a:t>TS22.263 </a:t>
                      </a:r>
                      <a:r>
                        <a:rPr lang="en-US" sz="1800" dirty="0"/>
                        <a:t>Service requirements for Video, Imaging and Audio for Professional Applications (VIAPA)</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 Coverage enhancements, </a:t>
                      </a:r>
                      <a:r>
                        <a:rPr lang="en-US" sz="1800" dirty="0" err="1"/>
                        <a:t>IIoT</a:t>
                      </a:r>
                      <a:r>
                        <a:rPr lang="en-US" sz="1800" dirty="0"/>
                        <a:t> and URLLC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4089238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normAutofit fontScale="90000"/>
          </a:bodyPr>
          <a:lstStyle/>
          <a:p>
            <a:r>
              <a:rPr lang="en-US" b="1" dirty="0">
                <a:latin typeface="+mn-lt"/>
              </a:rPr>
              <a:t>CMED: </a:t>
            </a:r>
            <a:r>
              <a:rPr lang="en-GB" b="1" dirty="0">
                <a:latin typeface="+mn-lt"/>
              </a:rPr>
              <a:t>Communication Service Requirements for Critical Medical Applications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658855308"/>
              </p:ext>
            </p:extLst>
          </p:nvPr>
        </p:nvGraphicFramePr>
        <p:xfrm>
          <a:off x="907774" y="1571419"/>
          <a:ext cx="11147288" cy="5471473"/>
        </p:xfrm>
        <a:graphic>
          <a:graphicData uri="http://schemas.openxmlformats.org/drawingml/2006/table">
            <a:tbl>
              <a:tblPr bandRow="1">
                <a:tableStyleId>{2D5ABB26-0587-4C30-8999-92F81FD0307C}</a:tableStyleId>
              </a:tblPr>
              <a:tblGrid>
                <a:gridCol w="2001858">
                  <a:extLst>
                    <a:ext uri="{9D8B030D-6E8A-4147-A177-3AD203B41FA5}">
                      <a16:colId xmlns:a16="http://schemas.microsoft.com/office/drawing/2014/main" val="201738029"/>
                    </a:ext>
                  </a:extLst>
                </a:gridCol>
                <a:gridCol w="914543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t>The objective of this work item is to provide normative requirements to enable a 3GPP system to adequately provide the connectivity between medical devices and critical medical applications. This work leverages the potential requirements identified in TR 22.826. Specifically, requirements relating to the following will be documented: 5G system performances (KPIs) required to enable use cases involving high quality and augmented imaging systems in hybrid ORs, 5G system performances (KPIs) required to enable use cases with tele-diagnosis, 5G system performances (KPIs) required to enable use cases with tele or robotic-aided operations, Security management in 5G systems for the sharing of medical data between care providers or with patients while still fulfilling national regulatory requirements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txBody>
                  <a:tcPr/>
                </a:tc>
                <a:tc>
                  <a:txBody>
                    <a:bodyPr/>
                    <a:lstStyle/>
                    <a:p>
                      <a:r>
                        <a:rPr lang="fr-FR" sz="1800" kern="1200" dirty="0">
                          <a:solidFill>
                            <a:schemeClr val="tx1"/>
                          </a:solidFill>
                          <a:effectLst/>
                          <a:latin typeface="+mn-lt"/>
                          <a:ea typeface="+mn-ea"/>
                          <a:cs typeface="+mn-cs"/>
                        </a:rPr>
                        <a:t>Mathieu Lagrange (b&lt;&gt;com)</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TR22.826 </a:t>
                      </a:r>
                      <a:r>
                        <a:rPr lang="en-US" sz="1800" dirty="0"/>
                        <a:t>Study on Communication Services for Critical Medical Applications (FS_CMED)</a:t>
                      </a:r>
                      <a:endParaRPr lang="nl-NL" sz="1800" dirty="0"/>
                    </a:p>
                    <a:p>
                      <a:pPr marL="0" indent="0" algn="just" hangingPunct="0">
                        <a:buNone/>
                      </a:pPr>
                      <a:r>
                        <a:rPr lang="fr-FR" sz="1800" dirty="0"/>
                        <a:t>TS22.263 </a:t>
                      </a:r>
                      <a:r>
                        <a:rPr lang="en-US" sz="1800" dirty="0"/>
                        <a:t>Service requirements for Video, Imaging and Audio for Professional Applications (VIAPA)</a:t>
                      </a:r>
                    </a:p>
                    <a:p>
                      <a:pPr marL="0" indent="0" algn="just" hangingPunct="0">
                        <a:buNone/>
                      </a:pPr>
                      <a:r>
                        <a:rPr lang="en-US" sz="1800" dirty="0"/>
                        <a:t>TS22.261 Service requirements for next generation new services and markets</a:t>
                      </a:r>
                    </a:p>
                    <a:p>
                      <a:pPr marL="0" indent="0" algn="just" hangingPunct="0">
                        <a:buNone/>
                      </a:pPr>
                      <a:r>
                        <a:rPr lang="en-US" sz="1800" dirty="0"/>
                        <a:t>TS22.104 </a:t>
                      </a:r>
                      <a:r>
                        <a:rPr lang="nl-NL" sz="1800" dirty="0"/>
                        <a:t>Service </a:t>
                      </a:r>
                      <a:r>
                        <a:rPr lang="nl-NL" sz="1800" dirty="0" err="1"/>
                        <a:t>requirements</a:t>
                      </a:r>
                      <a:r>
                        <a:rPr lang="nl-NL" sz="1800" dirty="0"/>
                        <a:t> </a:t>
                      </a:r>
                      <a:r>
                        <a:rPr lang="nl-NL" sz="1800" dirty="0" err="1"/>
                        <a:t>for</a:t>
                      </a:r>
                      <a:r>
                        <a:rPr lang="nl-NL" sz="1800" dirty="0"/>
                        <a:t> cyber-</a:t>
                      </a:r>
                      <a:r>
                        <a:rPr lang="nl-NL" sz="1800" dirty="0" err="1"/>
                        <a:t>physical</a:t>
                      </a:r>
                      <a:r>
                        <a:rPr lang="nl-NL" sz="1800" dirty="0"/>
                        <a:t> control </a:t>
                      </a:r>
                      <a:r>
                        <a:rPr lang="nl-NL" sz="1800" dirty="0" err="1"/>
                        <a:t>applications</a:t>
                      </a:r>
                      <a:r>
                        <a:rPr lang="nl-NL" sz="1800" dirty="0"/>
                        <a:t> in </a:t>
                      </a:r>
                      <a:r>
                        <a:rPr lang="nl-NL" sz="1800" dirty="0" err="1"/>
                        <a:t>vertical</a:t>
                      </a:r>
                      <a:r>
                        <a:rPr lang="nl-NL" sz="1800" dirty="0"/>
                        <a:t> </a:t>
                      </a:r>
                      <a:r>
                        <a:rPr lang="nl-NL" sz="1800" dirty="0" err="1"/>
                        <a:t>domains</a:t>
                      </a: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 Coverage enhancements, </a:t>
                      </a:r>
                      <a:r>
                        <a:rPr lang="en-US" sz="1800" dirty="0" err="1"/>
                        <a:t>IIoT</a:t>
                      </a:r>
                      <a:r>
                        <a:rPr lang="en-US" sz="1800" dirty="0"/>
                        <a:t> and URLLC enhancements.</a:t>
                      </a:r>
                      <a:endParaRPr lang="nl-NL" sz="1800" dirty="0"/>
                    </a:p>
                    <a:p>
                      <a:r>
                        <a:rPr lang="nl-NL" dirty="0"/>
                        <a:t>Positioning </a:t>
                      </a:r>
                      <a:r>
                        <a:rPr lang="nl-NL" dirty="0" err="1"/>
                        <a:t>enhancements</a:t>
                      </a:r>
                      <a:r>
                        <a:rPr lang="nl-NL" dirty="0"/>
                        <a:t>, </a:t>
                      </a:r>
                      <a:r>
                        <a:rPr lang="nl-NL" dirty="0" err="1"/>
                        <a:t>IIoT</a:t>
                      </a:r>
                      <a:r>
                        <a:rPr lang="nl-NL" dirty="0"/>
                        <a:t> </a:t>
                      </a:r>
                      <a:r>
                        <a:rPr lang="nl-NL" dirty="0" err="1"/>
                        <a:t>and</a:t>
                      </a:r>
                      <a:r>
                        <a:rPr lang="nl-NL" dirty="0"/>
                        <a:t> URLLC </a:t>
                      </a:r>
                      <a:r>
                        <a:rPr lang="nl-NL" dirty="0" err="1"/>
                        <a:t>enchancements</a:t>
                      </a:r>
                      <a:r>
                        <a:rPr lang="nl-NL" dirty="0"/>
                        <a:t>,</a:t>
                      </a:r>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531089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NCIS: </a:t>
            </a:r>
            <a:r>
              <a:rPr lang="nl-NL" b="1" dirty="0">
                <a:latin typeface="+mn-lt"/>
              </a:rPr>
              <a:t>Network </a:t>
            </a:r>
            <a:r>
              <a:rPr lang="nl-NL" b="1" dirty="0" err="1">
                <a:latin typeface="+mn-lt"/>
              </a:rPr>
              <a:t>Controlled</a:t>
            </a:r>
            <a:r>
              <a:rPr lang="nl-NL" b="1" dirty="0">
                <a:latin typeface="+mn-lt"/>
              </a:rPr>
              <a:t> Interactive Service </a:t>
            </a: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66326014"/>
              </p:ext>
            </p:extLst>
          </p:nvPr>
        </p:nvGraphicFramePr>
        <p:xfrm>
          <a:off x="948634" y="1599261"/>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lvl="0" hangingPunct="0"/>
                      <a:r>
                        <a:rPr lang="en-US" dirty="0"/>
                        <a:t>Objective: The aim of this work is to specify the interactive service requirements in additions to existing requirements e.g. KPI requirements defined in SMARTER and </a:t>
                      </a:r>
                      <a:r>
                        <a:rPr lang="en-US" dirty="0" err="1"/>
                        <a:t>ProSe</a:t>
                      </a:r>
                      <a:r>
                        <a:rPr lang="en-US" dirty="0"/>
                        <a:t> requirements in TS 22.278. Specifically, aspects to be specified are: KPIs for interactive service (including data rate, latency, reliability, user number, etc.) required for either </a:t>
                      </a:r>
                      <a:r>
                        <a:rPr lang="en-US" dirty="0" err="1"/>
                        <a:t>ProSe</a:t>
                      </a:r>
                      <a:r>
                        <a:rPr lang="en-US" dirty="0"/>
                        <a:t> Communication path or 5GC path; Group support and management for interactive service required for either </a:t>
                      </a:r>
                      <a:r>
                        <a:rPr lang="en-US" dirty="0" err="1"/>
                        <a:t>ProSe</a:t>
                      </a:r>
                      <a:r>
                        <a:rPr lang="en-US" dirty="0"/>
                        <a:t> Communication or 5GC path; </a:t>
                      </a:r>
                      <a:r>
                        <a:rPr lang="en-GB" sz="1800" kern="1200" dirty="0">
                          <a:solidFill>
                            <a:schemeClr val="tx1"/>
                          </a:solidFill>
                          <a:effectLst/>
                          <a:latin typeface="+mn-lt"/>
                          <a:ea typeface="+mn-ea"/>
                          <a:cs typeface="+mn-cs"/>
                        </a:rPr>
                        <a:t>Requirements related to suitable Hosted Service discovery.</a:t>
                      </a:r>
                      <a:endParaRPr lang="nl-NL" sz="1800" kern="1200" dirty="0">
                        <a:solidFill>
                          <a:schemeClr val="tx1"/>
                        </a:solidFill>
                        <a:effectLst/>
                        <a:latin typeface="+mn-lt"/>
                        <a:ea typeface="+mn-ea"/>
                        <a:cs typeface="+mn-cs"/>
                      </a:endParaRPr>
                    </a:p>
                    <a:p>
                      <a:pPr hangingPunct="0"/>
                      <a:r>
                        <a:rPr lang="en-GB" sz="1800" kern="1200" dirty="0">
                          <a:solidFill>
                            <a:schemeClr val="tx1"/>
                          </a:solidFill>
                          <a:effectLst/>
                          <a:latin typeface="+mn-lt"/>
                          <a:ea typeface="+mn-ea"/>
                          <a:cs typeface="+mn-cs"/>
                        </a:rPr>
                        <a:t>Normative requirements documented in this work item apply to 5GS with NR.</a:t>
                      </a:r>
                      <a:endParaRPr lang="nl-NL" sz="1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Ning Yang (OPPO)</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22.842 </a:t>
                      </a:r>
                      <a:r>
                        <a:rPr lang="it-IT" sz="1800" kern="1200" dirty="0">
                          <a:solidFill>
                            <a:schemeClr val="tx1"/>
                          </a:solidFill>
                          <a:effectLst/>
                          <a:latin typeface="+mn-lt"/>
                          <a:ea typeface="+mn-ea"/>
                          <a:cs typeface="+mn-cs"/>
                        </a:rPr>
                        <a:t>Study on Network Controlled Interactive Service in 5GS</a:t>
                      </a:r>
                      <a:r>
                        <a:rPr lang="en-US" sz="1800" kern="1200" dirty="0">
                          <a:solidFill>
                            <a:schemeClr val="tx1"/>
                          </a:solidFill>
                          <a:effectLst/>
                          <a:latin typeface="+mn-lt"/>
                          <a:ea typeface="+mn-ea"/>
                          <a:cs typeface="+mn-cs"/>
                        </a:rPr>
                        <a:t> (FS_NCIS)</a:t>
                      </a:r>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 XR&amp;5G </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20721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EAV: 5G Enhancement for UAVs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42098755"/>
              </p:ext>
            </p:extLst>
          </p:nvPr>
        </p:nvGraphicFramePr>
        <p:xfrm>
          <a:off x="948634" y="1599261"/>
          <a:ext cx="10819296" cy="437419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Document new KPIs and requirements to meet the industry applications and UAV communication service needs to a 3GPP subscription. Specifically, requirements relating to the following will be documented: - KPIs based on communication service - KPIs for command and control traffic - On-board radio access node (</a:t>
                      </a:r>
                      <a:r>
                        <a:rPr lang="en-US" dirty="0" err="1"/>
                        <a:t>UxNB</a:t>
                      </a:r>
                      <a:r>
                        <a:rPr lang="en-US" dirty="0"/>
                        <a:t>) - service restriction for UAV - Network exposure for UAV</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Qun</a:t>
                      </a:r>
                      <a:r>
                        <a:rPr lang="en-GB" sz="1800" kern="1200" dirty="0">
                          <a:solidFill>
                            <a:schemeClr val="tx1"/>
                          </a:solidFill>
                          <a:effectLst/>
                          <a:latin typeface="+mn-lt"/>
                          <a:ea typeface="+mn-ea"/>
                          <a:cs typeface="+mn-cs"/>
                        </a:rPr>
                        <a:t> Wei (China Unicom)</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22.829 </a:t>
                      </a:r>
                      <a:r>
                        <a:rPr lang="nl-NL" dirty="0"/>
                        <a:t>Enhancement </a:t>
                      </a:r>
                      <a:r>
                        <a:rPr lang="nl-NL" dirty="0" err="1"/>
                        <a:t>for</a:t>
                      </a:r>
                      <a:r>
                        <a:rPr lang="nl-NL" dirty="0"/>
                        <a:t> </a:t>
                      </a:r>
                      <a:r>
                        <a:rPr lang="nl-NL" dirty="0" err="1"/>
                        <a:t>Unmaned</a:t>
                      </a:r>
                      <a:r>
                        <a:rPr lang="nl-NL" dirty="0"/>
                        <a:t> </a:t>
                      </a:r>
                      <a:r>
                        <a:rPr lang="nl-NL" dirty="0" err="1"/>
                        <a:t>Aerial</a:t>
                      </a:r>
                      <a:r>
                        <a:rPr lang="nl-NL" dirty="0"/>
                        <a:t> </a:t>
                      </a:r>
                      <a:r>
                        <a:rPr lang="nl-NL" dirty="0" err="1"/>
                        <a:t>Vehicles</a:t>
                      </a:r>
                      <a:r>
                        <a:rPr lang="nl-NL" dirty="0"/>
                        <a:t> (</a:t>
                      </a:r>
                      <a:r>
                        <a:rPr lang="nl-NL" dirty="0" err="1"/>
                        <a:t>UAVs</a:t>
                      </a:r>
                      <a:r>
                        <a:rPr lang="nl-NL" dirty="0"/>
                        <a:t>)</a:t>
                      </a:r>
                      <a:endParaRPr lang="nl-NL" sz="1800" dirty="0"/>
                    </a:p>
                    <a:p>
                      <a:pPr marL="0" indent="0" algn="just" hangingPunct="0">
                        <a:buNone/>
                      </a:pPr>
                      <a:r>
                        <a:rPr lang="en-GB" sz="1800" kern="1200" dirty="0">
                          <a:solidFill>
                            <a:schemeClr val="tx1"/>
                          </a:solidFill>
                          <a:latin typeface="+mn-lt"/>
                          <a:ea typeface="+mn-ea"/>
                          <a:cs typeface="+mn-cs"/>
                        </a:rPr>
                        <a:t>TS 22.125 Unmanned Aerial System support in 3GPP</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kern="1200" dirty="0">
                          <a:solidFill>
                            <a:schemeClr val="tx1"/>
                          </a:solidFill>
                          <a:latin typeface="+mn-lt"/>
                          <a:ea typeface="+mn-ea"/>
                          <a:cs typeface="+mn-cs"/>
                        </a:rPr>
                        <a:t>TS22.261 Service requirements for next generation new services and markets</a:t>
                      </a:r>
                    </a:p>
                    <a:p>
                      <a:pPr marL="0" indent="0" algn="just" hangingPunct="0">
                        <a:buNone/>
                      </a:pP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Drones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539274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REFEC: enhanced Relays for Energy </a:t>
            </a:r>
            <a:r>
              <a:rPr lang="en-US" b="1" dirty="0" err="1">
                <a:latin typeface="+mn-lt"/>
              </a:rPr>
              <a:t>eFficiency</a:t>
            </a:r>
            <a:r>
              <a:rPr lang="en-US" b="1" dirty="0">
                <a:latin typeface="+mn-lt"/>
              </a:rPr>
              <a:t> and Extensive Coverage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667264055"/>
              </p:ext>
            </p:extLst>
          </p:nvPr>
        </p:nvGraphicFramePr>
        <p:xfrm>
          <a:off x="948634" y="1690688"/>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develop Stage 1 normative service requirements for multi-hop relay by enhancing the work done for 'Indirect 3GPP Communication' in TS 22.278. This work will consider the potential requirements and KPIs in different domains (e.g. </a:t>
                      </a:r>
                      <a:r>
                        <a:rPr lang="en-US" dirty="0" err="1"/>
                        <a:t>inHome</a:t>
                      </a:r>
                      <a:r>
                        <a:rPr lang="en-US" dirty="0"/>
                        <a:t>, </a:t>
                      </a:r>
                      <a:r>
                        <a:rPr lang="en-US" dirty="0" err="1"/>
                        <a:t>SmartCities</a:t>
                      </a:r>
                      <a:r>
                        <a:rPr lang="en-US" dirty="0"/>
                        <a:t>, </a:t>
                      </a:r>
                      <a:r>
                        <a:rPr lang="en-US" dirty="0" err="1"/>
                        <a:t>SmartFarming</a:t>
                      </a:r>
                      <a:r>
                        <a:rPr lang="en-US" dirty="0"/>
                        <a:t>, </a:t>
                      </a:r>
                      <a:r>
                        <a:rPr lang="en-US" dirty="0" err="1"/>
                        <a:t>SmartFactories</a:t>
                      </a:r>
                      <a:r>
                        <a:rPr lang="en-US" dirty="0"/>
                        <a:t>, Smart Energy, Public Safety, Logistics) identified and concluded in TR 22.866 and use them as the basis for developing stage 1 normative requirements. This work item aims to update TS 22.261 to include multi-hop support for UE-to-Network Relay UEs regarding the following aspects: - General aspects. - Permissions and authorization. - Relay selection. - Relays for IoT. - Service continuity. - Functionality Exposure to 3rd parties. - Traffic scenarios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Toon Norp (KPN)</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22.866 </a:t>
                      </a:r>
                      <a:r>
                        <a:rPr lang="en-US" sz="1800" kern="1200" dirty="0">
                          <a:solidFill>
                            <a:schemeClr val="tx1"/>
                          </a:solidFill>
                          <a:effectLst/>
                          <a:latin typeface="+mn-lt"/>
                          <a:ea typeface="+mn-ea"/>
                          <a:cs typeface="+mn-cs"/>
                        </a:rPr>
                        <a:t>Study on enhanced Relays for Energy </a:t>
                      </a:r>
                      <a:r>
                        <a:rPr lang="en-US" sz="1800" kern="1200" dirty="0" err="1">
                          <a:solidFill>
                            <a:schemeClr val="tx1"/>
                          </a:solidFill>
                          <a:effectLst/>
                          <a:latin typeface="+mn-lt"/>
                          <a:ea typeface="+mn-ea"/>
                          <a:cs typeface="+mn-cs"/>
                        </a:rPr>
                        <a:t>eFficiency</a:t>
                      </a:r>
                      <a:r>
                        <a:rPr lang="en-US" sz="1800" kern="1200" dirty="0">
                          <a:solidFill>
                            <a:schemeClr val="tx1"/>
                          </a:solidFill>
                          <a:effectLst/>
                          <a:latin typeface="+mn-lt"/>
                          <a:ea typeface="+mn-ea"/>
                          <a:cs typeface="+mn-cs"/>
                        </a:rPr>
                        <a:t> and Extensive Coverage </a:t>
                      </a:r>
                      <a:endParaRPr lang="nl-NL" sz="1800" dirty="0"/>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4724234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TotalTime>
  <Words>1886</Words>
  <Application>Microsoft Office PowerPoint</Application>
  <PresentationFormat>Widescreen</PresentationFormat>
  <Paragraphs>139</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MS Mincho</vt:lpstr>
      <vt:lpstr>Arial</vt:lpstr>
      <vt:lpstr>Calibri</vt:lpstr>
      <vt:lpstr>Calibri Light</vt:lpstr>
      <vt:lpstr>Office Theme</vt:lpstr>
      <vt:lpstr>Release 17 RAN Work areas,  and SA1 related items</vt:lpstr>
      <vt:lpstr>Introduction</vt:lpstr>
      <vt:lpstr>5G SA1 specifications</vt:lpstr>
      <vt:lpstr>Release 17 SA1 WIs</vt:lpstr>
      <vt:lpstr>AVPROD: Audio-Visual Service Production </vt:lpstr>
      <vt:lpstr>CMED: Communication Service Requirements for Critical Medical Applications </vt:lpstr>
      <vt:lpstr>NCIS: Network Controlled Interactive Service </vt:lpstr>
      <vt:lpstr>EAV: 5G Enhancement for UAVs </vt:lpstr>
      <vt:lpstr>REFEC: enhanced Relays for Energy eFficiency and Extensive Coverage </vt:lpstr>
      <vt:lpstr>ATRAC: Asset Tracking for 5G</vt:lpstr>
      <vt:lpstr>eCAV: enhancements for CAV </vt:lpstr>
      <vt:lpstr>MUSIM: Support for Multi-USIM Devices</vt:lpstr>
      <vt:lpstr>MINT: Support for Minimization of service Interruption </vt:lpstr>
      <vt:lpstr>MONASTERYEND: Complete Gap Analysis for Railways Mobile Communication System</vt:lpstr>
      <vt:lpstr>MPS2: Multimedia Priority Service Ph2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106</cp:revision>
  <dcterms:created xsi:type="dcterms:W3CDTF">2019-07-19T09:46:23Z</dcterms:created>
  <dcterms:modified xsi:type="dcterms:W3CDTF">2019-08-21T23:11:56Z</dcterms:modified>
</cp:coreProperties>
</file>