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906" r:id="rId3"/>
    <p:sldId id="909" r:id="rId4"/>
    <p:sldId id="910" r:id="rId5"/>
    <p:sldId id="911" r:id="rId6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81" autoAdjust="0"/>
  </p:normalViewPr>
  <p:slideViewPr>
    <p:cSldViewPr snapToGrid="0">
      <p:cViewPr varScale="1">
        <p:scale>
          <a:sx n="73" d="100"/>
          <a:sy n="73" d="100"/>
        </p:scale>
        <p:origin x="907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0B968B-8E3C-462F-B9FB-20AE2376A3EB}" type="datetimeFigureOut">
              <a:rPr lang="de-DE" smtClean="0"/>
              <a:t>19.08.2019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D5A9B9-8206-49A6-BB9E-D9494306C8C2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41127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FDEC9C8A-CB5E-4E48-BA8E-975BD80C99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553BE4E3-42E7-456A-996D-A0939D01E7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D32E93B-1E64-4EDC-A3F4-2A413762F5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19.08.2019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87A85970-FBBD-4909-9862-F07207B809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D394D099-99C4-4355-AF69-7F4FDC4CB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97313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BA5A392-BC4C-419F-ADB5-D0BD267E4F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7C3A728E-A6CB-4AB4-B047-AB48C54F1F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906E5FF-9730-4C02-84AB-029209B5C7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19.08.2019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486518-1CE8-4D33-B9B1-58FC257ED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82A5F9D-0203-4977-8D03-835E08D0A5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4995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>
            <a:extLst>
              <a:ext uri="{FF2B5EF4-FFF2-40B4-BE49-F238E27FC236}">
                <a16:creationId xmlns:a16="http://schemas.microsoft.com/office/drawing/2014/main" id="{CA919BEE-A894-4102-989F-A21FF9A929C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Vertikaler Textplatzhalter 2">
            <a:extLst>
              <a:ext uri="{FF2B5EF4-FFF2-40B4-BE49-F238E27FC236}">
                <a16:creationId xmlns:a16="http://schemas.microsoft.com/office/drawing/2014/main" id="{64F19409-A5E6-4C9F-8ABB-3CFBB90FD28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5BC79B-E38A-48BC-AC18-2ACBFB8E5C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19.08.2019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E007FBF-43E8-4087-A55F-DDEDE1750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A9507E55-F8D1-49E5-805A-FA339D62D5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3315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BBC055F-0AB3-40A3-8EBA-5C4284E7E6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B983B5D-CEC8-450F-BF09-4A4970D9509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C00E3AF-45AC-427A-B4FE-F4387DFA2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19.08.2019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9850376-423E-41C3-A2F1-2FB92D6D8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B03A858-265D-464A-B09F-0AF167079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94360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795D3F-E2C1-42CF-827B-A4D4224582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37B3874-DD2A-450D-B33B-F37084566A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E1DA07CC-AAC6-4828-92E7-6209EC864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19.08.2019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8D41698-FA96-4553-AF52-846C5D9E93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CDE4440B-CB28-45D2-AC3F-768105C9E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0047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E041FF7-A681-4E59-9ADD-41B9A2B52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2643DAF-8C4E-46E5-A525-5F4B0FCD556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FFEFECE8-B9AB-4EB9-9108-1C3AF3CB0D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6FDC6B2-2270-4B63-9325-4BC6440B1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19.08.2019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E6AF2B32-8744-49BF-93BF-C344C48B27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02318E8-3A50-43A4-9DCD-3C17680FB4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0963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F23C9F7-7382-40FC-A8CA-D9FB349C7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6412FF6-2B6C-4AEE-8630-2E0F377C82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A501BB8E-2B93-4331-B8A2-61DB33D5425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F33E486-1BAE-4AA2-9386-398FFBAC2DE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49254F1F-BEA9-4186-8BC1-3CE194AF00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6525F71D-D886-404C-A2B1-AC7CF1FE4F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19.08.2019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50ABFCC1-5B25-464D-8032-D18064DE7D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01B87072-768F-45F0-B815-368526730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1299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90AD236-09B7-410F-970A-69249F2462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1E936D5E-2C08-4F31-BBE0-8685899A4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19.08.2019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04ADB6A-31FE-4560-B3AD-299C07A91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2A92166-32B2-4039-A9A0-664678D93D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4912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>
            <a:extLst>
              <a:ext uri="{FF2B5EF4-FFF2-40B4-BE49-F238E27FC236}">
                <a16:creationId xmlns:a16="http://schemas.microsoft.com/office/drawing/2014/main" id="{C18CEF2A-022A-4EC4-948A-F895DEECF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19.08.2019</a:t>
            </a:fld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FC15506-22AB-4782-8598-20A696B13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4D02762-4126-4951-B3AD-64226BE36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7328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0E72BBF-F159-4303-874D-7EB88AB16A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AAE84577-90F9-46BE-AB0E-66AE8E3DF77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F63C572-0D0F-4BD1-89FC-CAC7CAA37D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1D4B1F39-12FA-453C-9FCA-6DF9C873A7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19.08.2019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D9DA265-E269-49DA-B162-44A13F68C7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1DFCABA-4B79-408B-AF61-749D56518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327124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5153473-6E84-4B37-B91C-5AB7972EAB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Bildplatzhalter 2">
            <a:extLst>
              <a:ext uri="{FF2B5EF4-FFF2-40B4-BE49-F238E27FC236}">
                <a16:creationId xmlns:a16="http://schemas.microsoft.com/office/drawing/2014/main" id="{5D8F1C22-745B-4BD1-80AC-A1B8F69540F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97A871EC-4EAE-4EA7-ABA3-7D4229DBFD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Mastertextformat bearbeiten</a:t>
            </a:r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A82DDB77-9E7B-47A4-8DE4-EF2B9F38CB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4BE84C-BF18-4B7C-8E8A-DBE9D4D3183F}" type="datetimeFigureOut">
              <a:rPr lang="de-DE" smtClean="0"/>
              <a:t>19.08.2019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3B961DFB-EF47-493E-A7E0-F740D57C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8A07FD8-EF5B-49AC-821A-5F779A468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06087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09FCCD78-03E5-4412-9591-703CD15AFB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58D21F0C-BB16-4AB1-B2D1-F5943C6B3E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3A55E070-335D-4FD0-B897-EFAEB8A6DC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dirty="0"/>
              <a:t>26. Apr 2019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6D917D7-BA96-48B8-9CD9-6E016AA2E3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9A5E3F3-0EDF-4063-8F2E-2C9D3BFD42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3F7CDF-FE7E-4A33-867C-89FAE0F6D46C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Footer Placeholder 3">
            <a:extLst>
              <a:ext uri="{FF2B5EF4-FFF2-40B4-BE49-F238E27FC236}">
                <a16:creationId xmlns:a16="http://schemas.microsoft.com/office/drawing/2014/main" id="{6C06CA7C-A73D-4C73-8A0D-96BFB4992F77}"/>
              </a:ext>
            </a:extLst>
          </p:cNvPr>
          <p:cNvSpPr txBox="1">
            <a:spLocks/>
          </p:cNvSpPr>
          <p:nvPr userDrawn="1"/>
        </p:nvSpPr>
        <p:spPr>
          <a:xfrm>
            <a:off x="9331325" y="0"/>
            <a:ext cx="2860675" cy="836712"/>
          </a:xfrm>
          <a:prstGeom prst="rect">
            <a:avLst/>
          </a:prstGeom>
          <a:noFill/>
        </p:spPr>
        <p:txBody>
          <a:bodyPr/>
          <a:lstStyle>
            <a:defPPr>
              <a:defRPr lang="de-DE"/>
            </a:defPPr>
            <a:lvl1pPr marL="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r" eaLnBrk="0" hangingPunct="0"/>
            <a:r>
              <a:rPr lang="en-GB" b="1" dirty="0"/>
              <a:t>S1-192396</a:t>
            </a:r>
          </a:p>
          <a:p>
            <a:pPr algn="r"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S1-192295)</a:t>
            </a:r>
            <a:endParaRPr lang="en-GB" b="1" dirty="0"/>
          </a:p>
        </p:txBody>
      </p:sp>
      <p:sp>
        <p:nvSpPr>
          <p:cNvPr id="8" name="Text Box 5">
            <a:extLst>
              <a:ext uri="{FF2B5EF4-FFF2-40B4-BE49-F238E27FC236}">
                <a16:creationId xmlns:a16="http://schemas.microsoft.com/office/drawing/2014/main" id="{F8B3E256-69E8-4A89-A5EB-084F834C8E6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0"/>
            <a:ext cx="318497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#87</a:t>
            </a:r>
          </a:p>
          <a:p>
            <a:r>
              <a:rPr lang="en-GB" sz="1200" b="1" dirty="0"/>
              <a:t>Sophia Antipolis, France, 9 - 23 Aug 2019</a:t>
            </a:r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2537482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ABF3D09-056F-4DF0-A61F-454719E8AD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94735" y="1632159"/>
            <a:ext cx="10402530" cy="2387600"/>
          </a:xfrm>
        </p:spPr>
        <p:txBody>
          <a:bodyPr>
            <a:normAutofit fontScale="90000"/>
          </a:bodyPr>
          <a:lstStyle/>
          <a:p>
            <a:r>
              <a:rPr lang="en-US" b="1" noProof="0" dirty="0"/>
              <a:t>Motivation for revision of</a:t>
            </a:r>
            <a:br>
              <a:rPr lang="en-US" b="1" noProof="0" dirty="0"/>
            </a:br>
            <a:r>
              <a:rPr lang="en-US" b="1" noProof="0" dirty="0"/>
              <a:t> Work Item </a:t>
            </a:r>
            <a:r>
              <a:rPr lang="en-US" b="1" noProof="0" dirty="0" err="1"/>
              <a:t>eCAV</a:t>
            </a:r>
            <a:r>
              <a:rPr lang="en-US" b="1" noProof="0" dirty="0"/>
              <a:t> on </a:t>
            </a:r>
            <a:r>
              <a:rPr lang="en-US" b="1" noProof="0" dirty="0" err="1"/>
              <a:t>cyberCAV</a:t>
            </a:r>
            <a:r>
              <a:rPr lang="en-US" b="1" noProof="0" dirty="0"/>
              <a:t> topics</a:t>
            </a:r>
            <a:endParaRPr lang="de-DE" b="1" dirty="0"/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EA9EC348-ED16-4736-AA90-F0E6E91F15B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111834"/>
            <a:ext cx="9144000" cy="1655762"/>
          </a:xfrm>
        </p:spPr>
        <p:txBody>
          <a:bodyPr/>
          <a:lstStyle/>
          <a:p>
            <a:r>
              <a:rPr lang="en-US" dirty="0"/>
              <a:t>Michael Bahr, Siemens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602976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C1DD3C0-AB3D-4398-8EFC-2BAA3CEF86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791322" cy="1325563"/>
          </a:xfrm>
        </p:spPr>
        <p:txBody>
          <a:bodyPr>
            <a:normAutofit/>
          </a:bodyPr>
          <a:lstStyle/>
          <a:p>
            <a:r>
              <a:rPr lang="de-DE" sz="3600" dirty="0" err="1"/>
              <a:t>Aspects</a:t>
            </a:r>
            <a:r>
              <a:rPr lang="de-DE" sz="3600" dirty="0"/>
              <a:t> </a:t>
            </a:r>
            <a:r>
              <a:rPr lang="de-DE" sz="3600" dirty="0" err="1"/>
              <a:t>addressed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further</a:t>
            </a:r>
            <a:r>
              <a:rPr lang="de-DE" sz="3600" dirty="0"/>
              <a:t> 5G </a:t>
            </a:r>
            <a:r>
              <a:rPr lang="de-DE" sz="3600" dirty="0" err="1"/>
              <a:t>service</a:t>
            </a:r>
            <a:r>
              <a:rPr lang="de-DE" sz="3600" dirty="0"/>
              <a:t> </a:t>
            </a:r>
            <a:r>
              <a:rPr lang="de-DE" sz="3600" dirty="0" err="1"/>
              <a:t>requirements</a:t>
            </a:r>
            <a:r>
              <a:rPr lang="de-DE" sz="3600" dirty="0"/>
              <a:t> </a:t>
            </a:r>
            <a:r>
              <a:rPr lang="de-DE" sz="3600" dirty="0" err="1"/>
              <a:t>for</a:t>
            </a:r>
            <a:r>
              <a:rPr lang="de-DE" sz="3600" dirty="0"/>
              <a:t> </a:t>
            </a:r>
            <a:r>
              <a:rPr lang="de-DE" sz="3600" dirty="0" err="1"/>
              <a:t>cyberCAV</a:t>
            </a:r>
            <a:r>
              <a:rPr lang="de-DE" sz="3600" dirty="0"/>
              <a:t> / </a:t>
            </a:r>
            <a:r>
              <a:rPr lang="de-DE" sz="3600" dirty="0" err="1"/>
              <a:t>eCAV</a:t>
            </a:r>
            <a:endParaRPr lang="de-DE" sz="3600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100A39B4-244E-473D-A9E3-263826B28E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lvl="0" hangingPunct="0"/>
            <a:r>
              <a:rPr lang="en-GB" dirty="0"/>
              <a:t>Industrial Ethernet integration, which includes time synchronization, different time domains, integration scenarios, and support for time-sensitive networking (TSN);</a:t>
            </a:r>
            <a:endParaRPr lang="de-DE" dirty="0"/>
          </a:p>
          <a:p>
            <a:pPr lvl="0" hangingPunct="0"/>
            <a:r>
              <a:rPr lang="en-GB" dirty="0"/>
              <a:t>Non-public networks, non-public networks as private slices, and further implications on security for non-public networks;</a:t>
            </a:r>
            <a:endParaRPr lang="de-DE" dirty="0"/>
          </a:p>
          <a:p>
            <a:pPr lvl="0" hangingPunct="0"/>
            <a:r>
              <a:rPr lang="en-GB" dirty="0"/>
              <a:t>Network operation and Maintenance in 5G non-public networks for cyber-physical control applications in vertical domains; Enhanced QoS monitoring, communication service and networks diagnostics; Communication service interface between application and 5G systems, e.g. information to network for setting up communication services for cyber-physical control applications and corresponding monitoring;</a:t>
            </a:r>
            <a:endParaRPr lang="de-DE" dirty="0"/>
          </a:p>
          <a:p>
            <a:pPr lvl="0" hangingPunct="0"/>
            <a:r>
              <a:rPr lang="en-GB" dirty="0"/>
              <a:t>Network performance requirements for cyber-physical control applications in vertical domains;</a:t>
            </a:r>
            <a:endParaRPr lang="de-DE" dirty="0"/>
          </a:p>
          <a:p>
            <a:pPr lvl="0" hangingPunct="0"/>
            <a:r>
              <a:rPr lang="en-GB" dirty="0"/>
              <a:t>Positioning with focus on vertical dimension for Industrial IoT;</a:t>
            </a:r>
            <a:endParaRPr lang="de-DE" dirty="0"/>
          </a:p>
          <a:p>
            <a:pPr lvl="0" hangingPunct="0"/>
            <a:r>
              <a:rPr lang="en-GB" dirty="0"/>
              <a:t>Device-to-device/</a:t>
            </a:r>
            <a:r>
              <a:rPr lang="en-GB" dirty="0" err="1"/>
              <a:t>ProSe</a:t>
            </a:r>
            <a:r>
              <a:rPr lang="en-GB" dirty="0"/>
              <a:t> communication for cyber-physical applications in vertical domains;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89528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1E5C259-0EB3-48A4-B385-49C6FE131D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65125"/>
            <a:ext cx="11176820" cy="1325563"/>
          </a:xfrm>
        </p:spPr>
        <p:txBody>
          <a:bodyPr>
            <a:normAutofit fontScale="90000"/>
          </a:bodyPr>
          <a:lstStyle/>
          <a:p>
            <a:r>
              <a:rPr lang="de-DE" sz="4000" b="1" dirty="0"/>
              <a:t>Not all </a:t>
            </a:r>
            <a:r>
              <a:rPr lang="de-DE" sz="4000" b="1" dirty="0" err="1"/>
              <a:t>objectives</a:t>
            </a:r>
            <a:r>
              <a:rPr lang="de-DE" sz="4000" b="1" dirty="0"/>
              <a:t> </a:t>
            </a:r>
            <a:r>
              <a:rPr lang="de-DE" sz="4000" b="1" dirty="0" err="1"/>
              <a:t>of</a:t>
            </a:r>
            <a:r>
              <a:rPr lang="de-DE" sz="4000" b="1" dirty="0"/>
              <a:t> </a:t>
            </a:r>
            <a:r>
              <a:rPr lang="de-DE" sz="4000" b="1" dirty="0" err="1"/>
              <a:t>FS_eCAV</a:t>
            </a:r>
            <a:r>
              <a:rPr lang="de-DE" sz="4000" b="1" dirty="0"/>
              <a:t> </a:t>
            </a:r>
            <a:br>
              <a:rPr lang="de-DE" sz="4000" b="1" dirty="0"/>
            </a:br>
            <a:r>
              <a:rPr lang="de-DE" sz="4000" b="1" dirty="0" err="1"/>
              <a:t>have</a:t>
            </a:r>
            <a:r>
              <a:rPr lang="de-DE" sz="4000" b="1" dirty="0"/>
              <a:t> </a:t>
            </a:r>
            <a:r>
              <a:rPr lang="de-DE" sz="4000" b="1" dirty="0" err="1"/>
              <a:t>been</a:t>
            </a:r>
            <a:r>
              <a:rPr lang="de-DE" sz="4000" b="1" dirty="0"/>
              <a:t> </a:t>
            </a:r>
            <a:r>
              <a:rPr lang="de-DE" sz="4000" b="1" dirty="0" err="1"/>
              <a:t>addressed</a:t>
            </a:r>
            <a:r>
              <a:rPr lang="de-DE" sz="4000" b="1" dirty="0"/>
              <a:t> in </a:t>
            </a:r>
            <a:r>
              <a:rPr lang="de-DE" sz="4000" b="1" dirty="0" err="1"/>
              <a:t>current</a:t>
            </a:r>
            <a:r>
              <a:rPr lang="de-DE" sz="4000" b="1" dirty="0"/>
              <a:t> </a:t>
            </a:r>
            <a:r>
              <a:rPr lang="de-DE" sz="4000" b="1" dirty="0" err="1"/>
              <a:t>eCAV</a:t>
            </a:r>
            <a:r>
              <a:rPr lang="de-DE" sz="4000" b="1" dirty="0"/>
              <a:t> WID </a:t>
            </a:r>
            <a:r>
              <a:rPr lang="de-DE" sz="2000" b="1" dirty="0"/>
              <a:t>(May 2019, SA1 #86, Suzhou, China)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9C324542-5BC5-4226-B057-1A6096E5FE7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fontScale="55000" lnSpcReduction="20000"/>
          </a:bodyPr>
          <a:lstStyle/>
          <a:p>
            <a:pPr lvl="0" hangingPunct="0"/>
            <a:r>
              <a:rPr lang="en-GB" b="1" dirty="0" err="1"/>
              <a:t>FS_eCAV</a:t>
            </a:r>
            <a:r>
              <a:rPr lang="en-GB" b="1" dirty="0"/>
              <a:t> “</a:t>
            </a:r>
            <a:r>
              <a:rPr lang="en-US" b="1" dirty="0"/>
              <a:t>Study on enhancements for cyber-physical control applications in vertical domains” (SP-190092)</a:t>
            </a:r>
            <a:endParaRPr lang="en-GB" b="1" dirty="0"/>
          </a:p>
          <a:p>
            <a:pPr lvl="0" hangingPunct="0"/>
            <a:endParaRPr lang="en-GB" dirty="0"/>
          </a:p>
          <a:p>
            <a:pPr lvl="0" hangingPunct="0"/>
            <a:r>
              <a:rPr lang="en-GB" dirty="0"/>
              <a:t>Industrial Ethernet integration, which includes time synchronization, different time domains, integration scenarios, and support for time-sensitive networking (TSN);</a:t>
            </a:r>
            <a:endParaRPr lang="de-DE" dirty="0"/>
          </a:p>
          <a:p>
            <a:pPr lvl="0" hangingPunct="0"/>
            <a:r>
              <a:rPr lang="en-GB" dirty="0"/>
              <a:t>Non-public networks, non-public networks as private slices, and further implications on security for non-public networks;</a:t>
            </a:r>
            <a:endParaRPr lang="de-DE" dirty="0"/>
          </a:p>
          <a:p>
            <a:pPr lvl="0" hangingPunct="0"/>
            <a:r>
              <a:rPr lang="en-GB" dirty="0"/>
              <a:t>Network operation and Maintenance in 5G non-public networks for cyber-physical control applications in vertical domains; Enhanced QoS monitoring, communication service and networks diagnostics; Communication service interface between application and 5G systems, e.g. information to network for setting up communication services for cyber-physical control applications and corresponding monitoring;</a:t>
            </a:r>
            <a:endParaRPr lang="de-DE" dirty="0"/>
          </a:p>
          <a:p>
            <a:pPr lvl="0" hangingPunct="0"/>
            <a:r>
              <a:rPr lang="en-GB" dirty="0"/>
              <a:t>Network performance requirements for cyber-physical control applications in vertical domains;</a:t>
            </a:r>
            <a:endParaRPr lang="de-DE" dirty="0"/>
          </a:p>
          <a:p>
            <a:pPr lvl="0" hangingPunct="0"/>
            <a:r>
              <a:rPr lang="en-GB" dirty="0"/>
              <a:t>Positioning with focus on vertical dimension for Industrial IoT;</a:t>
            </a:r>
            <a:br>
              <a:rPr lang="en-GB" dirty="0"/>
            </a:br>
            <a:endParaRPr lang="de-DE" dirty="0"/>
          </a:p>
          <a:p>
            <a:pPr lvl="0" hangingPunct="0"/>
            <a:r>
              <a:rPr lang="en-GB" dirty="0"/>
              <a:t>Device-to-device/</a:t>
            </a:r>
            <a:r>
              <a:rPr lang="en-GB" dirty="0" err="1"/>
              <a:t>ProSe</a:t>
            </a:r>
            <a:r>
              <a:rPr lang="en-GB" dirty="0"/>
              <a:t> communication for cyber-physical applications in vertical domains;</a:t>
            </a:r>
            <a:endParaRPr lang="de-DE" dirty="0"/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09C2BC1B-7A37-420F-AF76-6C5FA0967AB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272548" cy="4351338"/>
          </a:xfrm>
        </p:spPr>
        <p:txBody>
          <a:bodyPr>
            <a:normAutofit fontScale="55000" lnSpcReduction="20000"/>
          </a:bodyPr>
          <a:lstStyle/>
          <a:p>
            <a:pPr lvl="0" hangingPunct="0"/>
            <a:r>
              <a:rPr lang="en-GB" b="1" dirty="0" err="1"/>
              <a:t>eCAV</a:t>
            </a:r>
            <a:r>
              <a:rPr lang="en-GB" b="1" dirty="0"/>
              <a:t> “service requirements on enhancements for cyber-physical control applications in vertical domains” (SP-190310)</a:t>
            </a:r>
          </a:p>
          <a:p>
            <a:pPr lvl="0" hangingPunct="0"/>
            <a:endParaRPr lang="en-GB" dirty="0"/>
          </a:p>
          <a:p>
            <a:pPr lvl="0" hangingPunct="0"/>
            <a:r>
              <a:rPr lang="en-GB" dirty="0"/>
              <a:t>Industrial Ethernet integration, which includes time synchronization, different time domains, integration scenarios, and support for time-sensitive networking (TSN);</a:t>
            </a:r>
            <a:endParaRPr lang="de-DE" dirty="0"/>
          </a:p>
          <a:p>
            <a:pPr lvl="0" hangingPunct="0"/>
            <a:r>
              <a:rPr lang="en-GB" i="1" dirty="0"/>
              <a:t>void</a:t>
            </a:r>
            <a:br>
              <a:rPr lang="en-GB" i="1" dirty="0"/>
            </a:br>
            <a:endParaRPr lang="en-GB" i="1" dirty="0"/>
          </a:p>
          <a:p>
            <a:pPr lvl="0" hangingPunct="0"/>
            <a:r>
              <a:rPr lang="en-GB" dirty="0"/>
              <a:t>High-level requirements for network operation and maintenance in 5G non-public networks for cyber-physical control applications in vertical domains;</a:t>
            </a:r>
            <a:br>
              <a:rPr lang="en-GB" dirty="0"/>
            </a:br>
            <a:br>
              <a:rPr lang="en-GB" dirty="0"/>
            </a:br>
            <a:br>
              <a:rPr lang="en-GB" dirty="0"/>
            </a:br>
            <a:br>
              <a:rPr lang="en-GB" dirty="0"/>
            </a:br>
            <a:endParaRPr lang="de-DE" dirty="0"/>
          </a:p>
          <a:p>
            <a:pPr lvl="0" hangingPunct="0"/>
            <a:r>
              <a:rPr lang="en-GB" i="1" dirty="0"/>
              <a:t>void</a:t>
            </a:r>
            <a:br>
              <a:rPr lang="en-GB" i="1" dirty="0"/>
            </a:br>
            <a:endParaRPr lang="en-GB" i="1" dirty="0"/>
          </a:p>
          <a:p>
            <a:pPr lvl="0" hangingPunct="0"/>
            <a:r>
              <a:rPr lang="en-GB" dirty="0"/>
              <a:t>Positioning with focus on vertical directions / dimension for Industrial IoT;</a:t>
            </a:r>
          </a:p>
          <a:p>
            <a:pPr lvl="0" hangingPunct="0"/>
            <a:r>
              <a:rPr lang="en-GB" i="1" dirty="0"/>
              <a:t>void</a:t>
            </a:r>
            <a:endParaRPr lang="de-DE" i="1" dirty="0"/>
          </a:p>
          <a:p>
            <a:pPr marL="0" indent="0"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71114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A0BC3C2-22CA-4293-80A6-B445D3A4B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3600" b="1" dirty="0"/>
              <a:t>Work on </a:t>
            </a:r>
            <a:r>
              <a:rPr lang="de-DE" sz="3600" b="1" dirty="0" err="1"/>
              <a:t>FS_eCAV</a:t>
            </a:r>
            <a:r>
              <a:rPr lang="de-DE" sz="3600" b="1" dirty="0"/>
              <a:t> at SA1 #87 </a:t>
            </a:r>
            <a:br>
              <a:rPr lang="de-DE" sz="3600" b="1" dirty="0"/>
            </a:br>
            <a:r>
              <a:rPr lang="de-DE" sz="1800" b="1" dirty="0"/>
              <a:t>(Sophia Antipolis, France, August 2019)</a:t>
            </a:r>
          </a:p>
        </p:txBody>
      </p:sp>
      <p:sp>
        <p:nvSpPr>
          <p:cNvPr id="5" name="Inhaltsplatzhalter 4">
            <a:extLst>
              <a:ext uri="{FF2B5EF4-FFF2-40B4-BE49-F238E27FC236}">
                <a16:creationId xmlns:a16="http://schemas.microsoft.com/office/drawing/2014/main" id="{60102C9B-4B48-432B-8032-BD8628ECD4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10842524" cy="4351338"/>
          </a:xfrm>
        </p:spPr>
        <p:txBody>
          <a:bodyPr>
            <a:normAutofit fontScale="92500"/>
          </a:bodyPr>
          <a:lstStyle/>
          <a:p>
            <a:r>
              <a:rPr lang="de-DE" dirty="0" err="1"/>
              <a:t>FS_eCAV</a:t>
            </a:r>
            <a:r>
              <a:rPr lang="de-DE" dirty="0"/>
              <a:t> </a:t>
            </a:r>
            <a:r>
              <a:rPr lang="de-DE" dirty="0" err="1"/>
              <a:t>received</a:t>
            </a:r>
            <a:r>
              <a:rPr lang="de-DE" dirty="0"/>
              <a:t> </a:t>
            </a:r>
            <a:r>
              <a:rPr lang="de-DE" dirty="0" err="1"/>
              <a:t>many</a:t>
            </a:r>
            <a:r>
              <a:rPr lang="de-DE" dirty="0"/>
              <a:t> </a:t>
            </a:r>
            <a:r>
              <a:rPr lang="de-DE" dirty="0" err="1"/>
              <a:t>contributions</a:t>
            </a:r>
            <a:endParaRPr lang="de-DE" dirty="0"/>
          </a:p>
          <a:p>
            <a:r>
              <a:rPr lang="de-DE" dirty="0" err="1"/>
              <a:t>FS_eCAV</a:t>
            </a:r>
            <a:r>
              <a:rPr lang="de-DE" dirty="0"/>
              <a:t> </a:t>
            </a:r>
            <a:r>
              <a:rPr lang="de-DE" dirty="0" err="1"/>
              <a:t>contributions</a:t>
            </a:r>
            <a:r>
              <a:rPr lang="de-DE" dirty="0"/>
              <a:t> also </a:t>
            </a:r>
            <a:r>
              <a:rPr lang="de-DE" dirty="0" err="1"/>
              <a:t>address</a:t>
            </a:r>
            <a:r>
              <a:rPr lang="de-DE" dirty="0"/>
              <a:t> </a:t>
            </a:r>
            <a:r>
              <a:rPr lang="de-DE" dirty="0" err="1"/>
              <a:t>objectives</a:t>
            </a:r>
            <a:r>
              <a:rPr lang="de-DE" dirty="0"/>
              <a:t> </a:t>
            </a:r>
            <a:r>
              <a:rPr lang="de-DE" dirty="0" err="1"/>
              <a:t>that</a:t>
            </a:r>
            <a:r>
              <a:rPr lang="de-DE" dirty="0"/>
              <a:t> </a:t>
            </a:r>
            <a:r>
              <a:rPr lang="de-DE" dirty="0" err="1"/>
              <a:t>have</a:t>
            </a:r>
            <a:r>
              <a:rPr lang="de-DE" dirty="0"/>
              <a:t> not </a:t>
            </a:r>
            <a:r>
              <a:rPr lang="de-DE" dirty="0" err="1"/>
              <a:t>yet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</a:t>
            </a:r>
            <a:r>
              <a:rPr lang="de-DE" dirty="0" err="1"/>
              <a:t>covered</a:t>
            </a:r>
            <a:r>
              <a:rPr lang="de-DE" dirty="0"/>
              <a:t> </a:t>
            </a:r>
            <a:r>
              <a:rPr lang="de-DE" dirty="0" err="1"/>
              <a:t>by</a:t>
            </a:r>
            <a:r>
              <a:rPr lang="de-DE" dirty="0"/>
              <a:t> </a:t>
            </a:r>
            <a:r>
              <a:rPr lang="de-DE" dirty="0" err="1"/>
              <a:t>eCAV</a:t>
            </a:r>
            <a:r>
              <a:rPr lang="de-DE" dirty="0"/>
              <a:t> WID</a:t>
            </a:r>
          </a:p>
          <a:p>
            <a:r>
              <a:rPr lang="de-DE" dirty="0"/>
              <a:t>Consolidation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new</a:t>
            </a:r>
            <a:r>
              <a:rPr lang="de-DE" dirty="0"/>
              <a:t> potential 5G </a:t>
            </a:r>
            <a:r>
              <a:rPr lang="de-DE" dirty="0" err="1"/>
              <a:t>service</a:t>
            </a:r>
            <a:r>
              <a:rPr lang="de-DE" dirty="0"/>
              <a:t> </a:t>
            </a:r>
            <a:r>
              <a:rPr lang="de-DE" dirty="0" err="1"/>
              <a:t>requirements</a:t>
            </a:r>
            <a:r>
              <a:rPr lang="de-DE" dirty="0"/>
              <a:t> </a:t>
            </a:r>
            <a:r>
              <a:rPr lang="de-DE" dirty="0" err="1"/>
              <a:t>has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</a:t>
            </a:r>
            <a:r>
              <a:rPr lang="de-DE" dirty="0" err="1"/>
              <a:t>done</a:t>
            </a:r>
            <a:endParaRPr lang="de-DE" dirty="0"/>
          </a:p>
          <a:p>
            <a:r>
              <a:rPr lang="de-DE" dirty="0"/>
              <a:t>Further </a:t>
            </a:r>
            <a:r>
              <a:rPr lang="de-DE" dirty="0" err="1"/>
              <a:t>studies</a:t>
            </a:r>
            <a:r>
              <a:rPr lang="de-DE" dirty="0"/>
              <a:t> and </a:t>
            </a:r>
            <a:r>
              <a:rPr lang="de-DE" dirty="0" err="1"/>
              <a:t>resolution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editor‘s</a:t>
            </a:r>
            <a:r>
              <a:rPr lang="de-DE" dirty="0"/>
              <a:t> </a:t>
            </a:r>
            <a:r>
              <a:rPr lang="de-DE" dirty="0" err="1"/>
              <a:t>notes</a:t>
            </a:r>
            <a:r>
              <a:rPr lang="de-DE" dirty="0"/>
              <a:t> </a:t>
            </a:r>
            <a:r>
              <a:rPr lang="de-DE" dirty="0" err="1"/>
              <a:t>has</a:t>
            </a:r>
            <a:r>
              <a:rPr lang="de-DE" dirty="0"/>
              <a:t> </a:t>
            </a:r>
            <a:r>
              <a:rPr lang="de-DE" dirty="0" err="1"/>
              <a:t>been</a:t>
            </a:r>
            <a:r>
              <a:rPr lang="de-DE" dirty="0"/>
              <a:t> </a:t>
            </a:r>
            <a:r>
              <a:rPr lang="de-DE" dirty="0" err="1"/>
              <a:t>done</a:t>
            </a:r>
            <a:endParaRPr lang="de-DE" dirty="0"/>
          </a:p>
          <a:p>
            <a:endParaRPr lang="de-DE" dirty="0"/>
          </a:p>
          <a:p>
            <a:r>
              <a:rPr lang="de-DE" dirty="0">
                <a:sym typeface="Wingdings" panose="05000000000000000000" pitchFamily="2" charset="2"/>
              </a:rPr>
              <a:t> </a:t>
            </a:r>
            <a:r>
              <a:rPr lang="de-DE" dirty="0" err="1"/>
              <a:t>eCAV</a:t>
            </a:r>
            <a:r>
              <a:rPr lang="de-DE" dirty="0"/>
              <a:t> WID </a:t>
            </a:r>
            <a:r>
              <a:rPr lang="de-DE" dirty="0" err="1"/>
              <a:t>needs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be</a:t>
            </a:r>
            <a:r>
              <a:rPr lang="de-DE" dirty="0"/>
              <a:t> </a:t>
            </a:r>
            <a:r>
              <a:rPr lang="de-DE" dirty="0" err="1"/>
              <a:t>extended</a:t>
            </a:r>
            <a:r>
              <a:rPr lang="de-DE" dirty="0"/>
              <a:t> </a:t>
            </a:r>
            <a:r>
              <a:rPr lang="de-DE" dirty="0" err="1"/>
              <a:t>with</a:t>
            </a:r>
            <a:r>
              <a:rPr lang="de-DE" dirty="0"/>
              <a:t> </a:t>
            </a:r>
            <a:r>
              <a:rPr lang="de-DE" dirty="0" err="1"/>
              <a:t>missing</a:t>
            </a:r>
            <a:r>
              <a:rPr lang="de-DE" dirty="0"/>
              <a:t> </a:t>
            </a:r>
            <a:r>
              <a:rPr lang="de-DE" dirty="0" err="1"/>
              <a:t>objectives</a:t>
            </a:r>
            <a:r>
              <a:rPr lang="de-DE" dirty="0"/>
              <a:t> </a:t>
            </a:r>
            <a:r>
              <a:rPr lang="de-DE" dirty="0" err="1"/>
              <a:t>from</a:t>
            </a:r>
            <a:r>
              <a:rPr lang="de-DE" dirty="0"/>
              <a:t> </a:t>
            </a:r>
            <a:r>
              <a:rPr lang="de-DE" dirty="0" err="1"/>
              <a:t>FS_eCAV</a:t>
            </a:r>
            <a:r>
              <a:rPr lang="de-DE" dirty="0"/>
              <a:t> SID</a:t>
            </a:r>
          </a:p>
          <a:p>
            <a:endParaRPr lang="de-DE" dirty="0"/>
          </a:p>
          <a:p>
            <a:r>
              <a:rPr lang="de-DE" dirty="0" err="1"/>
              <a:t>Revised</a:t>
            </a:r>
            <a:r>
              <a:rPr lang="de-DE" dirty="0"/>
              <a:t> </a:t>
            </a:r>
            <a:r>
              <a:rPr lang="de-DE" dirty="0" err="1"/>
              <a:t>eCAV</a:t>
            </a:r>
            <a:r>
              <a:rPr lang="de-DE" dirty="0"/>
              <a:t> WID in S1-192282.</a:t>
            </a:r>
          </a:p>
        </p:txBody>
      </p:sp>
    </p:spTree>
    <p:extLst>
      <p:ext uri="{BB962C8B-B14F-4D97-AF65-F5344CB8AC3E}">
        <p14:creationId xmlns:p14="http://schemas.microsoft.com/office/powerpoint/2010/main" val="22849510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B1E5C259-0EB3-48A4-B385-49C6FE131D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de-DE" sz="4000" b="1" dirty="0" err="1"/>
              <a:t>Proposed</a:t>
            </a:r>
            <a:r>
              <a:rPr lang="de-DE" sz="4000" b="1" dirty="0"/>
              <a:t> </a:t>
            </a:r>
            <a:r>
              <a:rPr lang="de-DE" sz="4000" b="1" dirty="0" err="1"/>
              <a:t>extensions</a:t>
            </a:r>
            <a:r>
              <a:rPr lang="de-DE" sz="4000" b="1" dirty="0"/>
              <a:t> </a:t>
            </a:r>
            <a:r>
              <a:rPr lang="de-DE" sz="4000" b="1" dirty="0" err="1"/>
              <a:t>for</a:t>
            </a:r>
            <a:r>
              <a:rPr lang="de-DE" sz="4000" b="1" dirty="0"/>
              <a:t> </a:t>
            </a:r>
            <a:r>
              <a:rPr lang="de-DE" sz="4000" b="1" dirty="0" err="1"/>
              <a:t>eCAV</a:t>
            </a:r>
            <a:r>
              <a:rPr lang="de-DE" sz="4000" b="1" dirty="0"/>
              <a:t> WID (S1-192282)</a:t>
            </a:r>
            <a:endParaRPr lang="de-DE" sz="2000" b="1" dirty="0"/>
          </a:p>
        </p:txBody>
      </p:sp>
      <p:pic>
        <p:nvPicPr>
          <p:cNvPr id="11" name="Inhaltsplatzhalter 10">
            <a:extLst>
              <a:ext uri="{FF2B5EF4-FFF2-40B4-BE49-F238E27FC236}">
                <a16:creationId xmlns:a16="http://schemas.microsoft.com/office/drawing/2014/main" id="{345E8B73-73DC-4A1E-963B-06A94F5900A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110" y="1834732"/>
            <a:ext cx="10959730" cy="5071097"/>
          </a:xfrm>
        </p:spPr>
      </p:pic>
    </p:spTree>
    <p:extLst>
      <p:ext uri="{BB962C8B-B14F-4D97-AF65-F5344CB8AC3E}">
        <p14:creationId xmlns:p14="http://schemas.microsoft.com/office/powerpoint/2010/main" val="7550697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415</Words>
  <Application>Microsoft Office PowerPoint</Application>
  <PresentationFormat>Breitbild</PresentationFormat>
  <Paragraphs>36</Paragraphs>
  <Slides>5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</vt:lpstr>
      <vt:lpstr>Motivation for revision of  Work Item eCAV on cyberCAV topics</vt:lpstr>
      <vt:lpstr>Aspects addressed for further 5G service requirements for cyberCAV / eCAV</vt:lpstr>
      <vt:lpstr>Not all objectives of FS_eCAV  have been addressed in current eCAV WID (May 2019, SA1 #86, Suzhou, China)</vt:lpstr>
      <vt:lpstr>Work on FS_eCAV at SA1 #87  (Sophia Antipolis, France, August 2019)</vt:lpstr>
      <vt:lpstr>Proposed extensions for eCAV WID (S1-192282)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Rel-17 new Work Item eCAV on cyberCAV topics</dc:title>
  <dc:creator>Michael Bahr HW</dc:creator>
  <cp:lastModifiedBy>M1B (Siemens)</cp:lastModifiedBy>
  <cp:revision>22</cp:revision>
  <dcterms:created xsi:type="dcterms:W3CDTF">2019-02-08T16:34:57Z</dcterms:created>
  <dcterms:modified xsi:type="dcterms:W3CDTF">2019-08-19T08:21:43Z</dcterms:modified>
</cp:coreProperties>
</file>