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7" r:id="rId2"/>
    <p:sldId id="256" r:id="rId3"/>
    <p:sldId id="260" r:id="rId4"/>
    <p:sldId id="267" r:id="rId5"/>
    <p:sldId id="261" r:id="rId6"/>
    <p:sldId id="264" r:id="rId7"/>
    <p:sldId id="265" r:id="rId8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81" autoAdjust="0"/>
    <p:restoredTop sz="86401" autoAdjust="0"/>
  </p:normalViewPr>
  <p:slideViewPr>
    <p:cSldViewPr>
      <p:cViewPr varScale="1">
        <p:scale>
          <a:sx n="110" d="100"/>
          <a:sy n="110" d="100"/>
        </p:scale>
        <p:origin x="1518" y="12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applewebdata://69AE14FE-86BF-4067-A2A5-912DD3F589D2/docs/S1-192747.zip" TargetMode="External"/><Relationship Id="rId2" Type="http://schemas.openxmlformats.org/officeDocument/2006/relationships/hyperlink" Target="applewebdata://69AE14FE-86BF-4067-A2A5-912DD3F589D2/Docs/S1-192206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applewebdata://69AE14FE-86BF-4067-A2A5-912DD3F589D2/docs/S1-192750.zip" TargetMode="External"/><Relationship Id="rId5" Type="http://schemas.openxmlformats.org/officeDocument/2006/relationships/hyperlink" Target="applewebdata://69AE14FE-86BF-4067-A2A5-912DD3F589D2/docs/S1-192749.zip" TargetMode="External"/><Relationship Id="rId4" Type="http://schemas.openxmlformats.org/officeDocument/2006/relationships/hyperlink" Target="applewebdata://69AE14FE-86BF-4067-A2A5-912DD3F589D2/docs/S1-192748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AVPROD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Audio-Visual Service Production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Ian Wagdin</a:t>
            </a:r>
          </a:p>
          <a:p>
            <a:r>
              <a:rPr lang="en-US" dirty="0"/>
              <a:t>BBC/EBU</a:t>
            </a:r>
          </a:p>
          <a:p>
            <a:r>
              <a:rPr lang="en-US" dirty="0"/>
              <a:t>AVPROD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6156176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S1-192335 </a:t>
            </a:r>
            <a:r>
              <a:rPr lang="en-GB" sz="2000" b="1" i="1" dirty="0"/>
              <a:t>(was S1-192373 used by mistake)</a:t>
            </a:r>
            <a:endParaRPr lang="en-GB" b="1" i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500768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#87</a:t>
            </a:r>
          </a:p>
          <a:p>
            <a:r>
              <a:rPr lang="en-GB" sz="1200" b="1" dirty="0"/>
              <a:t>Sophia Antipolis, France, 19 - 23 August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AVPROD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Approval of skeleton doc for TS-22.263 Video, Imaging and Audio for Professional Applications.</a:t>
            </a:r>
          </a:p>
          <a:p>
            <a:pPr lvl="1">
              <a:defRPr/>
            </a:pPr>
            <a:r>
              <a:rPr lang="en-GB" dirty="0"/>
              <a:t>Added definitions, abbreviations and description</a:t>
            </a:r>
          </a:p>
          <a:p>
            <a:pPr lvl="1">
              <a:defRPr/>
            </a:pPr>
            <a:r>
              <a:rPr lang="en-GB" dirty="0"/>
              <a:t>Combined CMED definitions, abbreviations and description</a:t>
            </a:r>
          </a:p>
          <a:p>
            <a:pPr lvl="1">
              <a:defRPr/>
            </a:pPr>
            <a:r>
              <a:rPr lang="en-GB" dirty="0"/>
              <a:t>Introduction of specific normative requirements for CMED and AVPROD</a:t>
            </a:r>
          </a:p>
          <a:p>
            <a:pPr>
              <a:defRPr/>
            </a:pPr>
            <a:r>
              <a:rPr lang="en-GB" dirty="0"/>
              <a:t>Work Item Completion: 80%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AVProd</a:t>
            </a:r>
            <a:r>
              <a:rPr lang="en-GB" dirty="0"/>
              <a:t>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SA1#88 (11/2019): 100%</a:t>
            </a:r>
          </a:p>
          <a:p>
            <a:pPr lvl="2">
              <a:defRPr/>
            </a:pPr>
            <a:r>
              <a:rPr lang="en-GB" dirty="0"/>
              <a:t>Identify and generate CRs where required for 22.261 and 22.104</a:t>
            </a:r>
          </a:p>
          <a:p>
            <a:pPr lvl="2">
              <a:defRPr/>
            </a:pPr>
            <a:r>
              <a:rPr lang="en-GB" dirty="0"/>
              <a:t>Refine TS 22.261 incorporating </a:t>
            </a:r>
            <a:r>
              <a:rPr lang="en-GB" dirty="0" err="1"/>
              <a:t>Cmed</a:t>
            </a:r>
            <a:r>
              <a:rPr lang="en-GB" dirty="0"/>
              <a:t> and AVPROD specific requirements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Offline</a:t>
            </a:r>
          </a:p>
          <a:p>
            <a:pPr lvl="1">
              <a:defRPr/>
            </a:pPr>
            <a:r>
              <a:rPr lang="en-GB" dirty="0"/>
              <a:t>work with CMED team on document</a:t>
            </a:r>
          </a:p>
          <a:p>
            <a:pPr lvl="1">
              <a:defRPr/>
            </a:pPr>
            <a:r>
              <a:rPr lang="en-GB" dirty="0"/>
              <a:t>Identify CRs where required for 22.261 and 22.104</a:t>
            </a:r>
          </a:p>
          <a:p>
            <a:pPr lvl="1">
              <a:defRPr/>
            </a:pPr>
            <a:endParaRPr lang="en-GB" dirty="0"/>
          </a:p>
          <a:p>
            <a:pPr marL="342900" lvl="1" indent="-342900">
              <a:buChar char="•"/>
              <a:defRPr/>
            </a:pPr>
            <a:r>
              <a:rPr lang="en-GB" sz="2800" dirty="0">
                <a:ea typeface="+mn-ea"/>
                <a:cs typeface="+mn-cs"/>
              </a:rPr>
              <a:t>Email discussion</a:t>
            </a:r>
          </a:p>
          <a:p>
            <a:pPr marL="742950" lvl="2" indent="-342900">
              <a:defRPr/>
            </a:pPr>
            <a:r>
              <a:rPr lang="en-GB" sz="2400" dirty="0">
                <a:ea typeface="+mn-ea"/>
                <a:cs typeface="+mn-cs"/>
              </a:rPr>
              <a:t>Consult on future changes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dirty="0"/>
              <a:t>AVPROD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SA#85 (09/2019)</a:t>
            </a:r>
          </a:p>
          <a:p>
            <a:pPr lvl="1">
              <a:defRPr/>
            </a:pPr>
            <a:r>
              <a:rPr lang="en-GB" sz="2000" dirty="0"/>
              <a:t>For approval: SA#86 (12/2019)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 marL="457200" lvl="1" indent="0">
              <a:buNone/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AVPROD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agreed at SA1#86 / SA#84</a:t>
            </a:r>
          </a:p>
          <a:p>
            <a:pPr lvl="1">
              <a:defRPr/>
            </a:pPr>
            <a:r>
              <a:rPr lang="en-GB" sz="2000" dirty="0"/>
              <a:t>Agreed WID is in </a:t>
            </a:r>
            <a:r>
              <a:rPr lang="en-GB" sz="2000" dirty="0" err="1"/>
              <a:t>tdoc</a:t>
            </a:r>
            <a:r>
              <a:rPr lang="en-GB" sz="2000" dirty="0"/>
              <a:t> S1-191610 / SP-190304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SA#84: 0%</a:t>
            </a:r>
          </a:p>
          <a:p>
            <a:pPr lvl="1">
              <a:defRPr/>
            </a:pPr>
            <a:r>
              <a:rPr lang="en-GB" sz="2000" dirty="0"/>
              <a:t>SA#85: 80%</a:t>
            </a:r>
          </a:p>
          <a:p>
            <a:pPr marL="457200" lvl="1" indent="0">
              <a:buNone/>
              <a:defRPr/>
            </a:pPr>
            <a:endParaRPr lang="en-GB" sz="2200" dirty="0">
              <a:solidFill>
                <a:srgbClr val="FFC000"/>
              </a:solidFill>
            </a:endParaRP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32AD92-9621-A94D-A89B-E244335990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9256" y="413792"/>
            <a:ext cx="7485112" cy="782960"/>
          </a:xfrm>
        </p:spPr>
        <p:txBody>
          <a:bodyPr/>
          <a:lstStyle/>
          <a:p>
            <a:r>
              <a:rPr lang="en-GB" dirty="0"/>
              <a:t>AVPROD Agreed Documents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185D60-B1A9-BB4B-8228-F0E0659722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8511184-F15A-4058-9126-49BCD423C07A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B088F16-2FA9-7D41-87CE-92087F226307}"/>
              </a:ext>
            </a:extLst>
          </p:cNvPr>
          <p:cNvSpPr/>
          <p:nvPr/>
        </p:nvSpPr>
        <p:spPr>
          <a:xfrm>
            <a:off x="455100" y="1412776"/>
            <a:ext cx="79333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SzPct val="100000"/>
              <a:buFontTx/>
              <a:buChar char="•"/>
              <a:defRPr/>
            </a:pPr>
            <a:r>
              <a:rPr lang="en-GB" b="1" kern="0" dirty="0">
                <a:solidFill>
                  <a:srgbClr val="003399"/>
                </a:solidFill>
                <a:latin typeface="Arial"/>
              </a:rPr>
              <a:t>List of agreed documents at this meeting: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1401CA9-0537-604C-9F02-885795F917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7378432"/>
              </p:ext>
            </p:extLst>
          </p:nvPr>
        </p:nvGraphicFramePr>
        <p:xfrm>
          <a:off x="685800" y="2884170"/>
          <a:ext cx="8062663" cy="169696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440991">
                  <a:extLst>
                    <a:ext uri="{9D8B030D-6E8A-4147-A177-3AD203B41FA5}">
                      <a16:colId xmlns:a16="http://schemas.microsoft.com/office/drawing/2014/main" val="3337306055"/>
                    </a:ext>
                  </a:extLst>
                </a:gridCol>
                <a:gridCol w="817716">
                  <a:extLst>
                    <a:ext uri="{9D8B030D-6E8A-4147-A177-3AD203B41FA5}">
                      <a16:colId xmlns:a16="http://schemas.microsoft.com/office/drawing/2014/main" val="4290114761"/>
                    </a:ext>
                  </a:extLst>
                </a:gridCol>
                <a:gridCol w="1884366">
                  <a:extLst>
                    <a:ext uri="{9D8B030D-6E8A-4147-A177-3AD203B41FA5}">
                      <a16:colId xmlns:a16="http://schemas.microsoft.com/office/drawing/2014/main" val="3836855221"/>
                    </a:ext>
                  </a:extLst>
                </a:gridCol>
                <a:gridCol w="3246486">
                  <a:extLst>
                    <a:ext uri="{9D8B030D-6E8A-4147-A177-3AD203B41FA5}">
                      <a16:colId xmlns:a16="http://schemas.microsoft.com/office/drawing/2014/main" val="1375255240"/>
                    </a:ext>
                  </a:extLst>
                </a:gridCol>
                <a:gridCol w="1673104">
                  <a:extLst>
                    <a:ext uri="{9D8B030D-6E8A-4147-A177-3AD203B41FA5}">
                      <a16:colId xmlns:a16="http://schemas.microsoft.com/office/drawing/2014/main" val="2022253386"/>
                    </a:ext>
                  </a:extLst>
                </a:gridCol>
              </a:tblGrid>
              <a:tr h="3393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Cont</a:t>
                      </a:r>
                      <a:endParaRPr lang="en-GB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8" marR="5859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0" u="sng" dirty="0">
                          <a:solidFill>
                            <a:schemeClr val="tx1"/>
                          </a:solidFill>
                          <a:effectLst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S1-192206</a:t>
                      </a:r>
                      <a:endParaRPr lang="en-GB" sz="8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8" marR="58598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0" dirty="0">
                          <a:solidFill>
                            <a:schemeClr val="tx1"/>
                          </a:solidFill>
                          <a:effectLst/>
                        </a:rPr>
                        <a:t>EBU</a:t>
                      </a:r>
                      <a:endParaRPr lang="en-GB" sz="8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8" marR="58598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0" dirty="0">
                          <a:solidFill>
                            <a:schemeClr val="tx1"/>
                          </a:solidFill>
                          <a:effectLst/>
                        </a:rPr>
                        <a:t>TS22.263_Skeleton</a:t>
                      </a:r>
                      <a:endParaRPr lang="en-GB" sz="8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8" marR="58598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Agreed</a:t>
                      </a:r>
                      <a:endParaRPr lang="en-GB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8" marR="58598" marT="0" marB="0"/>
                </a:tc>
                <a:extLst>
                  <a:ext uri="{0D108BD9-81ED-4DB2-BD59-A6C34878D82A}">
                    <a16:rowId xmlns:a16="http://schemas.microsoft.com/office/drawing/2014/main" val="3659918465"/>
                  </a:ext>
                </a:extLst>
              </a:tr>
              <a:tr h="3393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Cont</a:t>
                      </a:r>
                      <a:endParaRPr lang="en-GB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8" marR="5859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0" u="sng" dirty="0">
                          <a:solidFill>
                            <a:schemeClr val="tx1"/>
                          </a:solidFill>
                          <a:effectLst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S1-192747</a:t>
                      </a:r>
                      <a:endParaRPr lang="en-GB" sz="8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8" marR="58598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0" dirty="0">
                          <a:solidFill>
                            <a:schemeClr val="tx1"/>
                          </a:solidFill>
                          <a:effectLst/>
                        </a:rPr>
                        <a:t>EBU</a:t>
                      </a:r>
                      <a:endParaRPr lang="en-GB" sz="8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8" marR="58598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0" dirty="0">
                          <a:solidFill>
                            <a:schemeClr val="tx1"/>
                          </a:solidFill>
                          <a:effectLst/>
                        </a:rPr>
                        <a:t>TS22.263_MainBody</a:t>
                      </a:r>
                      <a:endParaRPr lang="en-GB" sz="8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8" marR="58598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Agreed</a:t>
                      </a:r>
                      <a:endParaRPr lang="en-GB" sz="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8" marR="58598" marT="0" marB="0"/>
                </a:tc>
                <a:extLst>
                  <a:ext uri="{0D108BD9-81ED-4DB2-BD59-A6C34878D82A}">
                    <a16:rowId xmlns:a16="http://schemas.microsoft.com/office/drawing/2014/main" val="3906319149"/>
                  </a:ext>
                </a:extLst>
              </a:tr>
              <a:tr h="3393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Cont</a:t>
                      </a:r>
                      <a:endParaRPr lang="en-GB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8" marR="5859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0" u="sng">
                          <a:solidFill>
                            <a:schemeClr val="tx1"/>
                          </a:solidFill>
                          <a:effectLst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S1-192748</a:t>
                      </a:r>
                      <a:endParaRPr lang="en-GB" sz="8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8" marR="58598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0" dirty="0">
                          <a:solidFill>
                            <a:schemeClr val="tx1"/>
                          </a:solidFill>
                          <a:effectLst/>
                        </a:rPr>
                        <a:t>EBU</a:t>
                      </a:r>
                      <a:endParaRPr lang="en-GB" sz="8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8" marR="58598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0" dirty="0">
                          <a:solidFill>
                            <a:schemeClr val="tx1"/>
                          </a:solidFill>
                          <a:effectLst/>
                        </a:rPr>
                        <a:t>TS22.263_ServiceRequirements</a:t>
                      </a:r>
                      <a:endParaRPr lang="en-GB" sz="8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8" marR="58598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Agreed</a:t>
                      </a:r>
                      <a:endParaRPr lang="en-GB" sz="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8" marR="58598" marT="0" marB="0"/>
                </a:tc>
                <a:extLst>
                  <a:ext uri="{0D108BD9-81ED-4DB2-BD59-A6C34878D82A}">
                    <a16:rowId xmlns:a16="http://schemas.microsoft.com/office/drawing/2014/main" val="2727489215"/>
                  </a:ext>
                </a:extLst>
              </a:tr>
              <a:tr h="3393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Cont</a:t>
                      </a:r>
                      <a:endParaRPr lang="en-GB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8" marR="5859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0" u="sng">
                          <a:solidFill>
                            <a:schemeClr val="tx1"/>
                          </a:solidFill>
                          <a:effectLst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S1-192749</a:t>
                      </a:r>
                      <a:endParaRPr lang="en-GB" sz="8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8" marR="58598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0" dirty="0">
                          <a:solidFill>
                            <a:schemeClr val="tx1"/>
                          </a:solidFill>
                          <a:effectLst/>
                        </a:rPr>
                        <a:t>EBU</a:t>
                      </a:r>
                      <a:endParaRPr lang="en-GB" sz="8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8" marR="58598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0" dirty="0">
                          <a:solidFill>
                            <a:schemeClr val="tx1"/>
                          </a:solidFill>
                          <a:effectLst/>
                        </a:rPr>
                        <a:t>TS22.263_DualConnectivity</a:t>
                      </a:r>
                      <a:endParaRPr lang="en-GB" sz="8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8" marR="58598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Agreed</a:t>
                      </a:r>
                      <a:endParaRPr lang="en-GB" sz="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8" marR="58598" marT="0" marB="0"/>
                </a:tc>
                <a:extLst>
                  <a:ext uri="{0D108BD9-81ED-4DB2-BD59-A6C34878D82A}">
                    <a16:rowId xmlns:a16="http://schemas.microsoft.com/office/drawing/2014/main" val="4071853378"/>
                  </a:ext>
                </a:extLst>
              </a:tr>
              <a:tr h="3393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Cont</a:t>
                      </a:r>
                      <a:endParaRPr lang="en-GB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8" marR="5859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0" u="sng" dirty="0">
                          <a:solidFill>
                            <a:schemeClr val="tx1"/>
                          </a:solidFill>
                          <a:effectLst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S1-192750</a:t>
                      </a:r>
                      <a:endParaRPr lang="en-GB" sz="8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8" marR="58598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0">
                          <a:solidFill>
                            <a:schemeClr val="tx1"/>
                          </a:solidFill>
                          <a:effectLst/>
                        </a:rPr>
                        <a:t>EBU</a:t>
                      </a:r>
                      <a:endParaRPr lang="en-GB" sz="8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8" marR="58598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0" dirty="0">
                          <a:solidFill>
                            <a:schemeClr val="tx1"/>
                          </a:solidFill>
                          <a:effectLst/>
                        </a:rPr>
                        <a:t>TS22.263_PerformanceRequirements</a:t>
                      </a:r>
                      <a:endParaRPr lang="en-GB" sz="8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8" marR="58598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Agreed</a:t>
                      </a:r>
                      <a:endParaRPr lang="en-GB" sz="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8" marR="58598" marT="0" marB="0"/>
                </a:tc>
                <a:extLst>
                  <a:ext uri="{0D108BD9-81ED-4DB2-BD59-A6C34878D82A}">
                    <a16:rowId xmlns:a16="http://schemas.microsoft.com/office/drawing/2014/main" val="37609315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499866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344</TotalTime>
  <Words>274</Words>
  <Application>Microsoft Office PowerPoint</Application>
  <PresentationFormat>On-screen Show (4:3)</PresentationFormat>
  <Paragraphs>80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Bookman Old Style</vt:lpstr>
      <vt:lpstr>Times New Roman</vt:lpstr>
      <vt:lpstr>Blank Presentation</vt:lpstr>
      <vt:lpstr>AVPROD Status Update Audio-Visual Service Production</vt:lpstr>
      <vt:lpstr>AVPROD Progress</vt:lpstr>
      <vt:lpstr>AVProd Planning</vt:lpstr>
      <vt:lpstr>Work plan between meetings</vt:lpstr>
      <vt:lpstr>AVPROD Completion Date</vt:lpstr>
      <vt:lpstr>AVPROD History</vt:lpstr>
      <vt:lpstr>AVPROD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Alain Sultan</cp:lastModifiedBy>
  <cp:revision>339</cp:revision>
  <cp:lastPrinted>2000-01-14T10:02:55Z</cp:lastPrinted>
  <dcterms:created xsi:type="dcterms:W3CDTF">1999-11-22T09:19:47Z</dcterms:created>
  <dcterms:modified xsi:type="dcterms:W3CDTF">2019-08-28T13:18:40Z</dcterms:modified>
  <cp:category>Presentation</cp:category>
</cp:coreProperties>
</file>