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4" r:id="rId5"/>
    <p:sldId id="265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11" autoAdjust="0"/>
    <p:restoredTop sz="86401" autoAdjust="0"/>
  </p:normalViewPr>
  <p:slideViewPr>
    <p:cSldViewPr>
      <p:cViewPr varScale="1">
        <p:scale>
          <a:sx n="155" d="100"/>
          <a:sy n="155" d="100"/>
        </p:scale>
        <p:origin x="1208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pplewebdata://E67AEC4C-38B5-4DD2-ABDC-6D8E5304655D/docs/S1-192738.zip" TargetMode="External"/><Relationship Id="rId2" Type="http://schemas.openxmlformats.org/officeDocument/2006/relationships/hyperlink" Target="applewebdata://E67AEC4C-38B5-4DD2-ABDC-6D8E5304655D/docs/S1-19251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applewebdata://E67AEC4C-38B5-4DD2-ABDC-6D8E5304655D/docs/S1-192740.zip" TargetMode="External"/><Relationship Id="rId4" Type="http://schemas.openxmlformats.org/officeDocument/2006/relationships/hyperlink" Target="applewebdata://E67AEC4C-38B5-4DD2-ABDC-6D8E5304655D/docs/S1-19273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FS_AVPROD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Audio-Visual Service Production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Ian Wagdin</a:t>
            </a:r>
          </a:p>
          <a:p>
            <a:r>
              <a:rPr lang="en-US" dirty="0"/>
              <a:t>BBC/EBU</a:t>
            </a:r>
          </a:p>
          <a:p>
            <a:r>
              <a:rPr lang="en-US" dirty="0"/>
              <a:t>FS_AVPROD  Acting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S1-192324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 definitions and abbreviations section</a:t>
            </a:r>
          </a:p>
          <a:p>
            <a:pPr lvl="1">
              <a:defRPr/>
            </a:pPr>
            <a:r>
              <a:rPr lang="en-GB" dirty="0"/>
              <a:t>Removal of editors notes</a:t>
            </a:r>
          </a:p>
          <a:p>
            <a:pPr lvl="1">
              <a:defRPr/>
            </a:pPr>
            <a:r>
              <a:rPr lang="en-GB" dirty="0"/>
              <a:t>Clean-up of description and user case text</a:t>
            </a:r>
          </a:p>
          <a:p>
            <a:pPr lvl="1">
              <a:defRPr/>
            </a:pPr>
            <a:r>
              <a:rPr lang="en-GB" dirty="0"/>
              <a:t>updated KPI and non-KPI requirements</a:t>
            </a:r>
          </a:p>
          <a:p>
            <a:pPr lvl="1">
              <a:defRPr/>
            </a:pPr>
            <a:r>
              <a:rPr lang="en-GB" dirty="0"/>
              <a:t>Updated Additional considerations </a:t>
            </a:r>
          </a:p>
          <a:p>
            <a:pPr lvl="1"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FS_AVPROD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SA85 (09/2019)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&lt;n&gt;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SP#80</a:t>
            </a:r>
          </a:p>
          <a:p>
            <a:pPr marL="457200" lvl="1" indent="0"/>
            <a:r>
              <a:rPr lang="en-GB" dirty="0"/>
              <a:t> Approved SI WID is in </a:t>
            </a:r>
            <a:r>
              <a:rPr lang="en-GB" dirty="0" err="1"/>
              <a:t>TDoc</a:t>
            </a:r>
            <a:r>
              <a:rPr lang="en-GB" dirty="0"/>
              <a:t> SP-180340</a:t>
            </a:r>
          </a:p>
          <a:p>
            <a:r>
              <a:rPr lang="en-GB" dirty="0"/>
              <a:t>This WI has later been revised at SP#82</a:t>
            </a:r>
          </a:p>
          <a:p>
            <a:pPr marL="457200" lvl="1" indent="0"/>
            <a:r>
              <a:rPr lang="en-GB" dirty="0"/>
              <a:t> Updated SI WID is in </a:t>
            </a:r>
            <a:r>
              <a:rPr lang="en-GB" dirty="0" err="1"/>
              <a:t>TDoc</a:t>
            </a:r>
            <a:r>
              <a:rPr lang="en-GB" dirty="0"/>
              <a:t> SP-181015</a:t>
            </a:r>
          </a:p>
          <a:p>
            <a:pPr marL="857250" lvl="2" indent="0"/>
            <a:r>
              <a:rPr lang="en-GB" dirty="0"/>
              <a:t> Addition of new editor (K. </a:t>
            </a:r>
            <a:r>
              <a:rPr lang="en-GB" dirty="0" err="1"/>
              <a:t>Septinus</a:t>
            </a:r>
            <a:r>
              <a:rPr lang="en-GB" dirty="0"/>
              <a:t>, Sennheiser)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 @ SA WG1</a:t>
            </a:r>
          </a:p>
          <a:p>
            <a:pPr lvl="1"/>
            <a:r>
              <a:rPr lang="en-GB" sz="2000" dirty="0"/>
              <a:t>SA1#87 (08/2019): 100%</a:t>
            </a:r>
          </a:p>
          <a:p>
            <a:pPr lvl="1"/>
            <a:r>
              <a:rPr lang="en-GB" sz="2000" dirty="0"/>
              <a:t>SA1#86 (05/2019): 95%</a:t>
            </a:r>
          </a:p>
          <a:p>
            <a:pPr lvl="1">
              <a:defRPr/>
            </a:pPr>
            <a:r>
              <a:rPr lang="en-GB" sz="2000" dirty="0"/>
              <a:t>SA1#85 (02/2010): 80%</a:t>
            </a:r>
          </a:p>
          <a:p>
            <a:pPr lvl="1">
              <a:defRPr/>
            </a:pPr>
            <a:r>
              <a:rPr lang="en-GB" sz="2000" dirty="0"/>
              <a:t>SA1#84 (11/2018): 50%</a:t>
            </a:r>
          </a:p>
          <a:p>
            <a:pPr lvl="1">
              <a:defRPr/>
            </a:pPr>
            <a:r>
              <a:rPr lang="en-GB" sz="2000" dirty="0"/>
              <a:t>SA1#83 (08/2018): 10%</a:t>
            </a:r>
          </a:p>
          <a:p>
            <a:pPr lvl="1">
              <a:defRPr/>
            </a:pPr>
            <a:r>
              <a:rPr lang="en-GB" sz="2000" dirty="0"/>
              <a:t>SA1#82 (05/2018): 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2AD92-9621-A94D-A89B-E24433599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56" y="413792"/>
            <a:ext cx="7485112" cy="782960"/>
          </a:xfrm>
        </p:spPr>
        <p:txBody>
          <a:bodyPr/>
          <a:lstStyle/>
          <a:p>
            <a:r>
              <a:rPr lang="en-GB" dirty="0"/>
              <a:t>FS_AVPROD Agreed Documents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185D60-B1A9-BB4B-8228-F0E0659722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2EB2E52-EF60-9A46-9A34-BE4717CFBC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5177722"/>
              </p:ext>
            </p:extLst>
          </p:nvPr>
        </p:nvGraphicFramePr>
        <p:xfrm>
          <a:off x="1403648" y="2492896"/>
          <a:ext cx="6367153" cy="27363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1617290733"/>
                    </a:ext>
                  </a:extLst>
                </a:gridCol>
                <a:gridCol w="644352">
                  <a:extLst>
                    <a:ext uri="{9D8B030D-6E8A-4147-A177-3AD203B41FA5}">
                      <a16:colId xmlns:a16="http://schemas.microsoft.com/office/drawing/2014/main" val="5788803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72310046"/>
                    </a:ext>
                  </a:extLst>
                </a:gridCol>
                <a:gridCol w="3105393">
                  <a:extLst>
                    <a:ext uri="{9D8B030D-6E8A-4147-A177-3AD203B41FA5}">
                      <a16:colId xmlns:a16="http://schemas.microsoft.com/office/drawing/2014/main" val="3376880262"/>
                    </a:ext>
                  </a:extLst>
                </a:gridCol>
                <a:gridCol w="1321264">
                  <a:extLst>
                    <a:ext uri="{9D8B030D-6E8A-4147-A177-3AD203B41FA5}">
                      <a16:colId xmlns:a16="http://schemas.microsoft.com/office/drawing/2014/main" val="4209802499"/>
                    </a:ext>
                  </a:extLst>
                </a:gridCol>
              </a:tblGrid>
              <a:tr h="369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Cont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extLst>
                  <a:ext uri="{0D108BD9-81ED-4DB2-BD59-A6C34878D82A}">
                    <a16:rowId xmlns:a16="http://schemas.microsoft.com/office/drawing/2014/main" val="344963459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 dirty="0">
                          <a:effectLst/>
                          <a:hlinkClick r:id="rId2"/>
                        </a:rPr>
                        <a:t>S1-192514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EBU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TR22.827_EditorialChanges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Agreed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extLst>
                  <a:ext uri="{0D108BD9-81ED-4DB2-BD59-A6C34878D82A}">
                    <a16:rowId xmlns:a16="http://schemas.microsoft.com/office/drawing/2014/main" val="3102714141"/>
                  </a:ext>
                </a:extLst>
              </a:tr>
              <a:tr h="432048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Cases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54322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S1-192738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Tencent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Clarification and </a:t>
                      </a:r>
                      <a:r>
                        <a:rPr lang="en-GB" sz="800" dirty="0" err="1">
                          <a:effectLst/>
                        </a:rPr>
                        <a:t>pCR</a:t>
                      </a:r>
                      <a:r>
                        <a:rPr lang="en-GB" sz="800" dirty="0">
                          <a:effectLst/>
                        </a:rPr>
                        <a:t> to TR 22.827 on </a:t>
                      </a:r>
                      <a:r>
                        <a:rPr lang="en-GB" sz="800" dirty="0" err="1">
                          <a:effectLst/>
                        </a:rPr>
                        <a:t>AVProd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Agreed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extLst>
                  <a:ext uri="{0D108BD9-81ED-4DB2-BD59-A6C34878D82A}">
                    <a16:rowId xmlns:a16="http://schemas.microsoft.com/office/drawing/2014/main" val="2876798917"/>
                  </a:ext>
                </a:extLst>
              </a:tr>
              <a:tr h="432048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Consolidation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471124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Cont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S1-192739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EBU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TR22.827_ConsolidatedDualConnectivity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Agreed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extLst>
                  <a:ext uri="{0D108BD9-81ED-4DB2-BD59-A6C34878D82A}">
                    <a16:rowId xmlns:a16="http://schemas.microsoft.com/office/drawing/2014/main" val="2136035651"/>
                  </a:ext>
                </a:extLst>
              </a:tr>
              <a:tr h="350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Cont</a:t>
                      </a:r>
                      <a:endParaRPr lang="en-GB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 dirty="0">
                          <a:effectLst/>
                          <a:hlinkClick r:id="rId5"/>
                        </a:rPr>
                        <a:t>S1-192740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EBU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TR22.827_ConsolidatedRequirements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Agreed</a:t>
                      </a:r>
                      <a:endParaRPr lang="en-GB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979" marR="62979" marT="0" marB="0"/>
                </a:tc>
                <a:extLst>
                  <a:ext uri="{0D108BD9-81ED-4DB2-BD59-A6C34878D82A}">
                    <a16:rowId xmlns:a16="http://schemas.microsoft.com/office/drawing/2014/main" val="68394902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DB088F16-2FA9-7D41-87CE-92087F226307}"/>
              </a:ext>
            </a:extLst>
          </p:cNvPr>
          <p:cNvSpPr/>
          <p:nvPr/>
        </p:nvSpPr>
        <p:spPr>
          <a:xfrm>
            <a:off x="455100" y="1412776"/>
            <a:ext cx="7933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SzPct val="100000"/>
              <a:buFontTx/>
              <a:buChar char="•"/>
              <a:defRPr/>
            </a:pPr>
            <a:r>
              <a:rPr lang="en-GB" b="1" kern="0" dirty="0">
                <a:solidFill>
                  <a:srgbClr val="003399"/>
                </a:solidFill>
                <a:latin typeface="Arial"/>
              </a:rPr>
              <a:t>List of agreed documents at this meeting:</a:t>
            </a:r>
          </a:p>
        </p:txBody>
      </p:sp>
    </p:spTree>
    <p:extLst>
      <p:ext uri="{BB962C8B-B14F-4D97-AF65-F5344CB8AC3E}">
        <p14:creationId xmlns:p14="http://schemas.microsoft.com/office/powerpoint/2010/main" val="27071497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216</TotalTime>
  <Words>258</Words>
  <Application>Microsoft Macintosh PowerPoint</Application>
  <PresentationFormat>On-screen Show (4:3)</PresentationFormat>
  <Paragraphs>69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Calibri</vt:lpstr>
      <vt:lpstr>Times New Roman</vt:lpstr>
      <vt:lpstr>Blank Presentation</vt:lpstr>
      <vt:lpstr>FS_AVPROD Status Update Feasibility Study on Audio-Visual Service Production </vt:lpstr>
      <vt:lpstr>FS_AVPROD Progress</vt:lpstr>
      <vt:lpstr>FS_AVPROD Completion Date</vt:lpstr>
      <vt:lpstr>FS_AVPROD History</vt:lpstr>
      <vt:lpstr>FS_AVPROD Agreed Documents</vt:lpstr>
    </vt:vector>
  </TitlesOfParts>
  <Company>MCC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Ian Wagdin</cp:lastModifiedBy>
  <cp:revision>335</cp:revision>
  <cp:lastPrinted>2000-01-14T10:02:55Z</cp:lastPrinted>
  <dcterms:created xsi:type="dcterms:W3CDTF">1999-11-22T09:19:47Z</dcterms:created>
  <dcterms:modified xsi:type="dcterms:W3CDTF">2019-08-23T09:22:39Z</dcterms:modified>
  <cp:category>Presentation</cp:category>
</cp:coreProperties>
</file>