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315" r:id="rId3"/>
    <p:sldId id="323" r:id="rId4"/>
    <p:sldId id="324" r:id="rId5"/>
    <p:sldId id="325" r:id="rId6"/>
    <p:sldId id="328" r:id="rId7"/>
    <p:sldId id="329" r:id="rId8"/>
    <p:sldId id="326"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6C664"/>
    <a:srgbClr val="72AF2F"/>
    <a:srgbClr val="2A6EA8"/>
    <a:srgbClr val="5C88D0"/>
    <a:srgbClr val="B1D254"/>
    <a:srgbClr val="0000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94582" autoAdjust="0"/>
  </p:normalViewPr>
  <p:slideViewPr>
    <p:cSldViewPr snapToGrid="0">
      <p:cViewPr varScale="1">
        <p:scale>
          <a:sx n="80" d="100"/>
          <a:sy n="80" d="100"/>
        </p:scale>
        <p:origin x="-108" y="-4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DDBF275-47C1-40B1-8416-C0571128172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 xmlns:a16="http://schemas.microsoft.com/office/drawing/2014/main" id="{A4478DE1-733C-42C6-94A4-992B1B6C148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060BCA5-3B6B-4153-A304-19018F087EF2}" type="datetime1">
              <a:rPr lang="en-US"/>
              <a:pPr>
                <a:defRPr/>
              </a:pPr>
              <a:t>8/9/2019</a:t>
            </a:fld>
            <a:endParaRPr lang="en-US" dirty="0"/>
          </a:p>
        </p:txBody>
      </p:sp>
      <p:sp>
        <p:nvSpPr>
          <p:cNvPr id="9220" name="Rectangle 4">
            <a:extLst>
              <a:ext uri="{FF2B5EF4-FFF2-40B4-BE49-F238E27FC236}">
                <a16:creationId xmlns="" xmlns:a16="http://schemas.microsoft.com/office/drawing/2014/main" id="{A1ECDF18-5613-4852-B860-062D1F4DFB5C}"/>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 xmlns:a16="http://schemas.microsoft.com/office/drawing/2014/main" id="{729FE44A-D50D-49E6-A8ED-34B4FEE3800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F3984AA-CE69-4869-8AA8-6DB25886C639}" type="slidenum">
              <a:rPr lang="en-GB" altLang="en-US"/>
              <a:pPr>
                <a:defRPr/>
              </a:pPr>
              <a:t>‹#›</a:t>
            </a:fld>
            <a:endParaRPr lang="en-GB" altLang="en-US" dirty="0"/>
          </a:p>
        </p:txBody>
      </p:sp>
    </p:spTree>
    <p:extLst>
      <p:ext uri="{BB962C8B-B14F-4D97-AF65-F5344CB8AC3E}">
        <p14:creationId xmlns:p14="http://schemas.microsoft.com/office/powerpoint/2010/main" val="1262684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70DB9D52-3F31-466A-9009-8C21DE3332D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 xmlns:a16="http://schemas.microsoft.com/office/drawing/2014/main" id="{9EC346BF-D932-4CEA-B0E9-9CEB91442E1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33ACF41-CD99-4717-9C8A-780484B38268}" type="datetime1">
              <a:rPr lang="en-US"/>
              <a:pPr>
                <a:defRPr/>
              </a:pPr>
              <a:t>8/9/2019</a:t>
            </a:fld>
            <a:endParaRPr lang="en-US" dirty="0"/>
          </a:p>
        </p:txBody>
      </p:sp>
      <p:sp>
        <p:nvSpPr>
          <p:cNvPr id="3076" name="Rectangle 4">
            <a:extLst>
              <a:ext uri="{FF2B5EF4-FFF2-40B4-BE49-F238E27FC236}">
                <a16:creationId xmlns="" xmlns:a16="http://schemas.microsoft.com/office/drawing/2014/main" id="{BB686DD4-BE17-4B28-AA4A-A76BF815F93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6F8A255-EEC7-4644-B93E-7EAB8AFD430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0716E0D1-AD3C-4FF0-863F-29487244D1E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 xmlns:a16="http://schemas.microsoft.com/office/drawing/2014/main" id="{2C55E3DC-5E7F-4925-8297-A4C4D412AAD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270BED3-1BA5-461C-9726-7646963A13BF}" type="slidenum">
              <a:rPr lang="en-GB" altLang="en-US"/>
              <a:pPr>
                <a:defRPr/>
              </a:pPr>
              <a:t>‹#›</a:t>
            </a:fld>
            <a:endParaRPr lang="en-GB" altLang="en-US" dirty="0"/>
          </a:p>
        </p:txBody>
      </p:sp>
    </p:spTree>
    <p:extLst>
      <p:ext uri="{BB962C8B-B14F-4D97-AF65-F5344CB8AC3E}">
        <p14:creationId xmlns:p14="http://schemas.microsoft.com/office/powerpoint/2010/main" val="348770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 xmlns:a16="http://schemas.microsoft.com/office/drawing/2014/main" id="{AEB4AA32-6D7B-4AAF-993A-8646F3D09EE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F3D608BB-D107-4FA1-B9F9-B7F7B1A19C30}" type="slidenum">
              <a:rPr lang="en-GB" altLang="en-US" sz="1200" smtClean="0"/>
              <a:pPr>
                <a:spcBef>
                  <a:spcPct val="0"/>
                </a:spcBef>
              </a:pPr>
              <a:t>1</a:t>
            </a:fld>
            <a:endParaRPr lang="en-GB" altLang="en-US" sz="1200"/>
          </a:p>
        </p:txBody>
      </p:sp>
      <p:sp>
        <p:nvSpPr>
          <p:cNvPr id="6147" name="Rectangle 2">
            <a:extLst>
              <a:ext uri="{FF2B5EF4-FFF2-40B4-BE49-F238E27FC236}">
                <a16:creationId xmlns="" xmlns:a16="http://schemas.microsoft.com/office/drawing/2014/main" id="{0C8A5695-AEF3-42BC-AC78-F622C7B68258}"/>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 xmlns:a16="http://schemas.microsoft.com/office/drawing/2014/main" id="{BC7799D6-3B26-4E52-A407-95A0B00ACEF1}"/>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 xmlns:a16="http://schemas.microsoft.com/office/drawing/2014/main" id="{8B581368-A67D-4D12-912A-8CE77F508E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272439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sz="2800"/>
            </a:lvl1pPr>
            <a:lvl2pPr>
              <a:defRPr sz="2800"/>
            </a:lvl2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58542448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 xmlns:a16="http://schemas.microsoft.com/office/drawing/2014/main" id="{BB66EDEB-EEFE-4964-B7AA-F98035AC3E14}"/>
              </a:ext>
            </a:extLst>
          </p:cNvPr>
          <p:cNvSpPr>
            <a:spLocks noChangeArrowheads="1"/>
          </p:cNvSpPr>
          <p:nvPr userDrawn="1"/>
        </p:nvSpPr>
        <p:spPr bwMode="auto">
          <a:xfrm>
            <a:off x="11113" y="6373813"/>
            <a:ext cx="8224837" cy="323850"/>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en-US" sz="1333" dirty="0">
                <a:solidFill>
                  <a:schemeClr val="bg2"/>
                </a:solidFill>
                <a:latin typeface="Calibri" panose="020F0502020204030204" pitchFamily="34" charset="0"/>
              </a:rPr>
              <a:t>	SA1 #</a:t>
            </a:r>
            <a:r>
              <a:rPr lang="en-GB" altLang="en-US" sz="1333" dirty="0" smtClean="0">
                <a:solidFill>
                  <a:schemeClr val="bg2"/>
                </a:solidFill>
                <a:latin typeface="Calibri" panose="020F0502020204030204" pitchFamily="34" charset="0"/>
              </a:rPr>
              <a:t>87 </a:t>
            </a:r>
            <a:r>
              <a:rPr lang="en-GB" altLang="en-US" sz="1333" dirty="0">
                <a:solidFill>
                  <a:schemeClr val="bg2"/>
                </a:solidFill>
                <a:latin typeface="Calibri" panose="020F0502020204030204" pitchFamily="34" charset="0"/>
              </a:rPr>
              <a:t>– </a:t>
            </a:r>
            <a:r>
              <a:rPr lang="en-GB" altLang="en-US" sz="1333" dirty="0" smtClean="0">
                <a:solidFill>
                  <a:schemeClr val="bg2"/>
                </a:solidFill>
                <a:latin typeface="Calibri" panose="020F0502020204030204" pitchFamily="34" charset="0"/>
              </a:rPr>
              <a:t>Sophia</a:t>
            </a:r>
            <a:r>
              <a:rPr lang="en-GB" altLang="en-US" sz="1333" baseline="0" dirty="0" smtClean="0">
                <a:solidFill>
                  <a:schemeClr val="bg2"/>
                </a:solidFill>
                <a:latin typeface="Calibri" panose="020F0502020204030204" pitchFamily="34" charset="0"/>
              </a:rPr>
              <a:t> Antipolis, France</a:t>
            </a:r>
            <a:endParaRPr lang="en-US" altLang="en-US" sz="1333" dirty="0">
              <a:solidFill>
                <a:schemeClr val="bg2"/>
              </a:solidFill>
              <a:latin typeface="Calibri" panose="020F0502020204030204" pitchFamily="34" charset="0"/>
            </a:endParaRPr>
          </a:p>
        </p:txBody>
      </p:sp>
      <p:sp>
        <p:nvSpPr>
          <p:cNvPr id="1027" name="Title Placeholder 1">
            <a:extLst>
              <a:ext uri="{FF2B5EF4-FFF2-40B4-BE49-F238E27FC236}">
                <a16:creationId xmlns="" xmlns:a16="http://schemas.microsoft.com/office/drawing/2014/main" id="{01D31BDA-1EF6-4F82-8D68-27A39CD4EF7E}"/>
              </a:ext>
            </a:extLst>
          </p:cNvPr>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 xmlns:a16="http://schemas.microsoft.com/office/drawing/2014/main" id="{7761FC18-BE3D-46C1-B581-4145BCC66F1F}"/>
              </a:ext>
            </a:extLst>
          </p:cNvPr>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a:extLst>
              <a:ext uri="{FF2B5EF4-FFF2-40B4-BE49-F238E27FC236}">
                <a16:creationId xmlns="" xmlns:a16="http://schemas.microsoft.com/office/drawing/2014/main" id="{31B40C16-44E3-4F55-9F72-9B8641A93128}"/>
              </a:ext>
            </a:extLst>
          </p:cNvPr>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2" name="Picture 10" descr="3GPP_TM_RD.jpg">
            <a:extLst>
              <a:ext uri="{FF2B5EF4-FFF2-40B4-BE49-F238E27FC236}">
                <a16:creationId xmlns="" xmlns:a16="http://schemas.microsoft.com/office/drawing/2014/main" id="{511251C4-5318-4210-BC5D-E220FC9AD25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 xmlns:a16="http://schemas.microsoft.com/office/drawing/2014/main" id="{41F7CA39-539E-4BED-815B-3C28D74B46B6}"/>
              </a:ext>
            </a:extLst>
          </p:cNvPr>
          <p:cNvSpPr>
            <a:spLocks noChangeArrowheads="1"/>
          </p:cNvSpPr>
          <p:nvPr userDrawn="1"/>
        </p:nvSpPr>
        <p:spPr bwMode="auto">
          <a:xfrm>
            <a:off x="10051318" y="6441118"/>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a:extLst>
              <a:ext uri="{FF2B5EF4-FFF2-40B4-BE49-F238E27FC236}">
                <a16:creationId xmlns="" xmlns:a16="http://schemas.microsoft.com/office/drawing/2014/main" id="{73D39A31-FA24-4348-8436-DE08B2F16E46}"/>
              </a:ext>
            </a:extLst>
          </p:cNvPr>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FBC18B1-7689-445B-B5BD-3F60AB20E67A}"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4142" r:id="rId1"/>
    <p:sldLayoutId id="2147484141"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 xmlns:a16="http://schemas.microsoft.com/office/drawing/2014/main" id="{31E711D5-47E4-42DF-9C6E-16F2A2F16AC4}"/>
              </a:ext>
            </a:extLst>
          </p:cNvPr>
          <p:cNvSpPr>
            <a:spLocks noGrp="1" noChangeArrowheads="1"/>
          </p:cNvSpPr>
          <p:nvPr>
            <p:ph type="ctrTitle"/>
          </p:nvPr>
        </p:nvSpPr>
        <p:spPr>
          <a:xfrm>
            <a:off x="2120900" y="2301875"/>
            <a:ext cx="9290050" cy="1468438"/>
          </a:xfrm>
        </p:spPr>
        <p:txBody>
          <a:bodyPr>
            <a:noAutofit/>
          </a:bodyPr>
          <a:lstStyle/>
          <a:p>
            <a:pPr>
              <a:defRPr/>
            </a:pPr>
            <a:r>
              <a:rPr lang="en-GB" sz="3600" b="1" i="1" dirty="0" smtClean="0">
                <a:effectLst>
                  <a:outerShdw blurRad="38100" dist="38100" dir="2700000" algn="tl">
                    <a:srgbClr val="C0C0C0"/>
                  </a:outerShdw>
                </a:effectLst>
              </a:rPr>
              <a:t>Considerations for SA1 Process Improvement: Unanswered LS in Time</a:t>
            </a:r>
            <a:endParaRPr lang="en-GB" sz="3200" dirty="0">
              <a:effectLst>
                <a:outerShdw blurRad="38100" dist="38100" dir="2700000" algn="tl">
                  <a:srgbClr val="C0C0C0"/>
                </a:outerShdw>
              </a:effectLst>
            </a:endParaRPr>
          </a:p>
        </p:txBody>
      </p:sp>
      <p:sp>
        <p:nvSpPr>
          <p:cNvPr id="5123" name="Subtitle 1">
            <a:extLst>
              <a:ext uri="{FF2B5EF4-FFF2-40B4-BE49-F238E27FC236}">
                <a16:creationId xmlns="" xmlns:a16="http://schemas.microsoft.com/office/drawing/2014/main" id="{CBA31362-0F5A-431D-95BD-5D4A34672197}"/>
              </a:ext>
            </a:extLst>
          </p:cNvPr>
          <p:cNvSpPr>
            <a:spLocks noGrp="1"/>
          </p:cNvSpPr>
          <p:nvPr>
            <p:ph type="subTitle" idx="1"/>
          </p:nvPr>
        </p:nvSpPr>
        <p:spPr>
          <a:xfrm>
            <a:off x="2511425" y="3876675"/>
            <a:ext cx="8534400" cy="1019175"/>
          </a:xfrm>
        </p:spPr>
        <p:txBody>
          <a:bodyPr/>
          <a:lstStyle/>
          <a:p>
            <a:r>
              <a:rPr lang="en-GB" altLang="en-US" sz="2800" dirty="0" smtClean="0"/>
              <a:t>Ki-Dong </a:t>
            </a:r>
            <a:r>
              <a:rPr lang="en-GB" altLang="en-US" sz="2800" dirty="0" smtClean="0"/>
              <a:t>Lee</a:t>
            </a:r>
            <a:endParaRPr lang="en-GB" altLang="en-US" sz="2800" dirty="0" smtClean="0"/>
          </a:p>
          <a:p>
            <a:r>
              <a:rPr lang="en-GB" altLang="en-US" sz="2800" i="1" dirty="0" smtClean="0"/>
              <a:t>LG </a:t>
            </a:r>
            <a:r>
              <a:rPr lang="en-GB" altLang="en-US" sz="2800" i="1" dirty="0" smtClean="0"/>
              <a:t>Electronics</a:t>
            </a:r>
            <a:endParaRPr lang="en-GB" altLang="en-US" sz="2800" i="1" dirty="0"/>
          </a:p>
        </p:txBody>
      </p:sp>
      <p:sp>
        <p:nvSpPr>
          <p:cNvPr id="5124"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304800" y="239713"/>
            <a:ext cx="38010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en-GB" sz="1600" b="1" dirty="0"/>
              <a:t>3GPP TSG-SA WG1 Meeting #</a:t>
            </a:r>
            <a:r>
              <a:rPr lang="en-GB" sz="1600" b="1" dirty="0" smtClean="0"/>
              <a:t>87 </a:t>
            </a:r>
          </a:p>
          <a:p>
            <a:pPr>
              <a:spcBef>
                <a:spcPct val="0"/>
              </a:spcBef>
              <a:buFontTx/>
              <a:buNone/>
            </a:pPr>
            <a:r>
              <a:rPr lang="en-GB" sz="1600" b="1" dirty="0" smtClean="0"/>
              <a:t>Sophia Antipolis, France, 19 </a:t>
            </a:r>
            <a:r>
              <a:rPr lang="en-GB" sz="1600" b="1" dirty="0"/>
              <a:t>- </a:t>
            </a:r>
            <a:r>
              <a:rPr lang="en-GB" sz="1600" b="1" dirty="0" smtClean="0"/>
              <a:t>23 Aug. </a:t>
            </a:r>
            <a:r>
              <a:rPr lang="en-GB" sz="1600" b="1" dirty="0"/>
              <a:t>2019</a:t>
            </a:r>
            <a:endParaRPr lang="en-US" altLang="en-US" sz="1600" dirty="0">
              <a:latin typeface="BrowalliaUPC" panose="020B0604020202020204" pitchFamily="34" charset="-34"/>
              <a:cs typeface="BrowalliaUPC" panose="020B0604020202020204" pitchFamily="34" charset="-34"/>
            </a:endParaRPr>
          </a:p>
        </p:txBody>
      </p:sp>
      <p:sp>
        <p:nvSpPr>
          <p:cNvPr id="5"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6858001" y="239711"/>
            <a:ext cx="3270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nl-NL" altLang="nl-NL" sz="2400" b="1" dirty="0" smtClean="0">
                <a:latin typeface="BrowalliaUPC" panose="020B0604020202020204" pitchFamily="34" charset="-34"/>
                <a:cs typeface="BrowalliaUPC" panose="020B0604020202020204" pitchFamily="34" charset="-34"/>
              </a:rPr>
              <a:t>Tdoc#: </a:t>
            </a:r>
            <a:r>
              <a:rPr lang="nl-NL" altLang="nl-NL" sz="2400" b="1" dirty="0" smtClean="0">
                <a:latin typeface="BrowalliaUPC" panose="020B0604020202020204" pitchFamily="34" charset="-34"/>
                <a:cs typeface="BrowalliaUPC" panose="020B0604020202020204" pitchFamily="34" charset="-34"/>
              </a:rPr>
              <a:t>S1-192285 </a:t>
            </a:r>
            <a:r>
              <a:rPr lang="nl-NL" altLang="nl-NL" sz="1600" b="1" dirty="0" smtClean="0">
                <a:latin typeface="BrowalliaUPC" panose="020B0604020202020204" pitchFamily="34" charset="-34"/>
                <a:cs typeface="BrowalliaUPC" panose="020B0604020202020204" pitchFamily="34" charset="-34"/>
              </a:rPr>
              <a:t>(rev. of S1-192nnn)</a:t>
            </a:r>
          </a:p>
          <a:p>
            <a:pPr>
              <a:spcBef>
                <a:spcPct val="0"/>
              </a:spcBef>
              <a:buFontTx/>
              <a:buNone/>
            </a:pPr>
            <a:r>
              <a:rPr lang="nl-NL" altLang="en-US" sz="2400" b="1" dirty="0" smtClean="0">
                <a:latin typeface="BrowalliaUPC" panose="020B0604020202020204" pitchFamily="34" charset="-34"/>
                <a:cs typeface="BrowalliaUPC" panose="020B0604020202020204" pitchFamily="34" charset="-34"/>
              </a:rPr>
              <a:t>Agenda item: 10.3</a:t>
            </a:r>
            <a:endParaRPr lang="en-US" altLang="en-US" sz="1200" dirty="0">
              <a:latin typeface="BrowalliaUPC" panose="020B0604020202020204" pitchFamily="34" charset="-34"/>
              <a:cs typeface="BrowalliaUPC" panose="020B0604020202020204" pitchFamily="34" charset="-34"/>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SA1’s outgoing LS’s</a:t>
            </a:r>
            <a:endParaRPr lang="en-US" dirty="0"/>
          </a:p>
        </p:txBody>
      </p:sp>
      <p:sp>
        <p:nvSpPr>
          <p:cNvPr id="3" name="Content Placeholder 2"/>
          <p:cNvSpPr>
            <a:spLocks noGrp="1"/>
          </p:cNvSpPr>
          <p:nvPr>
            <p:ph idx="1"/>
          </p:nvPr>
        </p:nvSpPr>
        <p:spPr/>
        <p:txBody>
          <a:bodyPr/>
          <a:lstStyle/>
          <a:p>
            <a:r>
              <a:rPr lang="en-US" dirty="0" smtClean="0"/>
              <a:t>Types of outgoing LS’s from SA1 (examples)</a:t>
            </a:r>
            <a:endParaRPr lang="en-US" dirty="0"/>
          </a:p>
          <a:p>
            <a:pPr lvl="1"/>
            <a:r>
              <a:rPr lang="en-US" dirty="0" smtClean="0"/>
              <a:t>Type 1 - Reply LS</a:t>
            </a:r>
            <a:r>
              <a:rPr lang="en-US" dirty="0"/>
              <a:t>: </a:t>
            </a:r>
            <a:r>
              <a:rPr lang="en-US" dirty="0" smtClean="0"/>
              <a:t>e.g., S1-191512 “</a:t>
            </a:r>
            <a:r>
              <a:rPr lang="en-US" dirty="0"/>
              <a:t>Reply LS on UE injected </a:t>
            </a:r>
            <a:r>
              <a:rPr lang="en-US" dirty="0" smtClean="0"/>
              <a:t>Tone”</a:t>
            </a:r>
          </a:p>
          <a:p>
            <a:pPr lvl="1"/>
            <a:r>
              <a:rPr lang="en-US" dirty="0" smtClean="0"/>
              <a:t>Type 2 - FYI-type of LS</a:t>
            </a:r>
          </a:p>
          <a:p>
            <a:pPr lvl="1"/>
            <a:r>
              <a:rPr lang="en-US" dirty="0" smtClean="0"/>
              <a:t>Type 3 - LS Requesting Feedback:</a:t>
            </a:r>
          </a:p>
          <a:p>
            <a:pPr lvl="2"/>
            <a:r>
              <a:rPr lang="en-US" dirty="0" smtClean="0"/>
              <a:t>Type 3a: Feedback-if-any</a:t>
            </a:r>
          </a:p>
          <a:p>
            <a:pPr lvl="2"/>
            <a:r>
              <a:rPr lang="en-US" dirty="0" smtClean="0"/>
              <a:t>Type 3b: Feedback: this may be considered </a:t>
            </a:r>
            <a:r>
              <a:rPr lang="en-US" dirty="0" smtClean="0">
                <a:solidFill>
                  <a:srgbClr val="FF0000"/>
                </a:solidFill>
              </a:rPr>
              <a:t>important</a:t>
            </a:r>
            <a:r>
              <a:rPr lang="en-US" dirty="0" smtClean="0"/>
              <a:t> to characterize/finalize a specific point of topic/issue of a Study/Normative Work</a:t>
            </a:r>
          </a:p>
          <a:p>
            <a:pPr lvl="2"/>
            <a:endParaRPr lang="en-US" dirty="0"/>
          </a:p>
          <a:p>
            <a:endParaRPr lang="en-US" dirty="0"/>
          </a:p>
        </p:txBody>
      </p:sp>
      <p:sp>
        <p:nvSpPr>
          <p:cNvPr id="4" name="TextBox 3"/>
          <p:cNvSpPr txBox="1"/>
          <p:nvPr/>
        </p:nvSpPr>
        <p:spPr>
          <a:xfrm>
            <a:off x="609601" y="6019800"/>
            <a:ext cx="1818126" cy="292388"/>
          </a:xfrm>
          <a:prstGeom prst="rect">
            <a:avLst/>
          </a:prstGeom>
          <a:noFill/>
        </p:spPr>
        <p:txBody>
          <a:bodyPr wrap="none" rtlCol="0">
            <a:spAutoFit/>
          </a:bodyPr>
          <a:lstStyle/>
          <a:p>
            <a:r>
              <a:rPr lang="en-US" dirty="0" smtClean="0"/>
              <a:t>LS: Liaison Statement</a:t>
            </a:r>
            <a:endParaRPr lang="en-US" dirty="0"/>
          </a:p>
        </p:txBody>
      </p:sp>
    </p:spTree>
    <p:extLst>
      <p:ext uri="{BB962C8B-B14F-4D97-AF65-F5344CB8AC3E}">
        <p14:creationId xmlns:p14="http://schemas.microsoft.com/office/powerpoint/2010/main" val="32022720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Cause and Expected Feedback</a:t>
            </a:r>
            <a:endParaRPr lang="en-US" dirty="0"/>
          </a:p>
        </p:txBody>
      </p:sp>
      <p:sp>
        <p:nvSpPr>
          <p:cNvPr id="3" name="Content Placeholder 2"/>
          <p:cNvSpPr>
            <a:spLocks noGrp="1"/>
          </p:cNvSpPr>
          <p:nvPr>
            <p:ph idx="1"/>
          </p:nvPr>
        </p:nvSpPr>
        <p:spPr/>
        <p:txBody>
          <a:bodyPr/>
          <a:lstStyle/>
          <a:p>
            <a:r>
              <a:rPr lang="en-US" dirty="0" smtClean="0"/>
              <a:t>Cause and Expected </a:t>
            </a:r>
            <a:r>
              <a:rPr lang="en-US" dirty="0"/>
              <a:t>Feedback of Type3b LS</a:t>
            </a:r>
          </a:p>
          <a:p>
            <a:pPr lvl="1"/>
            <a:r>
              <a:rPr lang="en-US" dirty="0" smtClean="0"/>
              <a:t>Examples of Type3b LS: </a:t>
            </a:r>
            <a:r>
              <a:rPr lang="en-US" sz="2400" i="1" dirty="0" smtClean="0"/>
              <a:t>refer to Minutes (LS’s and joint meeting disc.)</a:t>
            </a:r>
          </a:p>
          <a:p>
            <a:pPr lvl="1"/>
            <a:r>
              <a:rPr lang="en-US" dirty="0" smtClean="0"/>
              <a:t>Caused in what types of topic?</a:t>
            </a:r>
          </a:p>
          <a:p>
            <a:pPr lvl="2"/>
            <a:r>
              <a:rPr lang="en-US" dirty="0" smtClean="0"/>
              <a:t>Study/Work SSS1, WWW2, …</a:t>
            </a:r>
          </a:p>
          <a:p>
            <a:pPr lvl="2"/>
            <a:r>
              <a:rPr lang="en-US" dirty="0" smtClean="0"/>
              <a:t>Case 1a: topics on/against the existing transport-layer requirements; </a:t>
            </a:r>
          </a:p>
          <a:p>
            <a:pPr lvl="2"/>
            <a:r>
              <a:rPr lang="en-US" dirty="0" smtClean="0"/>
              <a:t>Case 1b: topics not/never seriously handled, e.g., caused/raised in </a:t>
            </a:r>
            <a:r>
              <a:rPr lang="en-US" dirty="0" smtClean="0">
                <a:solidFill>
                  <a:srgbClr val="0070C0"/>
                </a:solidFill>
              </a:rPr>
              <a:t>new</a:t>
            </a:r>
            <a:r>
              <a:rPr lang="en-US" dirty="0" smtClean="0"/>
              <a:t> Verticals</a:t>
            </a:r>
          </a:p>
          <a:p>
            <a:pPr lvl="3"/>
            <a:r>
              <a:rPr lang="en-US" dirty="0" smtClean="0"/>
              <a:t>Cross-WG effort is expected; not only in e.g., expected latency or data rate as a requirement but also some affecting factor(s)/parameter(s) on such transport-layer specific parameters</a:t>
            </a:r>
            <a:endParaRPr lang="en-US" dirty="0"/>
          </a:p>
          <a:p>
            <a:endParaRPr lang="en-US" dirty="0"/>
          </a:p>
        </p:txBody>
      </p:sp>
      <p:grpSp>
        <p:nvGrpSpPr>
          <p:cNvPr id="9" name="Group 8"/>
          <p:cNvGrpSpPr/>
          <p:nvPr/>
        </p:nvGrpSpPr>
        <p:grpSpPr>
          <a:xfrm>
            <a:off x="6994565" y="2505695"/>
            <a:ext cx="4522521" cy="619496"/>
            <a:chOff x="6697682" y="2539340"/>
            <a:chExt cx="4522521" cy="619496"/>
          </a:xfrm>
        </p:grpSpPr>
        <p:sp>
          <p:nvSpPr>
            <p:cNvPr id="5" name="Rectangle 4"/>
            <p:cNvSpPr/>
            <p:nvPr/>
          </p:nvSpPr>
          <p:spPr bwMode="auto">
            <a:xfrm>
              <a:off x="6697682" y="2565070"/>
              <a:ext cx="1816926" cy="5937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latin typeface="Arial" charset="0"/>
                </a:rPr>
                <a:t>Specific Study/ Work Item?</a:t>
              </a:r>
              <a:endParaRPr kumimoji="0" lang="en-US" sz="1600" b="0" i="0" u="none" strike="noStrike" cap="none" normalizeH="0" baseline="0" dirty="0" smtClean="0">
                <a:ln>
                  <a:noFill/>
                </a:ln>
                <a:solidFill>
                  <a:schemeClr val="tx1"/>
                </a:solidFill>
                <a:effectLst/>
                <a:latin typeface="Arial" charset="0"/>
              </a:endParaRPr>
            </a:p>
          </p:txBody>
        </p:sp>
        <p:sp>
          <p:nvSpPr>
            <p:cNvPr id="6" name="Rectangle 5"/>
            <p:cNvSpPr/>
            <p:nvPr/>
          </p:nvSpPr>
          <p:spPr bwMode="auto">
            <a:xfrm>
              <a:off x="9403277" y="2539340"/>
              <a:ext cx="1816926" cy="5937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latin typeface="Arial" charset="0"/>
                </a:rPr>
                <a:t>From Verticals?</a:t>
              </a:r>
              <a:endParaRPr kumimoji="0" lang="en-US" sz="1600" b="0" i="0" u="none" strike="noStrike" cap="none" normalizeH="0" baseline="0" dirty="0" smtClean="0">
                <a:ln>
                  <a:noFill/>
                </a:ln>
                <a:solidFill>
                  <a:schemeClr val="tx1"/>
                </a:solidFill>
                <a:effectLst/>
                <a:latin typeface="Arial" charset="0"/>
              </a:endParaRPr>
            </a:p>
          </p:txBody>
        </p:sp>
        <p:cxnSp>
          <p:nvCxnSpPr>
            <p:cNvPr id="8" name="Straight Arrow Connector 7"/>
            <p:cNvCxnSpPr>
              <a:stCxn id="5" idx="3"/>
            </p:cNvCxnSpPr>
            <p:nvPr/>
          </p:nvCxnSpPr>
          <p:spPr bwMode="auto">
            <a:xfrm>
              <a:off x="8514608" y="2861953"/>
              <a:ext cx="888669" cy="0"/>
            </a:xfrm>
            <a:prstGeom prst="straightConnector1">
              <a:avLst/>
            </a:prstGeom>
            <a:solidFill>
              <a:schemeClr val="accent1"/>
            </a:solidFill>
            <a:ln w="9525" cap="flat" cmpd="sng" algn="ctr">
              <a:solidFill>
                <a:schemeClr val="tx1"/>
              </a:solidFill>
              <a:prstDash val="solid"/>
              <a:round/>
              <a:headEnd type="stealth" w="lg" len="lg"/>
              <a:tailEnd type="stealth" w="lg" len="lg"/>
            </a:ln>
            <a:effectLst/>
          </p:spPr>
        </p:cxnSp>
      </p:grpSp>
    </p:spTree>
    <p:extLst>
      <p:ext uri="{BB962C8B-B14F-4D97-AF65-F5344CB8AC3E}">
        <p14:creationId xmlns:p14="http://schemas.microsoft.com/office/powerpoint/2010/main" val="368721951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the Implications</a:t>
            </a:r>
            <a:endParaRPr lang="en-US" dirty="0"/>
          </a:p>
        </p:txBody>
      </p:sp>
      <p:sp>
        <p:nvSpPr>
          <p:cNvPr id="3" name="Content Placeholder 2"/>
          <p:cNvSpPr>
            <a:spLocks noGrp="1"/>
          </p:cNvSpPr>
          <p:nvPr>
            <p:ph idx="1"/>
          </p:nvPr>
        </p:nvSpPr>
        <p:spPr/>
        <p:txBody>
          <a:bodyPr/>
          <a:lstStyle/>
          <a:p>
            <a:r>
              <a:rPr lang="en-US" dirty="0" smtClean="0"/>
              <a:t>the </a:t>
            </a:r>
            <a:r>
              <a:rPr lang="en-US" dirty="0"/>
              <a:t>Implications for (unfulfilled) SA1 </a:t>
            </a:r>
            <a:r>
              <a:rPr lang="en-US" dirty="0" smtClean="0"/>
              <a:t>topic of Study/Normative Work</a:t>
            </a:r>
            <a:endParaRPr lang="en-US" dirty="0"/>
          </a:p>
          <a:p>
            <a:pPr lvl="1"/>
            <a:r>
              <a:rPr lang="en-US" dirty="0" smtClean="0"/>
              <a:t> what if a Type3b LS is </a:t>
            </a:r>
            <a:r>
              <a:rPr lang="en-US" u="sng" dirty="0" smtClean="0"/>
              <a:t>not answered </a:t>
            </a:r>
            <a:r>
              <a:rPr lang="en-US" dirty="0" smtClean="0"/>
              <a:t>until a Study/Work is supposed to be completed?</a:t>
            </a:r>
            <a:endParaRPr lang="en-US" dirty="0"/>
          </a:p>
          <a:p>
            <a:pPr lvl="2"/>
            <a:r>
              <a:rPr lang="en-US" dirty="0" smtClean="0"/>
              <a:t>if remained unanswered during the course of Study vs. of Work</a:t>
            </a:r>
            <a:endParaRPr lang="en-US" dirty="0"/>
          </a:p>
          <a:p>
            <a:endParaRPr lang="en-US" dirty="0"/>
          </a:p>
        </p:txBody>
      </p:sp>
      <p:sp>
        <p:nvSpPr>
          <p:cNvPr id="4" name="TextBox 3"/>
          <p:cNvSpPr txBox="1"/>
          <p:nvPr/>
        </p:nvSpPr>
        <p:spPr>
          <a:xfrm>
            <a:off x="621475" y="3654040"/>
            <a:ext cx="963725" cy="292388"/>
          </a:xfrm>
          <a:prstGeom prst="rect">
            <a:avLst/>
          </a:prstGeom>
          <a:noFill/>
        </p:spPr>
        <p:txBody>
          <a:bodyPr wrap="none" rtlCol="0">
            <a:spAutoFit/>
          </a:bodyPr>
          <a:lstStyle/>
          <a:p>
            <a:r>
              <a:rPr lang="en-US" b="1" i="1" dirty="0" smtClean="0"/>
              <a:t>Examples</a:t>
            </a:r>
            <a:endParaRPr lang="en-US" b="1" i="1" dirty="0"/>
          </a:p>
        </p:txBody>
      </p:sp>
      <p:sp>
        <p:nvSpPr>
          <p:cNvPr id="6" name="Rectangle 5"/>
          <p:cNvSpPr/>
          <p:nvPr/>
        </p:nvSpPr>
        <p:spPr bwMode="auto">
          <a:xfrm>
            <a:off x="2237251" y="4514605"/>
            <a:ext cx="2799843" cy="593766"/>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latin typeface="Arial" charset="0"/>
              </a:rPr>
              <a:t>(R17) Study</a:t>
            </a:r>
            <a:endParaRPr kumimoji="0" lang="en-US" sz="16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5037094" y="4514605"/>
            <a:ext cx="3206709" cy="593766"/>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smtClean="0">
                <a:latin typeface="Arial" charset="0"/>
              </a:rPr>
              <a:t>R17 Work</a:t>
            </a:r>
            <a:endParaRPr kumimoji="0" lang="en-US" sz="1600" b="0" i="0" u="none" strike="noStrike" cap="none" normalizeH="0" baseline="0" dirty="0" smtClean="0">
              <a:ln>
                <a:noFill/>
              </a:ln>
              <a:solidFill>
                <a:schemeClr val="tx1"/>
              </a:solidFill>
              <a:effectLst/>
              <a:latin typeface="Arial" charset="0"/>
            </a:endParaRPr>
          </a:p>
        </p:txBody>
      </p:sp>
      <p:sp>
        <p:nvSpPr>
          <p:cNvPr id="18" name="TextBox 17"/>
          <p:cNvSpPr txBox="1"/>
          <p:nvPr/>
        </p:nvSpPr>
        <p:spPr>
          <a:xfrm>
            <a:off x="1667622" y="4125562"/>
            <a:ext cx="498855" cy="292388"/>
          </a:xfrm>
          <a:prstGeom prst="rect">
            <a:avLst/>
          </a:prstGeom>
          <a:noFill/>
        </p:spPr>
        <p:txBody>
          <a:bodyPr wrap="none" rtlCol="0">
            <a:spAutoFit/>
          </a:bodyPr>
          <a:lstStyle/>
          <a:p>
            <a:r>
              <a:rPr lang="en-US" i="1" dirty="0" smtClean="0"/>
              <a:t>SA1</a:t>
            </a:r>
            <a:endParaRPr lang="en-US" i="1" dirty="0"/>
          </a:p>
        </p:txBody>
      </p:sp>
      <p:sp>
        <p:nvSpPr>
          <p:cNvPr id="19" name="TextBox 18"/>
          <p:cNvSpPr txBox="1"/>
          <p:nvPr/>
        </p:nvSpPr>
        <p:spPr>
          <a:xfrm>
            <a:off x="1702823" y="5382367"/>
            <a:ext cx="489236" cy="292388"/>
          </a:xfrm>
          <a:prstGeom prst="rect">
            <a:avLst/>
          </a:prstGeom>
          <a:noFill/>
        </p:spPr>
        <p:txBody>
          <a:bodyPr wrap="none" rtlCol="0">
            <a:spAutoFit/>
          </a:bodyPr>
          <a:lstStyle/>
          <a:p>
            <a:r>
              <a:rPr lang="en-US" i="1" dirty="0" err="1" smtClean="0"/>
              <a:t>SAx</a:t>
            </a:r>
            <a:endParaRPr lang="en-US" i="1" dirty="0"/>
          </a:p>
        </p:txBody>
      </p:sp>
      <p:sp>
        <p:nvSpPr>
          <p:cNvPr id="22" name="Right Arrow 21"/>
          <p:cNvSpPr/>
          <p:nvPr/>
        </p:nvSpPr>
        <p:spPr bwMode="auto">
          <a:xfrm>
            <a:off x="2166477" y="3986200"/>
            <a:ext cx="8497565" cy="528405"/>
          </a:xfrm>
          <a:prstGeom prst="rightArrow">
            <a:avLst/>
          </a:prstGeom>
          <a:solidFill>
            <a:srgbClr val="46C664">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1" name="TextBox 10"/>
          <p:cNvSpPr txBox="1"/>
          <p:nvPr/>
        </p:nvSpPr>
        <p:spPr>
          <a:xfrm rot="5400000">
            <a:off x="2892239" y="3861377"/>
            <a:ext cx="636713" cy="246221"/>
          </a:xfrm>
          <a:prstGeom prst="rect">
            <a:avLst/>
          </a:prstGeom>
          <a:noFill/>
        </p:spPr>
        <p:txBody>
          <a:bodyPr wrap="none" rtlCol="0">
            <a:spAutoFit/>
          </a:bodyPr>
          <a:lstStyle/>
          <a:p>
            <a:r>
              <a:rPr lang="en-US" sz="1000" dirty="0" smtClean="0">
                <a:solidFill>
                  <a:schemeClr val="accent1">
                    <a:lumMod val="75000"/>
                  </a:schemeClr>
                </a:solidFill>
              </a:rPr>
              <a:t>SA1#85</a:t>
            </a:r>
            <a:endParaRPr lang="en-US" sz="1000" dirty="0">
              <a:solidFill>
                <a:schemeClr val="accent1">
                  <a:lumMod val="75000"/>
                </a:schemeClr>
              </a:solidFill>
            </a:endParaRPr>
          </a:p>
        </p:txBody>
      </p:sp>
      <p:sp>
        <p:nvSpPr>
          <p:cNvPr id="12" name="TextBox 11"/>
          <p:cNvSpPr txBox="1"/>
          <p:nvPr/>
        </p:nvSpPr>
        <p:spPr>
          <a:xfrm rot="5400000">
            <a:off x="4433738" y="3859162"/>
            <a:ext cx="636713" cy="246221"/>
          </a:xfrm>
          <a:prstGeom prst="rect">
            <a:avLst/>
          </a:prstGeom>
          <a:noFill/>
        </p:spPr>
        <p:txBody>
          <a:bodyPr wrap="none" rtlCol="0">
            <a:spAutoFit/>
          </a:bodyPr>
          <a:lstStyle/>
          <a:p>
            <a:r>
              <a:rPr lang="en-US" sz="1000" dirty="0" smtClean="0">
                <a:solidFill>
                  <a:schemeClr val="accent1">
                    <a:lumMod val="75000"/>
                  </a:schemeClr>
                </a:solidFill>
              </a:rPr>
              <a:t>SA1#86</a:t>
            </a:r>
            <a:endParaRPr lang="en-US" sz="1000" dirty="0">
              <a:solidFill>
                <a:schemeClr val="accent1">
                  <a:lumMod val="75000"/>
                </a:schemeClr>
              </a:solidFill>
            </a:endParaRPr>
          </a:p>
        </p:txBody>
      </p:sp>
      <p:sp>
        <p:nvSpPr>
          <p:cNvPr id="13" name="TextBox 12"/>
          <p:cNvSpPr txBox="1"/>
          <p:nvPr/>
        </p:nvSpPr>
        <p:spPr>
          <a:xfrm rot="5400000">
            <a:off x="5991768" y="3861377"/>
            <a:ext cx="636713" cy="246221"/>
          </a:xfrm>
          <a:prstGeom prst="rect">
            <a:avLst/>
          </a:prstGeom>
          <a:noFill/>
        </p:spPr>
        <p:txBody>
          <a:bodyPr wrap="none" rtlCol="0">
            <a:spAutoFit/>
          </a:bodyPr>
          <a:lstStyle/>
          <a:p>
            <a:r>
              <a:rPr lang="en-US" sz="1000" dirty="0" smtClean="0">
                <a:solidFill>
                  <a:schemeClr val="accent1">
                    <a:lumMod val="75000"/>
                  </a:schemeClr>
                </a:solidFill>
              </a:rPr>
              <a:t>SA1#87</a:t>
            </a:r>
            <a:endParaRPr lang="en-US" sz="1000" dirty="0">
              <a:solidFill>
                <a:schemeClr val="accent1">
                  <a:lumMod val="75000"/>
                </a:schemeClr>
              </a:solidFill>
            </a:endParaRPr>
          </a:p>
        </p:txBody>
      </p:sp>
      <p:sp>
        <p:nvSpPr>
          <p:cNvPr id="14" name="TextBox 13"/>
          <p:cNvSpPr txBox="1"/>
          <p:nvPr/>
        </p:nvSpPr>
        <p:spPr>
          <a:xfrm rot="5400000">
            <a:off x="7640446" y="3863090"/>
            <a:ext cx="636713" cy="246221"/>
          </a:xfrm>
          <a:prstGeom prst="rect">
            <a:avLst/>
          </a:prstGeom>
          <a:noFill/>
        </p:spPr>
        <p:txBody>
          <a:bodyPr wrap="none" rtlCol="0">
            <a:spAutoFit/>
          </a:bodyPr>
          <a:lstStyle/>
          <a:p>
            <a:r>
              <a:rPr lang="en-US" sz="1000" dirty="0" smtClean="0">
                <a:solidFill>
                  <a:schemeClr val="accent1">
                    <a:lumMod val="75000"/>
                  </a:schemeClr>
                </a:solidFill>
              </a:rPr>
              <a:t>SA1#88</a:t>
            </a:r>
            <a:endParaRPr lang="en-US" sz="1000" dirty="0">
              <a:solidFill>
                <a:schemeClr val="accent1">
                  <a:lumMod val="75000"/>
                </a:schemeClr>
              </a:solidFill>
            </a:endParaRPr>
          </a:p>
        </p:txBody>
      </p:sp>
      <p:sp>
        <p:nvSpPr>
          <p:cNvPr id="23" name="Right Arrow 22"/>
          <p:cNvSpPr/>
          <p:nvPr/>
        </p:nvSpPr>
        <p:spPr bwMode="auto">
          <a:xfrm>
            <a:off x="2166476" y="5283697"/>
            <a:ext cx="8497565" cy="528405"/>
          </a:xfrm>
          <a:prstGeom prst="rightArrow">
            <a:avLst/>
          </a:prstGeom>
          <a:solidFill>
            <a:schemeClr val="accent4">
              <a:lumMod val="75000"/>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0" name="TextBox 19"/>
          <p:cNvSpPr txBox="1"/>
          <p:nvPr/>
        </p:nvSpPr>
        <p:spPr>
          <a:xfrm rot="5400000">
            <a:off x="3498709" y="5723807"/>
            <a:ext cx="744114" cy="246221"/>
          </a:xfrm>
          <a:prstGeom prst="rect">
            <a:avLst/>
          </a:prstGeom>
          <a:noFill/>
        </p:spPr>
        <p:txBody>
          <a:bodyPr wrap="none" rtlCol="0">
            <a:spAutoFit/>
          </a:bodyPr>
          <a:lstStyle/>
          <a:p>
            <a:r>
              <a:rPr lang="en-US" sz="1000" dirty="0" smtClean="0">
                <a:solidFill>
                  <a:schemeClr val="accent1">
                    <a:lumMod val="75000"/>
                  </a:schemeClr>
                </a:solidFill>
              </a:rPr>
              <a:t>SAx#nn-1</a:t>
            </a:r>
            <a:endParaRPr lang="en-US" sz="1000" dirty="0">
              <a:solidFill>
                <a:schemeClr val="accent1">
                  <a:lumMod val="75000"/>
                </a:schemeClr>
              </a:solidFill>
            </a:endParaRPr>
          </a:p>
        </p:txBody>
      </p:sp>
      <p:sp>
        <p:nvSpPr>
          <p:cNvPr id="21" name="TextBox 20"/>
          <p:cNvSpPr txBox="1"/>
          <p:nvPr/>
        </p:nvSpPr>
        <p:spPr>
          <a:xfrm rot="5400000">
            <a:off x="5183593" y="5739940"/>
            <a:ext cx="630301" cy="246221"/>
          </a:xfrm>
          <a:prstGeom prst="rect">
            <a:avLst/>
          </a:prstGeom>
          <a:noFill/>
        </p:spPr>
        <p:txBody>
          <a:bodyPr wrap="none" rtlCol="0">
            <a:spAutoFit/>
          </a:bodyPr>
          <a:lstStyle/>
          <a:p>
            <a:r>
              <a:rPr lang="en-US" sz="1000" dirty="0" err="1" smtClean="0">
                <a:solidFill>
                  <a:schemeClr val="accent1">
                    <a:lumMod val="75000"/>
                  </a:schemeClr>
                </a:solidFill>
              </a:rPr>
              <a:t>SAx#nn</a:t>
            </a:r>
            <a:endParaRPr lang="en-US" sz="1000" dirty="0">
              <a:solidFill>
                <a:schemeClr val="accent1">
                  <a:lumMod val="75000"/>
                </a:schemeClr>
              </a:solidFill>
            </a:endParaRPr>
          </a:p>
        </p:txBody>
      </p:sp>
      <p:sp>
        <p:nvSpPr>
          <p:cNvPr id="26" name="TextBox 25"/>
          <p:cNvSpPr txBox="1"/>
          <p:nvPr/>
        </p:nvSpPr>
        <p:spPr>
          <a:xfrm rot="5400000">
            <a:off x="4763062" y="3847067"/>
            <a:ext cx="574196" cy="246221"/>
          </a:xfrm>
          <a:prstGeom prst="rect">
            <a:avLst/>
          </a:prstGeom>
          <a:noFill/>
        </p:spPr>
        <p:txBody>
          <a:bodyPr wrap="none" rtlCol="0">
            <a:spAutoFit/>
          </a:bodyPr>
          <a:lstStyle/>
          <a:p>
            <a:r>
              <a:rPr lang="en-US" sz="1000" b="1" dirty="0" smtClean="0"/>
              <a:t>SA#84</a:t>
            </a:r>
            <a:endParaRPr lang="en-US" sz="1000" b="1" dirty="0"/>
          </a:p>
        </p:txBody>
      </p:sp>
      <p:sp>
        <p:nvSpPr>
          <p:cNvPr id="27" name="TextBox 26"/>
          <p:cNvSpPr txBox="1"/>
          <p:nvPr/>
        </p:nvSpPr>
        <p:spPr>
          <a:xfrm rot="5400000">
            <a:off x="7647645" y="3863090"/>
            <a:ext cx="1154483" cy="246221"/>
          </a:xfrm>
          <a:prstGeom prst="rect">
            <a:avLst/>
          </a:prstGeom>
          <a:noFill/>
        </p:spPr>
        <p:txBody>
          <a:bodyPr wrap="none" rtlCol="0">
            <a:spAutoFit/>
          </a:bodyPr>
          <a:lstStyle/>
          <a:p>
            <a:r>
              <a:rPr lang="en-US" sz="1000" b="1" dirty="0" smtClean="0"/>
              <a:t>SA#86 (2019/12)</a:t>
            </a:r>
            <a:endParaRPr lang="en-US" sz="1000" b="1" dirty="0"/>
          </a:p>
        </p:txBody>
      </p:sp>
      <p:cxnSp>
        <p:nvCxnSpPr>
          <p:cNvPr id="29" name="Straight Arrow Connector 28"/>
          <p:cNvCxnSpPr/>
          <p:nvPr/>
        </p:nvCxnSpPr>
        <p:spPr bwMode="auto">
          <a:xfrm>
            <a:off x="4752094" y="4304557"/>
            <a:ext cx="174955" cy="1077810"/>
          </a:xfrm>
          <a:prstGeom prst="straightConnector1">
            <a:avLst/>
          </a:prstGeom>
          <a:solidFill>
            <a:schemeClr val="accent1"/>
          </a:solidFill>
          <a:ln w="15875" cap="flat" cmpd="sng" algn="ctr">
            <a:solidFill>
              <a:schemeClr val="tx1"/>
            </a:solidFill>
            <a:prstDash val="dash"/>
            <a:round/>
            <a:headEnd type="none" w="med" len="med"/>
            <a:tailEnd type="stealth" w="lg" len="lg"/>
          </a:ln>
          <a:effectLst/>
        </p:spPr>
      </p:cxnSp>
      <p:sp>
        <p:nvSpPr>
          <p:cNvPr id="30" name="Rectangle 29"/>
          <p:cNvSpPr/>
          <p:nvPr/>
        </p:nvSpPr>
        <p:spPr bwMode="auto">
          <a:xfrm>
            <a:off x="4829836" y="5337398"/>
            <a:ext cx="545797" cy="210501"/>
          </a:xfrm>
          <a:prstGeom prst="rect">
            <a:avLst/>
          </a:prstGeom>
          <a:solidFill>
            <a:schemeClr val="accent5">
              <a:lumMod val="60000"/>
              <a:lumOff val="40000"/>
              <a:alpha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waiting</a:t>
            </a:r>
          </a:p>
        </p:txBody>
      </p:sp>
      <p:sp>
        <p:nvSpPr>
          <p:cNvPr id="31" name="Rectangle 30"/>
          <p:cNvSpPr/>
          <p:nvPr/>
        </p:nvSpPr>
        <p:spPr bwMode="auto">
          <a:xfrm>
            <a:off x="5375633" y="5336470"/>
            <a:ext cx="680783" cy="210501"/>
          </a:xfrm>
          <a:prstGeom prst="rect">
            <a:avLst/>
          </a:prstGeom>
          <a:solidFill>
            <a:schemeClr val="accent2">
              <a:lumMod val="75000"/>
              <a:alpha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800" dirty="0" smtClean="0">
                <a:latin typeface="Arial" charset="0"/>
              </a:rPr>
              <a:t>postponed</a:t>
            </a:r>
            <a:endParaRPr kumimoji="0" lang="en-US" sz="800" b="0" i="0" u="none" strike="noStrike" cap="none" normalizeH="0" baseline="0" dirty="0" smtClean="0">
              <a:ln>
                <a:noFill/>
              </a:ln>
              <a:solidFill>
                <a:schemeClr val="tx1"/>
              </a:solidFill>
              <a:effectLst/>
              <a:latin typeface="Arial" charset="0"/>
            </a:endParaRPr>
          </a:p>
        </p:txBody>
      </p:sp>
      <p:cxnSp>
        <p:nvCxnSpPr>
          <p:cNvPr id="32" name="Straight Arrow Connector 31"/>
          <p:cNvCxnSpPr/>
          <p:nvPr/>
        </p:nvCxnSpPr>
        <p:spPr bwMode="auto">
          <a:xfrm>
            <a:off x="6314353" y="4250402"/>
            <a:ext cx="174955" cy="1077810"/>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33" name="Rectangle 32"/>
          <p:cNvSpPr/>
          <p:nvPr/>
        </p:nvSpPr>
        <p:spPr bwMode="auto">
          <a:xfrm>
            <a:off x="6425581" y="5317408"/>
            <a:ext cx="545797" cy="210501"/>
          </a:xfrm>
          <a:prstGeom prst="rect">
            <a:avLst/>
          </a:prstGeom>
          <a:solidFill>
            <a:schemeClr val="accent5">
              <a:lumMod val="60000"/>
              <a:lumOff val="40000"/>
              <a:alpha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waiting</a:t>
            </a:r>
          </a:p>
        </p:txBody>
      </p:sp>
      <p:sp>
        <p:nvSpPr>
          <p:cNvPr id="34" name="Rectangle 33"/>
          <p:cNvSpPr/>
          <p:nvPr/>
        </p:nvSpPr>
        <p:spPr bwMode="auto">
          <a:xfrm>
            <a:off x="6971378" y="5316480"/>
            <a:ext cx="680783" cy="210501"/>
          </a:xfrm>
          <a:prstGeom prst="rect">
            <a:avLst/>
          </a:prstGeom>
          <a:solidFill>
            <a:schemeClr val="accent2">
              <a:lumMod val="75000"/>
              <a:alpha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800" dirty="0" smtClean="0">
                <a:latin typeface="Arial" charset="0"/>
              </a:rPr>
              <a:t>postponed</a:t>
            </a:r>
            <a:endParaRPr kumimoji="0" lang="en-US" sz="800" b="0" i="0" u="none" strike="noStrike" cap="none" normalizeH="0" baseline="0" dirty="0" smtClean="0">
              <a:ln>
                <a:noFill/>
              </a:ln>
              <a:solidFill>
                <a:schemeClr val="tx1"/>
              </a:solidFill>
              <a:effectLst/>
              <a:latin typeface="Arial" charset="0"/>
            </a:endParaRPr>
          </a:p>
        </p:txBody>
      </p:sp>
      <p:sp>
        <p:nvSpPr>
          <p:cNvPr id="36" name="TextBox 35"/>
          <p:cNvSpPr txBox="1"/>
          <p:nvPr/>
        </p:nvSpPr>
        <p:spPr>
          <a:xfrm rot="5400000">
            <a:off x="6583291" y="5771871"/>
            <a:ext cx="776175" cy="246221"/>
          </a:xfrm>
          <a:prstGeom prst="rect">
            <a:avLst/>
          </a:prstGeom>
          <a:noFill/>
        </p:spPr>
        <p:txBody>
          <a:bodyPr wrap="none" rtlCol="0">
            <a:spAutoFit/>
          </a:bodyPr>
          <a:lstStyle/>
          <a:p>
            <a:r>
              <a:rPr lang="en-US" sz="1000" dirty="0" smtClean="0">
                <a:solidFill>
                  <a:schemeClr val="accent1">
                    <a:lumMod val="75000"/>
                  </a:schemeClr>
                </a:solidFill>
              </a:rPr>
              <a:t>SAx#nn+1</a:t>
            </a:r>
            <a:endParaRPr lang="en-US" sz="1000" dirty="0">
              <a:solidFill>
                <a:schemeClr val="accent1">
                  <a:lumMod val="75000"/>
                </a:schemeClr>
              </a:solidFill>
            </a:endParaRPr>
          </a:p>
        </p:txBody>
      </p:sp>
    </p:spTree>
    <p:extLst>
      <p:ext uri="{BB962C8B-B14F-4D97-AF65-F5344CB8AC3E}">
        <p14:creationId xmlns:p14="http://schemas.microsoft.com/office/powerpoint/2010/main" val="8395228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r>
              <a:rPr lang="en-US" dirty="0"/>
              <a:t>: Discussion </a:t>
            </a:r>
            <a:r>
              <a:rPr lang="en-US" dirty="0" smtClean="0"/>
              <a:t>Points</a:t>
            </a:r>
            <a:endParaRPr lang="en-US" dirty="0"/>
          </a:p>
        </p:txBody>
      </p:sp>
      <p:sp>
        <p:nvSpPr>
          <p:cNvPr id="3" name="Content Placeholder 2"/>
          <p:cNvSpPr>
            <a:spLocks noGrp="1"/>
          </p:cNvSpPr>
          <p:nvPr>
            <p:ph idx="1"/>
          </p:nvPr>
        </p:nvSpPr>
        <p:spPr/>
        <p:txBody>
          <a:bodyPr/>
          <a:lstStyle/>
          <a:p>
            <a:r>
              <a:rPr lang="en-US" sz="2000" i="1" dirty="0"/>
              <a:t>(Cont. from Implications)</a:t>
            </a:r>
          </a:p>
          <a:p>
            <a:pPr lvl="1"/>
            <a:r>
              <a:rPr lang="en-US" dirty="0" smtClean="0">
                <a:solidFill>
                  <a:schemeClr val="bg1">
                    <a:lumMod val="75000"/>
                  </a:schemeClr>
                </a:solidFill>
              </a:rPr>
              <a:t>if a Type3b LS </a:t>
            </a:r>
            <a:r>
              <a:rPr lang="en-US" u="sng" dirty="0" smtClean="0">
                <a:solidFill>
                  <a:schemeClr val="bg1">
                    <a:lumMod val="75000"/>
                  </a:schemeClr>
                </a:solidFill>
              </a:rPr>
              <a:t>not answered</a:t>
            </a:r>
            <a:r>
              <a:rPr lang="en-US" dirty="0" smtClean="0">
                <a:solidFill>
                  <a:schemeClr val="bg1">
                    <a:lumMod val="75000"/>
                  </a:schemeClr>
                </a:solidFill>
              </a:rPr>
              <a:t>, </a:t>
            </a:r>
            <a:r>
              <a:rPr lang="en-US" dirty="0" smtClean="0"/>
              <a:t>what should (or would rather) we do with SA1 TR or TS?</a:t>
            </a:r>
            <a:endParaRPr lang="en-US" dirty="0"/>
          </a:p>
          <a:p>
            <a:pPr lvl="2"/>
            <a:r>
              <a:rPr lang="en-US" sz="2400" dirty="0" smtClean="0"/>
              <a:t>If we have to complete a Study/Work with some open issue unanswered by a certain due date, would SA1 be no longer an </a:t>
            </a:r>
            <a:r>
              <a:rPr lang="en-US" sz="2400" dirty="0" err="1" smtClean="0"/>
              <a:t>Actionee</a:t>
            </a:r>
            <a:r>
              <a:rPr lang="en-US" sz="2400" dirty="0" smtClean="0"/>
              <a:t>/owner of the issue? </a:t>
            </a:r>
          </a:p>
          <a:p>
            <a:pPr lvl="2"/>
            <a:r>
              <a:rPr lang="en-US" sz="2400" dirty="0" smtClean="0"/>
              <a:t>If the point/question raised via a Type3b LS is considered important but still remained unanswered, would it be still a good option to remove the related “Editor’s Note”? Or leave it behind (perhaps not preferred)?</a:t>
            </a:r>
          </a:p>
          <a:p>
            <a:pPr lvl="2"/>
            <a:r>
              <a:rPr lang="en-US" sz="2400" dirty="0" smtClean="0"/>
              <a:t>Several months down the road, most possibly, TR or TS would be our basic carry-on luggage instead of any other documents.</a:t>
            </a:r>
            <a:endParaRPr lang="en-US" sz="2400" dirty="0"/>
          </a:p>
          <a:p>
            <a:endParaRPr lang="en-US" dirty="0"/>
          </a:p>
        </p:txBody>
      </p:sp>
    </p:spTree>
    <p:extLst>
      <p:ext uri="{BB962C8B-B14F-4D97-AF65-F5344CB8AC3E}">
        <p14:creationId xmlns:p14="http://schemas.microsoft.com/office/powerpoint/2010/main" val="179098981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r>
              <a:rPr lang="en-US" dirty="0"/>
              <a:t>: Discussion </a:t>
            </a:r>
            <a:r>
              <a:rPr lang="en-US" dirty="0" smtClean="0"/>
              <a:t>Points (</a:t>
            </a:r>
            <a:r>
              <a:rPr lang="en-US" dirty="0"/>
              <a:t>cont.)</a:t>
            </a:r>
          </a:p>
        </p:txBody>
      </p:sp>
      <p:sp>
        <p:nvSpPr>
          <p:cNvPr id="3" name="Content Placeholder 2"/>
          <p:cNvSpPr>
            <a:spLocks noGrp="1"/>
          </p:cNvSpPr>
          <p:nvPr>
            <p:ph idx="1"/>
          </p:nvPr>
        </p:nvSpPr>
        <p:spPr/>
        <p:txBody>
          <a:bodyPr/>
          <a:lstStyle/>
          <a:p>
            <a:r>
              <a:rPr lang="en-US" sz="2000" i="1" dirty="0" smtClean="0"/>
              <a:t>(Cont. from Implications)</a:t>
            </a:r>
            <a:endParaRPr lang="en-US" sz="2000" i="1" dirty="0"/>
          </a:p>
          <a:p>
            <a:pPr lvl="1"/>
            <a:r>
              <a:rPr lang="en-US" sz="2400" dirty="0" smtClean="0"/>
              <a:t>Incoming LS is marked “postponed” if required action is not resolved</a:t>
            </a:r>
          </a:p>
          <a:p>
            <a:pPr lvl="1"/>
            <a:r>
              <a:rPr lang="en-US" sz="2400" dirty="0" smtClean="0"/>
              <a:t>If our outgoing LS remains “unanswered”, </a:t>
            </a:r>
            <a:r>
              <a:rPr lang="en-US" sz="2400" u="sng" dirty="0" smtClean="0"/>
              <a:t>do we have a simple and nice mechanism to trace it </a:t>
            </a:r>
            <a:r>
              <a:rPr lang="en-US" sz="2400" dirty="0" smtClean="0"/>
              <a:t>after all?</a:t>
            </a:r>
            <a:endParaRPr lang="en-US" sz="2400" dirty="0"/>
          </a:p>
          <a:p>
            <a:pPr lvl="2"/>
            <a:r>
              <a:rPr lang="en-US" sz="2000" dirty="0" smtClean="0"/>
              <a:t>Do we have a connection from a point (e.g., requirement) of a TR or TS to that LS or to a Meeting Minute? As long as the asked point (or related Editor’s Note) is not time-stamped in the TR/TS, we don’t. Worse is that if even Rapporteur forgets… it’ll be left open/forgotten until we get a reverse LS (e.g., question from other WG) regarding the same issue</a:t>
            </a:r>
          </a:p>
          <a:p>
            <a:pPr lvl="2"/>
            <a:r>
              <a:rPr lang="en-US" sz="2000" b="1" dirty="0" smtClean="0">
                <a:solidFill>
                  <a:srgbClr val="FF0000"/>
                </a:solidFill>
              </a:rPr>
              <a:t>Proposal#1: </a:t>
            </a:r>
            <a:r>
              <a:rPr lang="en-US" sz="2000" dirty="0" smtClean="0"/>
              <a:t>If we agree that we need some mechanism, to issue “Call for Idea/Proposals” so that delegates can share the need and propose any useful ideas for the traceability for next meeting.</a:t>
            </a:r>
          </a:p>
          <a:p>
            <a:pPr lvl="2"/>
            <a:r>
              <a:rPr lang="en-US" sz="2000" b="1" dirty="0" smtClean="0">
                <a:solidFill>
                  <a:srgbClr val="FF0000"/>
                </a:solidFill>
              </a:rPr>
              <a:t>Proposal#1a: </a:t>
            </a:r>
            <a:r>
              <a:rPr lang="en-US" sz="2000" dirty="0" smtClean="0"/>
              <a:t>If agreed, to decide when to launch the mechanism (e.g., From SA1#89)</a:t>
            </a:r>
            <a:endParaRPr lang="en-US" sz="2000" dirty="0"/>
          </a:p>
          <a:p>
            <a:endParaRPr lang="en-US" dirty="0"/>
          </a:p>
        </p:txBody>
      </p:sp>
      <p:sp>
        <p:nvSpPr>
          <p:cNvPr id="4" name="TextBox 3"/>
          <p:cNvSpPr txBox="1"/>
          <p:nvPr/>
        </p:nvSpPr>
        <p:spPr>
          <a:xfrm>
            <a:off x="190005" y="2398816"/>
            <a:ext cx="777777" cy="292388"/>
          </a:xfrm>
          <a:prstGeom prst="rect">
            <a:avLst/>
          </a:prstGeom>
          <a:noFill/>
        </p:spPr>
        <p:txBody>
          <a:bodyPr wrap="none" rtlCol="0">
            <a:spAutoFit/>
          </a:bodyPr>
          <a:lstStyle/>
          <a:p>
            <a:r>
              <a:rPr lang="en-US" dirty="0" smtClean="0">
                <a:solidFill>
                  <a:srgbClr val="0070C0"/>
                </a:solidFill>
              </a:rPr>
              <a:t>logistics</a:t>
            </a:r>
            <a:endParaRPr lang="en-US" dirty="0">
              <a:solidFill>
                <a:srgbClr val="0070C0"/>
              </a:solidFill>
            </a:endParaRPr>
          </a:p>
        </p:txBody>
      </p:sp>
    </p:spTree>
    <p:extLst>
      <p:ext uri="{BB962C8B-B14F-4D97-AF65-F5344CB8AC3E}">
        <p14:creationId xmlns:p14="http://schemas.microsoft.com/office/powerpoint/2010/main" val="289783980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r>
              <a:rPr lang="en-US" dirty="0"/>
              <a:t>: Discussion </a:t>
            </a:r>
            <a:r>
              <a:rPr lang="en-US" dirty="0" smtClean="0"/>
              <a:t>Points (</a:t>
            </a:r>
            <a:r>
              <a:rPr lang="en-US" dirty="0"/>
              <a:t>cont.)</a:t>
            </a:r>
          </a:p>
        </p:txBody>
      </p:sp>
      <p:sp>
        <p:nvSpPr>
          <p:cNvPr id="3" name="Content Placeholder 2"/>
          <p:cNvSpPr>
            <a:spLocks noGrp="1"/>
          </p:cNvSpPr>
          <p:nvPr>
            <p:ph idx="1"/>
          </p:nvPr>
        </p:nvSpPr>
        <p:spPr/>
        <p:txBody>
          <a:bodyPr/>
          <a:lstStyle/>
          <a:p>
            <a:r>
              <a:rPr lang="en-US" sz="2000" i="1" dirty="0" smtClean="0"/>
              <a:t>(Cont. from Implications)</a:t>
            </a:r>
            <a:endParaRPr lang="en-US" sz="2000" i="1" dirty="0"/>
          </a:p>
          <a:p>
            <a:pPr lvl="1"/>
            <a:r>
              <a:rPr lang="en-US" sz="2400" dirty="0" smtClean="0"/>
              <a:t>If our outgoing LS remains “unanswered”, </a:t>
            </a:r>
            <a:r>
              <a:rPr lang="en-US" sz="2400" u="sng" dirty="0" smtClean="0"/>
              <a:t>do we need to build up a common /agreeable view on those Study Items with unanswered LS, if any</a:t>
            </a:r>
            <a:r>
              <a:rPr lang="en-US" sz="2400" dirty="0" smtClean="0"/>
              <a:t>?</a:t>
            </a:r>
            <a:endParaRPr lang="en-US" sz="2400" dirty="0"/>
          </a:p>
          <a:p>
            <a:pPr lvl="2"/>
            <a:r>
              <a:rPr lang="en-US" sz="2000" dirty="0" smtClean="0"/>
              <a:t>If the unanswered issue is related to any of downstream WGs, </a:t>
            </a:r>
            <a:r>
              <a:rPr lang="en-US" sz="2000" u="sng" dirty="0" smtClean="0"/>
              <a:t>it would be necessary that we at SA1 figure out, or if not possible, we should state the status of such asked issues (but not answered) somewhere</a:t>
            </a:r>
            <a:r>
              <a:rPr lang="en-US" sz="2000" dirty="0" smtClean="0"/>
              <a:t> so that downstream WGs can get the idea of the status, instead of leaving an impression that this point of the Study/Work seems not complete and that they need SA1’s clarification. In other words, what would be the impression of SA1’s outcome to our customer, or more explicitly, we are not working to make just a good impression itself to others but to do our job indeed.</a:t>
            </a:r>
          </a:p>
          <a:p>
            <a:pPr lvl="2"/>
            <a:r>
              <a:rPr lang="en-US" sz="2000" dirty="0" smtClean="0"/>
              <a:t>Depending on the nature of that given issue (if any), sometimes we cannot be thorough or sometimes we don’t have to be. However, it would be our duty to check if there is something (e.g., for Rel-17) and it would be better to set up some mechanism – this would be for our own glory but not necessarily for other’s in 3GPP. Because… we are all members of 3GPP.</a:t>
            </a:r>
            <a:endParaRPr lang="en-US" dirty="0"/>
          </a:p>
        </p:txBody>
      </p:sp>
      <p:sp>
        <p:nvSpPr>
          <p:cNvPr id="4" name="TextBox 3"/>
          <p:cNvSpPr txBox="1"/>
          <p:nvPr/>
        </p:nvSpPr>
        <p:spPr>
          <a:xfrm>
            <a:off x="190005" y="1911941"/>
            <a:ext cx="843501" cy="292388"/>
          </a:xfrm>
          <a:prstGeom prst="rect">
            <a:avLst/>
          </a:prstGeom>
          <a:noFill/>
        </p:spPr>
        <p:txBody>
          <a:bodyPr wrap="none" rtlCol="0">
            <a:spAutoFit/>
          </a:bodyPr>
          <a:lstStyle/>
          <a:p>
            <a:r>
              <a:rPr lang="en-US" dirty="0" smtClean="0">
                <a:solidFill>
                  <a:srgbClr val="0070C0"/>
                </a:solidFill>
              </a:rPr>
              <a:t>technical</a:t>
            </a:r>
            <a:endParaRPr lang="en-US" dirty="0">
              <a:solidFill>
                <a:srgbClr val="0070C0"/>
              </a:solidFill>
            </a:endParaRPr>
          </a:p>
        </p:txBody>
      </p:sp>
      <p:sp>
        <p:nvSpPr>
          <p:cNvPr id="5" name="TextBox 4"/>
          <p:cNvSpPr txBox="1"/>
          <p:nvPr/>
        </p:nvSpPr>
        <p:spPr>
          <a:xfrm>
            <a:off x="347226" y="2685510"/>
            <a:ext cx="1372555" cy="400110"/>
          </a:xfrm>
          <a:prstGeom prst="rect">
            <a:avLst/>
          </a:prstGeom>
          <a:noFill/>
        </p:spPr>
        <p:txBody>
          <a:bodyPr wrap="none" rtlCol="0">
            <a:spAutoFit/>
          </a:bodyPr>
          <a:lstStyle/>
          <a:p>
            <a:r>
              <a:rPr lang="en-US" sz="2000" b="1" dirty="0">
                <a:solidFill>
                  <a:srgbClr val="FF0000"/>
                </a:solidFill>
                <a:latin typeface="+mn-lt"/>
              </a:rPr>
              <a:t>Proposal#2</a:t>
            </a:r>
          </a:p>
        </p:txBody>
      </p:sp>
    </p:spTree>
    <p:extLst>
      <p:ext uri="{BB962C8B-B14F-4D97-AF65-F5344CB8AC3E}">
        <p14:creationId xmlns:p14="http://schemas.microsoft.com/office/powerpoint/2010/main" val="357841339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Others</a:t>
            </a:r>
            <a:endParaRPr lang="en-US" dirty="0"/>
          </a:p>
        </p:txBody>
      </p:sp>
      <p:sp>
        <p:nvSpPr>
          <p:cNvPr id="3" name="Content Placeholder 2"/>
          <p:cNvSpPr>
            <a:spLocks noGrp="1"/>
          </p:cNvSpPr>
          <p:nvPr>
            <p:ph idx="1"/>
          </p:nvPr>
        </p:nvSpPr>
        <p:spPr/>
        <p:txBody>
          <a:bodyPr/>
          <a:lstStyle/>
          <a:p>
            <a:r>
              <a:rPr lang="en-US" dirty="0" smtClean="0"/>
              <a:t>At SA#84, SA Chair proposed “mentoring process</a:t>
            </a:r>
            <a:r>
              <a:rPr lang="en-US" dirty="0" smtClean="0"/>
              <a:t>” (for members from verticals) </a:t>
            </a:r>
            <a:r>
              <a:rPr lang="en-US" dirty="0" smtClean="0"/>
              <a:t>– details still subject to discussion but the main goal is how to integrate better; then, in WG level, what to think/plan what to do</a:t>
            </a:r>
            <a:r>
              <a:rPr lang="en-US" dirty="0" smtClean="0"/>
              <a:t>*</a:t>
            </a:r>
            <a:endParaRPr lang="en-US" dirty="0"/>
          </a:p>
          <a:p>
            <a:pPr lvl="1"/>
            <a:r>
              <a:rPr lang="en-US" dirty="0" smtClean="0"/>
              <a:t> </a:t>
            </a:r>
            <a:r>
              <a:rPr lang="en-US" dirty="0" smtClean="0"/>
              <a:t>3GPP support for gaming, medical and many other industry verticals</a:t>
            </a:r>
          </a:p>
          <a:p>
            <a:pPr lvl="1"/>
            <a:r>
              <a:rPr lang="en-US" dirty="0" smtClean="0"/>
              <a:t>*: It should not be understood in the way that every vertical has not been or is not integrated into 3GPP suitably. We will be trying to do our job in </a:t>
            </a:r>
            <a:r>
              <a:rPr lang="en-US" dirty="0" err="1" smtClean="0"/>
              <a:t>ToR</a:t>
            </a:r>
            <a:r>
              <a:rPr lang="en-US" dirty="0" smtClean="0"/>
              <a:t> and to help the holistic operations in 3GPP, especially b/w SA1 and its immediate WGs.</a:t>
            </a:r>
            <a:endParaRPr lang="en-US" dirty="0"/>
          </a:p>
        </p:txBody>
      </p:sp>
    </p:spTree>
    <p:extLst>
      <p:ext uri="{BB962C8B-B14F-4D97-AF65-F5344CB8AC3E}">
        <p14:creationId xmlns:p14="http://schemas.microsoft.com/office/powerpoint/2010/main" val="45198199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27429</TotalTime>
  <Words>949</Words>
  <Application>Microsoft Office PowerPoint</Application>
  <PresentationFormat>Custom</PresentationFormat>
  <Paragraphs>73</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Considerations for SA1 Process Improvement: Unanswered LS in Time</vt:lpstr>
      <vt:lpstr>Types of SA1’s outgoing LS’s</vt:lpstr>
      <vt:lpstr>Considerations: Cause and Expected Feedback</vt:lpstr>
      <vt:lpstr>Considerations: the Implications</vt:lpstr>
      <vt:lpstr>Considerations: Discussion Points</vt:lpstr>
      <vt:lpstr>Considerations: Discussion Points (cont.)</vt:lpstr>
      <vt:lpstr>Considerations: Discussion Points (cont.)</vt:lpstr>
      <vt:lpstr>Others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kidong.lee</cp:lastModifiedBy>
  <cp:revision>1038</cp:revision>
  <dcterms:created xsi:type="dcterms:W3CDTF">2008-08-30T09:32:10Z</dcterms:created>
  <dcterms:modified xsi:type="dcterms:W3CDTF">2019-08-09T21:20:26Z</dcterms:modified>
</cp:coreProperties>
</file>